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87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164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82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52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9824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505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515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140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94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80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67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7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79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29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21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79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33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3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6DF1020-3E9A-467B-87FA-EC632BD8E09D}" type="datetimeFigureOut">
              <a:rPr lang="es-ES" smtClean="0"/>
              <a:t>16/05/2017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3DC015C-0E29-400E-9F3A-60DFF9208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7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 </a:t>
            </a:r>
            <a:r>
              <a:rPr lang="es-ES" b="1" dirty="0"/>
              <a:t>DESCRIPCIÓN Y ANÁLISIS DE PUESTOS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4692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i="1" dirty="0"/>
              <a:t>Las responsabilidades propias del puesto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/>
              <a:t>Normalmente este ítem es presentado bajo forma de </a:t>
            </a:r>
            <a:r>
              <a:rPr lang="es-ES" sz="2400" b="1" dirty="0">
                <a:solidFill>
                  <a:srgbClr val="0070C0"/>
                </a:solidFill>
              </a:rPr>
              <a:t>listado en el cual se enumeran las principales obligaciones que entraña el puesto de trabajo</a:t>
            </a:r>
            <a:r>
              <a:rPr lang="es-ES" sz="2400" dirty="0"/>
              <a:t> en cuestión. También es frecuente que, tras cada obligación aparezca un porcentaje que hace referencia a la cantidad de tiempo relativa que es invertida en el desempeño de cada una de estas. </a:t>
            </a:r>
          </a:p>
        </p:txBody>
      </p:sp>
    </p:spTree>
    <p:extLst>
      <p:ext uri="{BB962C8B-B14F-4D97-AF65-F5344CB8AC3E}">
        <p14:creationId xmlns:p14="http://schemas.microsoft.com/office/powerpoint/2010/main" val="231753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/>
              <a:t>Las tareas constitutivas del puesto 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Algunos </a:t>
            </a:r>
            <a:r>
              <a:rPr lang="es-ES" dirty="0" smtClean="0"/>
              <a:t>sostienen </a:t>
            </a:r>
            <a:r>
              <a:rPr lang="es-ES" dirty="0"/>
              <a:t>que el análisis de puestos de trabajo </a:t>
            </a:r>
            <a:r>
              <a:rPr lang="es-ES" b="1" dirty="0">
                <a:solidFill>
                  <a:srgbClr val="0070C0"/>
                </a:solidFill>
              </a:rPr>
              <a:t>permite el establecimiento de los niveles de desempeño aceptables </a:t>
            </a:r>
            <a:r>
              <a:rPr lang="es-ES" b="1" dirty="0" smtClean="0">
                <a:solidFill>
                  <a:srgbClr val="0070C0"/>
                </a:solidFill>
              </a:rPr>
              <a:t>o, </a:t>
            </a:r>
            <a:r>
              <a:rPr lang="es-ES" b="1" dirty="0">
                <a:solidFill>
                  <a:srgbClr val="0070C0"/>
                </a:solidFill>
              </a:rPr>
              <a:t>estándares de </a:t>
            </a:r>
            <a:r>
              <a:rPr lang="es-ES" b="1" dirty="0" smtClean="0">
                <a:solidFill>
                  <a:srgbClr val="0070C0"/>
                </a:solidFill>
              </a:rPr>
              <a:t>desempeño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dirty="0" smtClean="0"/>
              <a:t>PARA LOGRAR DOS PROPOSITOS</a:t>
            </a:r>
            <a:r>
              <a:rPr lang="es-ES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s-ES" dirty="0" smtClean="0"/>
              <a:t>ofrecer </a:t>
            </a:r>
            <a:r>
              <a:rPr lang="es-ES" dirty="0"/>
              <a:t>a los empleados </a:t>
            </a:r>
            <a:r>
              <a:rPr lang="es-ES" i="1" dirty="0">
                <a:solidFill>
                  <a:srgbClr val="0070C0"/>
                </a:solidFill>
              </a:rPr>
              <a:t>pautas objetivas susceptibles de ser usadas para su retroalimentación </a:t>
            </a:r>
            <a:endParaRPr lang="es-ES" i="1" dirty="0" smtClean="0">
              <a:solidFill>
                <a:srgbClr val="0070C0"/>
              </a:solidFill>
            </a:endParaRPr>
          </a:p>
          <a:p>
            <a:r>
              <a:rPr lang="es-ES" dirty="0" smtClean="0"/>
              <a:t>dotar </a:t>
            </a:r>
            <a:r>
              <a:rPr lang="es-ES" dirty="0"/>
              <a:t>a los supervisores y directivos de un </a:t>
            </a:r>
            <a:r>
              <a:rPr lang="es-ES" i="1" dirty="0">
                <a:solidFill>
                  <a:srgbClr val="0070C0"/>
                </a:solidFill>
              </a:rPr>
              <a:t>instrumento imparcial para la medición o valoración del desempeño </a:t>
            </a:r>
            <a:r>
              <a:rPr lang="es-ES" dirty="0"/>
              <a:t>de sus subordinados. </a:t>
            </a:r>
          </a:p>
        </p:txBody>
      </p:sp>
    </p:spTree>
    <p:extLst>
      <p:ext uri="{BB962C8B-B14F-4D97-AF65-F5344CB8AC3E}">
        <p14:creationId xmlns:p14="http://schemas.microsoft.com/office/powerpoint/2010/main" val="282050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i="1" dirty="0"/>
              <a:t>Las condiciones físicas, ambientales, sociales y de seguridad en que se desarrolla el puesto. 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Por último, es aconsejable presentar una </a:t>
            </a:r>
            <a:r>
              <a:rPr lang="es-ES" b="1" dirty="0">
                <a:solidFill>
                  <a:srgbClr val="0070C0"/>
                </a:solidFill>
              </a:rPr>
              <a:t>relación de las principales características del ambiente físico en el que se ha de desenvolver el titular en el desempeño de su puesto de trabajo. </a:t>
            </a:r>
            <a:r>
              <a:rPr lang="es-ES" dirty="0"/>
              <a:t>Nos estamos refiriendo a las condiciones de luz, humedad, ruido, temperatura, ventilación, contaminación, carácter cerrado/abierto, etc. </a:t>
            </a:r>
          </a:p>
        </p:txBody>
      </p:sp>
    </p:spTree>
    <p:extLst>
      <p:ext uri="{BB962C8B-B14F-4D97-AF65-F5344CB8AC3E}">
        <p14:creationId xmlns:p14="http://schemas.microsoft.com/office/powerpoint/2010/main" val="284961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6.1.2 La especificación de los puestos de trabajo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sz="2900" dirty="0" smtClean="0"/>
              <a:t>determina </a:t>
            </a:r>
            <a:r>
              <a:rPr lang="es-ES" sz="2900" dirty="0"/>
              <a:t>las capacidades o competencias que un individuo ha de reunir para la correcta ejecución del puesto de trabajo. </a:t>
            </a:r>
            <a:r>
              <a:rPr lang="es-ES" sz="2900" dirty="0" smtClean="0"/>
              <a:t>SE </a:t>
            </a:r>
            <a:r>
              <a:rPr lang="es-ES" sz="2900" dirty="0" err="1" smtClean="0"/>
              <a:t>agrupaN</a:t>
            </a:r>
            <a:r>
              <a:rPr lang="es-ES" sz="2900" dirty="0" smtClean="0"/>
              <a:t> </a:t>
            </a:r>
            <a:r>
              <a:rPr lang="es-ES" sz="2900" dirty="0"/>
              <a:t>en tres categorías: habilidades, conocimientos y aptitudes. </a:t>
            </a:r>
            <a:endParaRPr lang="es-ES" sz="2900" dirty="0" smtClean="0"/>
          </a:p>
          <a:p>
            <a:endParaRPr lang="es-ES" sz="2900" dirty="0"/>
          </a:p>
          <a:p>
            <a:r>
              <a:rPr lang="es-ES" sz="2900" dirty="0" smtClean="0"/>
              <a:t>La </a:t>
            </a:r>
            <a:r>
              <a:rPr lang="es-ES" sz="2900" b="1" dirty="0">
                <a:solidFill>
                  <a:srgbClr val="0070C0"/>
                </a:solidFill>
              </a:rPr>
              <a:t>habilidad</a:t>
            </a:r>
            <a:r>
              <a:rPr lang="es-ES" sz="2900" dirty="0"/>
              <a:t> se refiere al </a:t>
            </a:r>
            <a:r>
              <a:rPr lang="es-ES" sz="2900" b="1" dirty="0">
                <a:solidFill>
                  <a:srgbClr val="FF0000"/>
                </a:solidFill>
              </a:rPr>
              <a:t>grado de pericia </a:t>
            </a:r>
            <a:r>
              <a:rPr lang="es-ES" sz="2900" dirty="0"/>
              <a:t>mostrado en el desempeño de la tarea. </a:t>
            </a:r>
          </a:p>
          <a:p>
            <a:r>
              <a:rPr lang="es-ES" sz="2900" dirty="0" smtClean="0"/>
              <a:t>El </a:t>
            </a:r>
            <a:r>
              <a:rPr lang="es-ES" sz="2900" b="1" dirty="0">
                <a:solidFill>
                  <a:srgbClr val="0070C0"/>
                </a:solidFill>
              </a:rPr>
              <a:t>conocimiento </a:t>
            </a:r>
            <a:r>
              <a:rPr lang="es-ES" sz="2900" dirty="0"/>
              <a:t>se puede entender como el </a:t>
            </a:r>
            <a:r>
              <a:rPr lang="es-ES" sz="2900" b="1" dirty="0">
                <a:solidFill>
                  <a:srgbClr val="FF0000"/>
                </a:solidFill>
              </a:rPr>
              <a:t>bagaje de información, ya sea de carácter teórico o empírico</a:t>
            </a:r>
            <a:r>
              <a:rPr lang="es-ES" sz="2900" dirty="0"/>
              <a:t>, que una persona ha de procesar para desenvolverse con eficacia en el puesto de trabajo. </a:t>
            </a:r>
          </a:p>
          <a:p>
            <a:r>
              <a:rPr lang="es-ES" sz="2900" dirty="0" smtClean="0"/>
              <a:t>La </a:t>
            </a:r>
            <a:r>
              <a:rPr lang="es-ES" sz="2900" b="1" dirty="0">
                <a:solidFill>
                  <a:srgbClr val="0070C0"/>
                </a:solidFill>
              </a:rPr>
              <a:t>aptitud</a:t>
            </a:r>
            <a:r>
              <a:rPr lang="es-ES" sz="2900" dirty="0"/>
              <a:t> está referida a los </a:t>
            </a:r>
            <a:r>
              <a:rPr lang="es-ES" sz="2900" b="1" dirty="0">
                <a:solidFill>
                  <a:srgbClr val="FF0000"/>
                </a:solidFill>
              </a:rPr>
              <a:t>atributos permanentes o perdurables </a:t>
            </a:r>
            <a:r>
              <a:rPr lang="es-ES" sz="2900" dirty="0"/>
              <a:t>que el individuo posee y </a:t>
            </a:r>
            <a:r>
              <a:rPr lang="es-ES" sz="2900" dirty="0" smtClean="0"/>
              <a:t>explican </a:t>
            </a:r>
            <a:r>
              <a:rPr lang="es-ES" sz="2900" dirty="0"/>
              <a:t>las diferencias individuales existentes en materia de desempeño.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6316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38200" y="601579"/>
            <a:ext cx="10515600" cy="5575384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Una primera aproximación a esta figura de la especificación de los puestos de trabajo la podemos apreciar en la siguiente tabla: 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702"/>
          <a:stretch/>
        </p:blipFill>
        <p:spPr>
          <a:xfrm>
            <a:off x="149151" y="2069432"/>
            <a:ext cx="11810238" cy="34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99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dirty="0"/>
              <a:t>6.1.3 Métodos cualitativos para describir puestos de trabajo 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Las descripciones pueden estar basadas en dos marcos de referencia; los </a:t>
            </a:r>
            <a:r>
              <a:rPr lang="es-ES" dirty="0" smtClean="0"/>
              <a:t>resultados Y, </a:t>
            </a:r>
            <a:r>
              <a:rPr lang="es-ES" dirty="0"/>
              <a:t>comportamiento del trabajador. </a:t>
            </a:r>
          </a:p>
          <a:p>
            <a:pPr marL="0" indent="0">
              <a:buNone/>
            </a:pPr>
            <a:r>
              <a:rPr lang="es-ES" b="1" i="1" dirty="0"/>
              <a:t>Descripción basada </a:t>
            </a:r>
            <a:r>
              <a:rPr lang="es-ES" b="1" i="1" dirty="0" smtClean="0"/>
              <a:t>en </a:t>
            </a:r>
            <a:r>
              <a:rPr lang="es-ES" b="1" i="1" dirty="0"/>
              <a:t>resultados </a:t>
            </a:r>
            <a:endParaRPr lang="es-ES" b="1" i="1" dirty="0" smtClean="0"/>
          </a:p>
          <a:p>
            <a:pPr marL="0" indent="0">
              <a:buNone/>
            </a:pPr>
            <a:r>
              <a:rPr lang="es-ES" dirty="0"/>
              <a:t>En este caso </a:t>
            </a:r>
            <a:r>
              <a:rPr lang="es-ES" b="1" dirty="0">
                <a:solidFill>
                  <a:srgbClr val="0070C0"/>
                </a:solidFill>
              </a:rPr>
              <a:t>la descripción hace referencia al trabajo ejecutado y a la carga de trabajo en términos mensurables.</a:t>
            </a:r>
            <a:r>
              <a:rPr lang="es-ES" dirty="0"/>
              <a:t> Tienen las siguientes ventajas e inconvenientes: </a:t>
            </a:r>
          </a:p>
        </p:txBody>
      </p:sp>
    </p:spTree>
    <p:extLst>
      <p:ext uri="{BB962C8B-B14F-4D97-AF65-F5344CB8AC3E}">
        <p14:creationId xmlns:p14="http://schemas.microsoft.com/office/powerpoint/2010/main" val="218541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25943767"/>
              </p:ext>
            </p:extLst>
          </p:nvPr>
        </p:nvGraphicFramePr>
        <p:xfrm>
          <a:off x="573505" y="229435"/>
          <a:ext cx="10515600" cy="6814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74913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VENTAJAS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Inconvenientes </a:t>
                      </a:r>
                      <a:endParaRPr lang="es-ES" sz="2800" dirty="0"/>
                    </a:p>
                  </a:txBody>
                  <a:tcPr/>
                </a:tc>
              </a:tr>
              <a:tr h="1276935">
                <a:tc>
                  <a:txBody>
                    <a:bodyPr/>
                    <a:lstStyle/>
                    <a:p>
                      <a:endParaRPr lang="es-ES" sz="2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Clarifican a los ocupantes de los puestos y sus roles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Establecen las responsabilidades del ocupante en la consecución de objetivos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rendimiento del trabajador puede ser comparado con estándares.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puede comparar la actuación real del trabajador con respecto a la esperada </a:t>
                      </a:r>
                    </a:p>
                    <a:p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 dificultad para describir correctamente los puestos, requiere expertos y analistas descriptores.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Puede enredar las aseveraciones ambiguas que con tanta frecuencia aparecen en las descripciones convencionales. </a:t>
                      </a:r>
                    </a:p>
                    <a:p>
                      <a:endParaRPr lang="es-E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44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i="1" dirty="0" smtClean="0"/>
              <a:t>Descripciones basadas en el trabajador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>
                <a:solidFill>
                  <a:srgbClr val="0070C0"/>
                </a:solidFill>
              </a:rPr>
              <a:t>Hacen referencia a las habilidades, capacidades, conductas y calificaciones</a:t>
            </a:r>
            <a:r>
              <a:rPr lang="es-ES" dirty="0"/>
              <a:t> que deberá tener un trabajador para desempeñar correctamente un trabajo. También existen ventajas e inconvenientes. </a:t>
            </a:r>
          </a:p>
        </p:txBody>
      </p:sp>
    </p:spTree>
    <p:extLst>
      <p:ext uri="{BB962C8B-B14F-4D97-AF65-F5344CB8AC3E}">
        <p14:creationId xmlns:p14="http://schemas.microsoft.com/office/powerpoint/2010/main" val="2572808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3418957"/>
              </p:ext>
            </p:extLst>
          </p:nvPr>
        </p:nvGraphicFramePr>
        <p:xfrm>
          <a:off x="573505" y="229435"/>
          <a:ext cx="10515600" cy="571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74913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VENTAJAS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INCONVENIENTES</a:t>
                      </a:r>
                      <a:endParaRPr lang="es-ES" sz="2800" dirty="0"/>
                    </a:p>
                  </a:txBody>
                  <a:tcPr/>
                </a:tc>
              </a:tr>
              <a:tr h="1276935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s-ES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 ocupantes pueden tener una visión clara y exacta del rendimiento que se espera de ellos. 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endParaRPr lang="es-ES" sz="3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s-ES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Conocen con claridad la cualificación del puesto y el nivel requerido para ser promocionado. </a:t>
                      </a:r>
                    </a:p>
                    <a:p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s-ES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Cuando cambie el puesto, hará falta una nueva descripción 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endParaRPr lang="es-ES" sz="3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s-ES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son suficientes para posteriormente valorar puestos </a:t>
                      </a:r>
                    </a:p>
                    <a:p>
                      <a:endParaRPr lang="es-E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651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Ejemplo: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009119" cy="1798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832164"/>
            <a:ext cx="9009119" cy="1293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4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 </a:t>
            </a:r>
            <a:r>
              <a:rPr lang="es-ES" b="1" dirty="0"/>
              <a:t>Introducción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s-ES" dirty="0"/>
          </a:p>
          <a:p>
            <a:r>
              <a:rPr lang="es-ES" dirty="0"/>
              <a:t> </a:t>
            </a:r>
            <a:r>
              <a:rPr lang="es-ES" sz="3200" dirty="0"/>
              <a:t>La </a:t>
            </a:r>
            <a:r>
              <a:rPr lang="es-ES" sz="3200" dirty="0">
                <a:solidFill>
                  <a:srgbClr val="FF0000"/>
                </a:solidFill>
              </a:rPr>
              <a:t>descripción de puestos </a:t>
            </a:r>
            <a:r>
              <a:rPr lang="es-ES" sz="3200" dirty="0"/>
              <a:t>muestra una relación de las tareas, obligaciones y responsabilidades del puesto, mientras que </a:t>
            </a:r>
            <a:r>
              <a:rPr lang="es-ES" sz="3200" dirty="0">
                <a:solidFill>
                  <a:srgbClr val="FF0000"/>
                </a:solidFill>
              </a:rPr>
              <a:t>las especificaciones </a:t>
            </a:r>
            <a:r>
              <a:rPr lang="es-ES" sz="3200" i="1" dirty="0">
                <a:solidFill>
                  <a:srgbClr val="FF0000"/>
                </a:solidFill>
              </a:rPr>
              <a:t>de puestos </a:t>
            </a:r>
            <a:r>
              <a:rPr lang="es-ES" sz="3200" dirty="0"/>
              <a:t>proporcionan los requisitos necesarios que debe tener el ocupante del puesto. </a:t>
            </a:r>
          </a:p>
        </p:txBody>
      </p:sp>
    </p:spTree>
    <p:extLst>
      <p:ext uri="{BB962C8B-B14F-4D97-AF65-F5344CB8AC3E}">
        <p14:creationId xmlns:p14="http://schemas.microsoft.com/office/powerpoint/2010/main" val="939460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4" y="413396"/>
            <a:ext cx="11382002" cy="60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81" y="818148"/>
            <a:ext cx="11302824" cy="4908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3138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04" y="1058779"/>
            <a:ext cx="11073424" cy="4620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600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6.1.4 Métodos cuantitativos para describir puestos de trabajo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en las últimas décadas </a:t>
            </a:r>
            <a:r>
              <a:rPr lang="es-ES" dirty="0" smtClean="0"/>
              <a:t>han </a:t>
            </a:r>
            <a:r>
              <a:rPr lang="es-ES" dirty="0"/>
              <a:t>aparecido técnicas de descripción de tipo cuantitativo apoyados en potentes software de cálculo. </a:t>
            </a:r>
          </a:p>
          <a:p>
            <a:pPr marL="0" indent="0">
              <a:buNone/>
            </a:pPr>
            <a:r>
              <a:rPr lang="es-ES" dirty="0"/>
              <a:t>Hoy existen infinidad de técnicas basadas en métodos cuantitativos para describir puestos de trabajo, que se pueden clasificar en: </a:t>
            </a:r>
          </a:p>
          <a:p>
            <a:r>
              <a:rPr lang="es-ES" dirty="0" smtClean="0"/>
              <a:t>Técnicas </a:t>
            </a:r>
            <a:r>
              <a:rPr lang="es-ES" dirty="0"/>
              <a:t>basadas en contenido </a:t>
            </a:r>
          </a:p>
          <a:p>
            <a:r>
              <a:rPr lang="es-ES" dirty="0" smtClean="0"/>
              <a:t>Técnicas </a:t>
            </a:r>
            <a:r>
              <a:rPr lang="es-ES" dirty="0"/>
              <a:t>basadas en el trabajador </a:t>
            </a:r>
          </a:p>
          <a:p>
            <a:r>
              <a:rPr lang="es-ES" dirty="0" smtClean="0"/>
              <a:t>Técnicas </a:t>
            </a:r>
            <a:r>
              <a:rPr lang="es-ES" dirty="0"/>
              <a:t>micro analíticas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5499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i="1" dirty="0"/>
              <a:t>Técnicas basadas en contenido </a:t>
            </a:r>
            <a:r>
              <a:rPr lang="es-ES" dirty="0"/>
              <a:t>	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1. Análisis funcional de puestos y metodología de títulos ocupacionales </a:t>
            </a:r>
          </a:p>
          <a:p>
            <a:pPr marL="0" indent="0">
              <a:buNone/>
            </a:pPr>
            <a:r>
              <a:rPr lang="es-ES" dirty="0"/>
              <a:t>2. Inventarios - Listas de chequeo – Catálogos de tareas 	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842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413658"/>
            <a:ext cx="10394707" cy="496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Técnicas basadas en el trabajador </a:t>
            </a:r>
            <a:r>
              <a:rPr lang="es-ES" dirty="0"/>
              <a:t>	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1. Técnica de incidentes críticos </a:t>
            </a:r>
          </a:p>
          <a:p>
            <a:pPr marL="0" indent="0">
              <a:buNone/>
            </a:pPr>
            <a:r>
              <a:rPr lang="es-ES" dirty="0"/>
              <a:t>2. Análisis de elementos del puesto </a:t>
            </a:r>
          </a:p>
          <a:p>
            <a:pPr marL="0" indent="0">
              <a:buNone/>
            </a:pPr>
            <a:r>
              <a:rPr lang="es-ES" dirty="0"/>
              <a:t>3. Cuestionario de análisis de posiciones </a:t>
            </a:r>
          </a:p>
          <a:p>
            <a:pPr marL="0" indent="0">
              <a:buNone/>
            </a:pPr>
            <a:r>
              <a:rPr lang="es-ES" dirty="0"/>
              <a:t>4. Método combinado de análisis de puestos de </a:t>
            </a:r>
            <a:r>
              <a:rPr lang="es-ES" dirty="0" err="1"/>
              <a:t>Levin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 smtClean="0"/>
              <a:t>5</a:t>
            </a:r>
            <a:r>
              <a:rPr lang="es-ES" dirty="0"/>
              <a:t>. Análisis de tareas y </a:t>
            </a:r>
            <a:r>
              <a:rPr lang="es-ES" dirty="0" err="1"/>
              <a:t>promocionalidad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/>
              <a:t>6. Cuestionario de descripción de puestos directivos </a:t>
            </a:r>
          </a:p>
          <a:p>
            <a:pPr marL="0" indent="0">
              <a:buNone/>
            </a:pPr>
            <a:r>
              <a:rPr lang="es-ES" dirty="0"/>
              <a:t>7. Sistema de análisis de rasgos fundamentales. 	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5862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Técnicas micro analíticas </a:t>
            </a:r>
            <a:r>
              <a:rPr lang="es-ES" dirty="0"/>
              <a:t>	</a:t>
            </a:r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1. Método de estudio de movimientos </a:t>
            </a:r>
          </a:p>
          <a:p>
            <a:pPr marL="0" indent="0">
              <a:buNone/>
            </a:pPr>
            <a:r>
              <a:rPr lang="es-ES" dirty="0"/>
              <a:t>2. Estudio de tiempos 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6918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6.2 Análisis de puestos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Una vez hecha la </a:t>
            </a:r>
            <a:r>
              <a:rPr lang="es-ES" b="1" dirty="0">
                <a:solidFill>
                  <a:srgbClr val="0070C0"/>
                </a:solidFill>
              </a:rPr>
              <a:t>descripción</a:t>
            </a:r>
            <a:r>
              <a:rPr lang="es-ES" i="1" dirty="0"/>
              <a:t>, </a:t>
            </a:r>
            <a:r>
              <a:rPr lang="es-ES" dirty="0"/>
              <a:t>sigue el análisis de puestos. En otras palabras, </a:t>
            </a:r>
            <a:r>
              <a:rPr lang="es-ES" b="1" dirty="0">
                <a:solidFill>
                  <a:srgbClr val="0070C0"/>
                </a:solidFill>
              </a:rPr>
              <a:t>una vez identificado el contenido (aspectos intrínsecos), </a:t>
            </a:r>
            <a:r>
              <a:rPr lang="es-ES" dirty="0"/>
              <a:t>se </a:t>
            </a:r>
            <a:r>
              <a:rPr lang="es-ES" dirty="0">
                <a:solidFill>
                  <a:srgbClr val="FF0000"/>
                </a:solidFill>
              </a:rPr>
              <a:t>analiza el puesto </a:t>
            </a:r>
            <a:r>
              <a:rPr lang="es-ES" dirty="0"/>
              <a:t>en relación con los </a:t>
            </a:r>
            <a:r>
              <a:rPr lang="es-ES" dirty="0">
                <a:solidFill>
                  <a:srgbClr val="FF0000"/>
                </a:solidFill>
              </a:rPr>
              <a:t>aspectos extrínsecos</a:t>
            </a:r>
            <a:r>
              <a:rPr lang="es-ES" i="1" dirty="0">
                <a:solidFill>
                  <a:srgbClr val="FF0000"/>
                </a:solidFill>
              </a:rPr>
              <a:t>, </a:t>
            </a:r>
            <a:r>
              <a:rPr lang="es-ES" dirty="0">
                <a:solidFill>
                  <a:srgbClr val="FF0000"/>
                </a:solidFill>
              </a:rPr>
              <a:t>es decir, en relación con los requisitos que el puesto impone a su ocupante. </a:t>
            </a:r>
          </a:p>
        </p:txBody>
      </p:sp>
    </p:spTree>
    <p:extLst>
      <p:ext uri="{BB962C8B-B14F-4D97-AF65-F5344CB8AC3E}">
        <p14:creationId xmlns:p14="http://schemas.microsoft.com/office/powerpoint/2010/main" val="3272347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6.2.1 La estructura del análisis de puestos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Por </a:t>
            </a:r>
            <a:r>
              <a:rPr lang="es-ES" dirty="0"/>
              <a:t>lo general, el análisis de puestos se concentra en cuatro tipos de requisitos que se aplican a cualquier tipo o nivel de puesto: </a:t>
            </a:r>
          </a:p>
          <a:p>
            <a:r>
              <a:rPr lang="es-ES" dirty="0"/>
              <a:t>A. Requisitos intelectuales. </a:t>
            </a:r>
          </a:p>
          <a:p>
            <a:r>
              <a:rPr lang="es-ES" dirty="0"/>
              <a:t>B. Requisitos físicos. </a:t>
            </a:r>
          </a:p>
          <a:p>
            <a:r>
              <a:rPr lang="es-ES" dirty="0"/>
              <a:t>C. Responsabilidades que adquiere. </a:t>
            </a:r>
          </a:p>
          <a:p>
            <a:r>
              <a:rPr lang="es-ES" dirty="0"/>
              <a:t>D. Condiciones de trabajo.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0671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sz="3600" b="1" dirty="0"/>
              <a:t>A. Requisitos intelectuales</a:t>
            </a:r>
            <a:r>
              <a:rPr lang="es-ES" b="1" dirty="0"/>
              <a:t>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 smtClean="0"/>
              <a:t>Escolaridad </a:t>
            </a:r>
            <a:r>
              <a:rPr lang="es-ES" dirty="0"/>
              <a:t>indispensable. </a:t>
            </a:r>
          </a:p>
          <a:p>
            <a:r>
              <a:rPr lang="es-ES" dirty="0" smtClean="0"/>
              <a:t>Experiencia </a:t>
            </a:r>
            <a:r>
              <a:rPr lang="es-ES" dirty="0"/>
              <a:t>indispensable. </a:t>
            </a:r>
          </a:p>
          <a:p>
            <a:r>
              <a:rPr lang="es-ES" dirty="0" smtClean="0"/>
              <a:t>Adaptabilidad </a:t>
            </a:r>
            <a:r>
              <a:rPr lang="es-ES" dirty="0"/>
              <a:t>al puesto. </a:t>
            </a:r>
          </a:p>
          <a:p>
            <a:r>
              <a:rPr lang="es-ES" dirty="0" smtClean="0"/>
              <a:t>Iniciativa </a:t>
            </a:r>
            <a:r>
              <a:rPr lang="es-ES" dirty="0"/>
              <a:t>requerida. </a:t>
            </a:r>
          </a:p>
          <a:p>
            <a:r>
              <a:rPr lang="es-ES" dirty="0" smtClean="0"/>
              <a:t>Aptitudes </a:t>
            </a:r>
            <a:r>
              <a:rPr lang="es-ES" dirty="0"/>
              <a:t>requeridas.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003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9111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6.1 </a:t>
            </a:r>
            <a:r>
              <a:rPr lang="es-ES" b="1" dirty="0" smtClean="0"/>
              <a:t>Descripción </a:t>
            </a:r>
            <a:r>
              <a:rPr lang="es-ES" b="1" dirty="0"/>
              <a:t>de puestos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596981"/>
            <a:ext cx="10394707" cy="3777605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 La descripción de un puesto </a:t>
            </a:r>
            <a:r>
              <a:rPr lang="es-ES" dirty="0" smtClean="0"/>
              <a:t>consiste </a:t>
            </a:r>
            <a:r>
              <a:rPr lang="es-ES" dirty="0"/>
              <a:t>en enunciar las tareas o responsabilidades que lo conforman y lo hacen distinto a todos los demás puestos que existen en la organización. </a:t>
            </a:r>
          </a:p>
          <a:p>
            <a:r>
              <a:rPr lang="es-ES" dirty="0"/>
              <a:t>Con la descripción de puestos se consigue la </a:t>
            </a:r>
            <a:r>
              <a:rPr lang="es-ES" dirty="0">
                <a:solidFill>
                  <a:srgbClr val="FF0000"/>
                </a:solidFill>
              </a:rPr>
              <a:t>exposición escrita </a:t>
            </a:r>
            <a:r>
              <a:rPr lang="es-ES" dirty="0"/>
              <a:t>resultado del análisis, que incluirá los </a:t>
            </a:r>
            <a:r>
              <a:rPr lang="es-ES" dirty="0">
                <a:solidFill>
                  <a:srgbClr val="0070C0"/>
                </a:solidFill>
              </a:rPr>
              <a:t>datos de identificación </a:t>
            </a:r>
            <a:r>
              <a:rPr lang="es-ES" dirty="0"/>
              <a:t>del puesto, la </a:t>
            </a:r>
            <a:r>
              <a:rPr lang="es-ES" dirty="0">
                <a:solidFill>
                  <a:srgbClr val="0070C0"/>
                </a:solidFill>
              </a:rPr>
              <a:t>descripción de las operaciones </a:t>
            </a:r>
            <a:r>
              <a:rPr lang="es-ES" dirty="0"/>
              <a:t>que </a:t>
            </a:r>
            <a:r>
              <a:rPr lang="es-ES" dirty="0" smtClean="0"/>
              <a:t>se </a:t>
            </a:r>
            <a:r>
              <a:rPr lang="es-ES" dirty="0"/>
              <a:t>realiza y las especificaciones o </a:t>
            </a:r>
            <a:r>
              <a:rPr lang="es-ES" dirty="0">
                <a:solidFill>
                  <a:srgbClr val="0070C0"/>
                </a:solidFill>
              </a:rPr>
              <a:t>características requeridas por la persona </a:t>
            </a:r>
            <a:r>
              <a:rPr lang="es-ES" dirty="0"/>
              <a:t>que lo ocupe. </a:t>
            </a:r>
          </a:p>
        </p:txBody>
      </p:sp>
    </p:spTree>
    <p:extLst>
      <p:ext uri="{BB962C8B-B14F-4D97-AF65-F5344CB8AC3E}">
        <p14:creationId xmlns:p14="http://schemas.microsoft.com/office/powerpoint/2010/main" val="204448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B</a:t>
            </a:r>
            <a:r>
              <a:rPr lang="es-ES" sz="3200" b="1" dirty="0"/>
              <a:t>. Requisitos físicos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 smtClean="0"/>
              <a:t>Esfuerzo </a:t>
            </a:r>
            <a:r>
              <a:rPr lang="es-ES" dirty="0"/>
              <a:t>físico requerido. </a:t>
            </a:r>
          </a:p>
          <a:p>
            <a:r>
              <a:rPr lang="es-ES" dirty="0" smtClean="0"/>
              <a:t>Concentración </a:t>
            </a:r>
            <a:r>
              <a:rPr lang="es-ES" dirty="0"/>
              <a:t>visual. </a:t>
            </a:r>
          </a:p>
          <a:p>
            <a:r>
              <a:rPr lang="es-ES" dirty="0" smtClean="0"/>
              <a:t>Destrezas </a:t>
            </a:r>
            <a:r>
              <a:rPr lang="es-ES" dirty="0"/>
              <a:t>o habilidades. </a:t>
            </a:r>
          </a:p>
          <a:p>
            <a:r>
              <a:rPr lang="es-ES" dirty="0" smtClean="0"/>
              <a:t>Complexión </a:t>
            </a:r>
            <a:r>
              <a:rPr lang="es-ES" dirty="0"/>
              <a:t>física requerida.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3181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sz="3600" b="1" dirty="0"/>
              <a:t>C. Responsabilidades adquiridas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Consideran las responsabilidades que, además del desempeño normal de sus atribuciones, tiene el ocupante del </a:t>
            </a:r>
            <a:r>
              <a:rPr lang="es-ES" dirty="0" smtClean="0"/>
              <a:t>puesto.</a:t>
            </a:r>
          </a:p>
          <a:p>
            <a:endParaRPr lang="es-ES" dirty="0"/>
          </a:p>
          <a:p>
            <a:r>
              <a:rPr lang="es-ES" dirty="0" smtClean="0"/>
              <a:t>Supervisión </a:t>
            </a:r>
            <a:r>
              <a:rPr lang="es-ES" dirty="0"/>
              <a:t>del personal. </a:t>
            </a:r>
          </a:p>
          <a:p>
            <a:r>
              <a:rPr lang="es-ES" dirty="0" smtClean="0"/>
              <a:t>Material</a:t>
            </a:r>
            <a:r>
              <a:rPr lang="es-ES" dirty="0"/>
              <a:t>, herramientas o equipo. </a:t>
            </a:r>
          </a:p>
          <a:p>
            <a:r>
              <a:rPr lang="es-ES" dirty="0" smtClean="0"/>
              <a:t>Dinero</a:t>
            </a:r>
            <a:r>
              <a:rPr lang="es-ES" dirty="0"/>
              <a:t>, títulos o documentos. </a:t>
            </a:r>
          </a:p>
          <a:p>
            <a:r>
              <a:rPr lang="es-ES" dirty="0" smtClean="0"/>
              <a:t>Relaciones </a:t>
            </a:r>
            <a:r>
              <a:rPr lang="es-ES" dirty="0"/>
              <a:t>internas o externas. </a:t>
            </a:r>
          </a:p>
          <a:p>
            <a:r>
              <a:rPr lang="es-ES" dirty="0" smtClean="0"/>
              <a:t>Información </a:t>
            </a:r>
            <a:r>
              <a:rPr lang="es-ES" dirty="0"/>
              <a:t>confidencial.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3837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12313"/>
            <a:ext cx="10396882" cy="1151965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D</a:t>
            </a:r>
            <a:r>
              <a:rPr lang="es-ES" sz="3200" b="1" dirty="0"/>
              <a:t>. Condiciones de trabajo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464278"/>
            <a:ext cx="10394707" cy="3910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Evalúan el grado de adaptación de la persona al ambiente y al equipo de trabajo para facilitarle su desempeño. Comprenden los factores de análisis siguientes: </a:t>
            </a:r>
          </a:p>
          <a:p>
            <a:r>
              <a:rPr lang="es-ES" dirty="0" smtClean="0"/>
              <a:t>Ambiente </a:t>
            </a:r>
            <a:r>
              <a:rPr lang="es-ES" dirty="0"/>
              <a:t>de trabajo. </a:t>
            </a:r>
          </a:p>
          <a:p>
            <a:r>
              <a:rPr lang="es-ES" dirty="0" smtClean="0"/>
              <a:t>Riesgos </a:t>
            </a:r>
            <a:r>
              <a:rPr lang="es-ES" dirty="0"/>
              <a:t>de trabajo. </a:t>
            </a:r>
          </a:p>
          <a:p>
            <a:pPr marL="0" indent="0">
              <a:buNone/>
            </a:pPr>
            <a:r>
              <a:rPr lang="es-ES" i="1" dirty="0" smtClean="0"/>
              <a:t>	a</a:t>
            </a:r>
            <a:r>
              <a:rPr lang="es-ES" dirty="0"/>
              <a:t>) Accidentes de trabajo. </a:t>
            </a:r>
          </a:p>
          <a:p>
            <a:pPr marL="0" indent="0">
              <a:buNone/>
            </a:pPr>
            <a:r>
              <a:rPr lang="es-ES" i="1" dirty="0" smtClean="0"/>
              <a:t>	b</a:t>
            </a:r>
            <a:r>
              <a:rPr lang="es-ES" dirty="0"/>
              <a:t>) Enfermedades profesionales. </a:t>
            </a:r>
          </a:p>
        </p:txBody>
      </p:sp>
    </p:spTree>
    <p:extLst>
      <p:ext uri="{BB962C8B-B14F-4D97-AF65-F5344CB8AC3E}">
        <p14:creationId xmlns:p14="http://schemas.microsoft.com/office/powerpoint/2010/main" val="1556348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6.2.2 Métodos de análisis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r>
              <a:rPr lang="es-ES" b="1" dirty="0"/>
              <a:t>Método de </a:t>
            </a:r>
            <a:r>
              <a:rPr lang="es-ES" b="1" dirty="0" err="1"/>
              <a:t>McCormick</a:t>
            </a:r>
            <a:r>
              <a:rPr lang="es-ES" b="1" dirty="0"/>
              <a:t> </a:t>
            </a:r>
            <a:endParaRPr lang="es-ES" b="1" dirty="0" smtClean="0"/>
          </a:p>
          <a:p>
            <a:r>
              <a:rPr lang="es-ES" dirty="0"/>
              <a:t>se </a:t>
            </a:r>
            <a:r>
              <a:rPr lang="es-ES" dirty="0" smtClean="0"/>
              <a:t>basa </a:t>
            </a:r>
            <a:r>
              <a:rPr lang="es-ES" dirty="0"/>
              <a:t>en centrarse, o bien en el trabajador al que se </a:t>
            </a:r>
            <a:r>
              <a:rPr lang="es-ES" dirty="0" err="1" smtClean="0"/>
              <a:t>evalua</a:t>
            </a:r>
            <a:r>
              <a:rPr lang="es-ES" dirty="0" smtClean="0"/>
              <a:t>, </a:t>
            </a:r>
            <a:r>
              <a:rPr lang="es-ES" dirty="0"/>
              <a:t>o bien en las características del puesto de trabajo que desempeña. </a:t>
            </a:r>
            <a:endParaRPr lang="es-ES" b="1" dirty="0" smtClean="0"/>
          </a:p>
          <a:p>
            <a:r>
              <a:rPr lang="es-ES" b="1" dirty="0" smtClean="0">
                <a:solidFill>
                  <a:srgbClr val="0070C0"/>
                </a:solidFill>
              </a:rPr>
              <a:t>TRABAJADOR </a:t>
            </a:r>
            <a:r>
              <a:rPr lang="es-ES" b="1" dirty="0" smtClean="0"/>
              <a:t>(</a:t>
            </a:r>
            <a:r>
              <a:rPr lang="es-ES" dirty="0"/>
              <a:t>conductas humanas de la persona y evaluar sus cualidades, capacidades y habilidades para desempeñar un puesto de trabajo concreto. </a:t>
            </a:r>
            <a:r>
              <a:rPr lang="es-ES" dirty="0" smtClean="0"/>
              <a:t>)</a:t>
            </a:r>
          </a:p>
          <a:p>
            <a:r>
              <a:rPr lang="es-ES" b="1" dirty="0">
                <a:solidFill>
                  <a:srgbClr val="0070C0"/>
                </a:solidFill>
              </a:rPr>
              <a:t>puesto de trabajo</a:t>
            </a:r>
            <a:r>
              <a:rPr lang="es-ES" dirty="0">
                <a:solidFill>
                  <a:srgbClr val="0070C0"/>
                </a:solidFill>
              </a:rPr>
              <a:t>, </a:t>
            </a:r>
            <a:r>
              <a:rPr lang="es-ES" dirty="0" smtClean="0"/>
              <a:t>descripción </a:t>
            </a:r>
            <a:r>
              <a:rPr lang="es-ES" dirty="0"/>
              <a:t>de cada puesto de trabajo y </a:t>
            </a:r>
            <a:r>
              <a:rPr lang="es-ES" dirty="0" smtClean="0"/>
              <a:t>elaboración </a:t>
            </a:r>
            <a:r>
              <a:rPr lang="es-ES" dirty="0"/>
              <a:t>una especie de manual de desempeño del puesto. </a:t>
            </a:r>
          </a:p>
        </p:txBody>
      </p:sp>
    </p:spTree>
    <p:extLst>
      <p:ext uri="{BB962C8B-B14F-4D97-AF65-F5344CB8AC3E}">
        <p14:creationId xmlns:p14="http://schemas.microsoft.com/office/powerpoint/2010/main" val="3523040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584102"/>
            <a:ext cx="10394707" cy="3790484"/>
          </a:xfrm>
        </p:spPr>
        <p:txBody>
          <a:bodyPr/>
          <a:lstStyle/>
          <a:p>
            <a:r>
              <a:rPr lang="es-ES" b="1" dirty="0"/>
              <a:t>Clasificación de </a:t>
            </a:r>
            <a:r>
              <a:rPr lang="es-ES" b="1" dirty="0" err="1"/>
              <a:t>Gael</a:t>
            </a:r>
            <a:r>
              <a:rPr lang="es-ES" b="1" dirty="0"/>
              <a:t> </a:t>
            </a:r>
            <a:endParaRPr lang="es-ES" b="1" dirty="0" smtClean="0"/>
          </a:p>
          <a:p>
            <a:pPr marL="0" indent="0">
              <a:buNone/>
            </a:pPr>
            <a:r>
              <a:rPr lang="es-ES" dirty="0" err="1"/>
              <a:t>Gael</a:t>
            </a:r>
            <a:r>
              <a:rPr lang="es-ES" dirty="0"/>
              <a:t> toma como unidad de análisis las tareas o actividades desarrolladas en el puesto de trabajo frente a las conductas o capacidades requeridas por el trabajador para el correcto desempeño del puesto. </a:t>
            </a:r>
          </a:p>
        </p:txBody>
      </p:sp>
    </p:spTree>
    <p:extLst>
      <p:ext uri="{BB962C8B-B14F-4D97-AF65-F5344CB8AC3E}">
        <p14:creationId xmlns:p14="http://schemas.microsoft.com/office/powerpoint/2010/main" val="2842838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783772"/>
            <a:ext cx="10394707" cy="4590814"/>
          </a:xfrm>
        </p:spPr>
        <p:txBody>
          <a:bodyPr/>
          <a:lstStyle/>
          <a:p>
            <a:r>
              <a:rPr lang="es-ES" b="1" dirty="0"/>
              <a:t>Clasificación de </a:t>
            </a:r>
            <a:r>
              <a:rPr lang="es-ES" b="1" dirty="0" err="1"/>
              <a:t>Fleishman</a:t>
            </a:r>
            <a:r>
              <a:rPr lang="es-ES" b="1" dirty="0"/>
              <a:t> </a:t>
            </a:r>
            <a:endParaRPr lang="es-ES" b="1" dirty="0" smtClean="0"/>
          </a:p>
          <a:p>
            <a:pPr marL="0" indent="0">
              <a:buNone/>
            </a:pPr>
            <a:r>
              <a:rPr lang="es-ES" dirty="0"/>
              <a:t>Los esfuerzos realizados por los operarios se pueden resumir en cuatro grandes tipos de estrategias (</a:t>
            </a:r>
            <a:r>
              <a:rPr lang="es-ES" dirty="0" err="1"/>
              <a:t>Fleishman</a:t>
            </a:r>
            <a:r>
              <a:rPr lang="es-ES" dirty="0"/>
              <a:t>, 1982). Estas se resumen a continuación. </a:t>
            </a:r>
          </a:p>
          <a:p>
            <a:r>
              <a:rPr lang="es-ES" dirty="0"/>
              <a:t>a) Estrategia de </a:t>
            </a:r>
            <a:r>
              <a:rPr lang="es-ES" b="1" dirty="0">
                <a:solidFill>
                  <a:srgbClr val="0070C0"/>
                </a:solidFill>
              </a:rPr>
              <a:t>observación </a:t>
            </a:r>
            <a:r>
              <a:rPr lang="es-ES" dirty="0"/>
              <a:t>de conductas observables </a:t>
            </a:r>
          </a:p>
          <a:p>
            <a:r>
              <a:rPr lang="es-ES" dirty="0"/>
              <a:t>b) Estrategias de </a:t>
            </a:r>
            <a:r>
              <a:rPr lang="es-ES" b="1" dirty="0">
                <a:solidFill>
                  <a:srgbClr val="0070C0"/>
                </a:solidFill>
              </a:rPr>
              <a:t>identificación de conductas requeridas</a:t>
            </a:r>
            <a:r>
              <a:rPr lang="es-ES" dirty="0"/>
              <a:t> (no necesariamente observables) </a:t>
            </a:r>
          </a:p>
          <a:p>
            <a:r>
              <a:rPr lang="es-ES" dirty="0"/>
              <a:t>c) Estrategias de </a:t>
            </a:r>
            <a:r>
              <a:rPr lang="es-ES" b="1" dirty="0">
                <a:solidFill>
                  <a:srgbClr val="0070C0"/>
                </a:solidFill>
              </a:rPr>
              <a:t>establecimiento de las características de las tareas </a:t>
            </a:r>
          </a:p>
          <a:p>
            <a:r>
              <a:rPr lang="es-ES" dirty="0"/>
              <a:t>d) Estrategias de </a:t>
            </a:r>
            <a:r>
              <a:rPr lang="es-ES" b="1" dirty="0">
                <a:solidFill>
                  <a:srgbClr val="0070C0"/>
                </a:solidFill>
              </a:rPr>
              <a:t>identificación de las capacidades requeridas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3137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6.2.3 Métodos de recogida de información para la descripción y el análisis de puestos 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La descripción y el análisis de puestos constituyen una </a:t>
            </a:r>
            <a:r>
              <a:rPr lang="es-ES" b="1" dirty="0">
                <a:solidFill>
                  <a:srgbClr val="0070C0"/>
                </a:solidFill>
              </a:rPr>
              <a:t>responsabilidad de línea</a:t>
            </a:r>
            <a:r>
              <a:rPr lang="es-ES" dirty="0"/>
              <a:t> y una </a:t>
            </a:r>
            <a:r>
              <a:rPr lang="es-ES" b="1" dirty="0">
                <a:solidFill>
                  <a:srgbClr val="0070C0"/>
                </a:solidFill>
              </a:rPr>
              <a:t>función de </a:t>
            </a:r>
            <a:r>
              <a:rPr lang="es-ES" b="1" i="1" dirty="0">
                <a:solidFill>
                  <a:srgbClr val="0070C0"/>
                </a:solidFill>
              </a:rPr>
              <a:t>staff</a:t>
            </a:r>
            <a:r>
              <a:rPr lang="es-ES" i="1" dirty="0"/>
              <a:t>. </a:t>
            </a:r>
            <a:r>
              <a:rPr lang="es-ES" dirty="0"/>
              <a:t>La responsabilidad de proporcionar la información sobre el puesto es únicamente de línea, mientras que la prestación de los servicios para la recolección y organización de la información es responsabilidad de la función de </a:t>
            </a:r>
            <a:r>
              <a:rPr lang="es-ES" i="1" dirty="0"/>
              <a:t>staff</a:t>
            </a:r>
            <a:r>
              <a:rPr lang="es-ES" dirty="0"/>
              <a:t>, representado por el analista de puestos. </a:t>
            </a:r>
          </a:p>
        </p:txBody>
      </p:sp>
    </p:spTree>
    <p:extLst>
      <p:ext uri="{BB962C8B-B14F-4D97-AF65-F5344CB8AC3E}">
        <p14:creationId xmlns:p14="http://schemas.microsoft.com/office/powerpoint/2010/main" val="1743277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587830"/>
            <a:ext cx="10394707" cy="4786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Los métodos más utilizados para la descripción y análisis de puestos suelen ser los siguientes: </a:t>
            </a:r>
          </a:p>
          <a:p>
            <a:r>
              <a:rPr lang="es-ES" dirty="0"/>
              <a:t>A. Observación directa. </a:t>
            </a:r>
          </a:p>
          <a:p>
            <a:r>
              <a:rPr lang="es-ES" dirty="0"/>
              <a:t>B. Cuestionario. </a:t>
            </a:r>
          </a:p>
          <a:p>
            <a:r>
              <a:rPr lang="es-ES" dirty="0"/>
              <a:t>C. Entrevista directa. </a:t>
            </a:r>
          </a:p>
          <a:p>
            <a:r>
              <a:rPr lang="es-ES" dirty="0"/>
              <a:t>D. Registros disponibles sobre el puesto </a:t>
            </a:r>
          </a:p>
          <a:p>
            <a:r>
              <a:rPr lang="es-ES" dirty="0"/>
              <a:t>E. Diario de trabajo </a:t>
            </a:r>
          </a:p>
          <a:p>
            <a:r>
              <a:rPr lang="es-ES" dirty="0"/>
              <a:t>F. Reunión de grupo de expertos </a:t>
            </a:r>
          </a:p>
          <a:p>
            <a:r>
              <a:rPr lang="es-ES" dirty="0"/>
              <a:t>G. Métodos mixtos.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918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A</a:t>
            </a:r>
            <a:r>
              <a:rPr lang="es-ES" sz="3600" b="1" dirty="0"/>
              <a:t>. Método de observación directa 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524000"/>
            <a:ext cx="10394707" cy="38505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El análisis del puesto se realiza con la observación directa y dinámica del ocupante en pleno ejercicio de sus funciones, mientras el analista de puestos anota en una “hoja de análisis de puestos” los puntos clave de sus observaciones. </a:t>
            </a:r>
            <a:endParaRPr lang="es-ES" dirty="0" smtClean="0"/>
          </a:p>
          <a:p>
            <a:r>
              <a:rPr lang="es-ES" b="1" dirty="0"/>
              <a:t>Características </a:t>
            </a:r>
            <a:endParaRPr lang="es-ES" dirty="0"/>
          </a:p>
          <a:p>
            <a:r>
              <a:rPr lang="es-ES" i="1" dirty="0"/>
              <a:t>a</a:t>
            </a:r>
            <a:r>
              <a:rPr lang="es-ES" dirty="0"/>
              <a:t>) </a:t>
            </a:r>
            <a:r>
              <a:rPr lang="es-ES" b="1" dirty="0">
                <a:solidFill>
                  <a:srgbClr val="0070C0"/>
                </a:solidFill>
              </a:rPr>
              <a:t>La obtención de datos sobre un puesto se hace mediante la observación visual </a:t>
            </a:r>
            <a:r>
              <a:rPr lang="es-ES" dirty="0"/>
              <a:t>de las actividades del ocupante del puesto, realizada por el analista especializado. </a:t>
            </a:r>
          </a:p>
          <a:p>
            <a:r>
              <a:rPr lang="es-ES" i="1" dirty="0"/>
              <a:t>b</a:t>
            </a:r>
            <a:r>
              <a:rPr lang="es-ES" dirty="0"/>
              <a:t>) Mientras la </a:t>
            </a:r>
            <a:r>
              <a:rPr lang="es-ES" b="1" dirty="0">
                <a:solidFill>
                  <a:srgbClr val="0070C0"/>
                </a:solidFill>
              </a:rPr>
              <a:t>participación que tiene el analista </a:t>
            </a:r>
            <a:r>
              <a:rPr lang="es-ES" dirty="0"/>
              <a:t>en la obtención de los datos </a:t>
            </a:r>
            <a:r>
              <a:rPr lang="es-ES" b="1" dirty="0">
                <a:solidFill>
                  <a:srgbClr val="0070C0"/>
                </a:solidFill>
              </a:rPr>
              <a:t>es activa</a:t>
            </a:r>
            <a:r>
              <a:rPr lang="es-ES" dirty="0"/>
              <a:t>, </a:t>
            </a:r>
            <a:r>
              <a:rPr lang="es-ES" dirty="0">
                <a:solidFill>
                  <a:srgbClr val="FF0000"/>
                </a:solidFill>
              </a:rPr>
              <a:t>la participación del ocupante es pasiva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4691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sz="3600" b="1" dirty="0"/>
              <a:t>B. Método del cuestionario </a:t>
            </a:r>
            <a:r>
              <a:rPr lang="es-ES" sz="3600" dirty="0"/>
              <a:t/>
            </a:r>
            <a:br>
              <a:rPr lang="es-ES" sz="3600" dirty="0"/>
            </a:b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dirty="0"/>
              <a:t>El análisis se efectúa al solicitar al personal (generalmente a los ocupantes del puesto por analizar o sus jefes o supervisores) que conteste un cuestionario para el análisis del puesto, que responda por escrito todas las indicaciones posibles sobre el puesto, su contenido y sus características. </a:t>
            </a:r>
            <a:endParaRPr lang="es-ES" dirty="0" smtClean="0"/>
          </a:p>
          <a:p>
            <a:r>
              <a:rPr lang="es-ES" dirty="0"/>
              <a:t>Un requisito de este cuestionario es que se someta primero a uno de los ocupantes y a su supervisor para probar la pertinencia y adecuación de las </a:t>
            </a:r>
            <a:r>
              <a:rPr lang="es-ES" dirty="0" smtClean="0"/>
              <a:t>preguntas.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352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571224"/>
            <a:ext cx="10394707" cy="3803362"/>
          </a:xfrm>
        </p:spPr>
        <p:txBody>
          <a:bodyPr>
            <a:normAutofit fontScale="92500"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ES" sz="3200" dirty="0" smtClean="0"/>
              <a:t>Mediante </a:t>
            </a:r>
            <a:r>
              <a:rPr lang="es-ES" sz="3200" dirty="0"/>
              <a:t>el análisis </a:t>
            </a:r>
            <a:r>
              <a:rPr lang="es-ES" sz="3200" dirty="0" smtClean="0"/>
              <a:t>de puesto </a:t>
            </a:r>
            <a:r>
              <a:rPr lang="es-ES" sz="3200" dirty="0"/>
              <a:t>de trabajo se obtienen, dos productos principales: </a:t>
            </a:r>
          </a:p>
          <a:p>
            <a:r>
              <a:rPr lang="es-ES" sz="3200" dirty="0" smtClean="0"/>
              <a:t>La </a:t>
            </a:r>
            <a:r>
              <a:rPr lang="es-ES" sz="3200" dirty="0">
                <a:solidFill>
                  <a:srgbClr val="0070C0"/>
                </a:solidFill>
              </a:rPr>
              <a:t>descripción de los puestos</a:t>
            </a:r>
            <a:r>
              <a:rPr lang="es-ES" sz="3200" dirty="0"/>
              <a:t> de trabajo, y </a:t>
            </a:r>
          </a:p>
          <a:p>
            <a:r>
              <a:rPr lang="es-ES" sz="3200" dirty="0" smtClean="0"/>
              <a:t>La </a:t>
            </a:r>
            <a:r>
              <a:rPr lang="es-ES" sz="3200" dirty="0">
                <a:solidFill>
                  <a:srgbClr val="0070C0"/>
                </a:solidFill>
              </a:rPr>
              <a:t>especificación de los puestos </a:t>
            </a:r>
            <a:r>
              <a:rPr lang="es-ES" sz="3200" dirty="0"/>
              <a:t>de trabajo.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1023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b="1" dirty="0"/>
              <a:t>Características </a:t>
            </a:r>
            <a:endParaRPr lang="es-ES" dirty="0"/>
          </a:p>
          <a:p>
            <a:r>
              <a:rPr lang="es-ES" i="1" dirty="0"/>
              <a:t>a</a:t>
            </a:r>
            <a:r>
              <a:rPr lang="es-ES" dirty="0"/>
              <a:t>) La obtención de datos sobre un puesto se realiza por medio del llenado de un cuestionario que realiza el ocupante del puesto o su superior para el análisis de puesto</a:t>
            </a:r>
            <a:r>
              <a:rPr lang="es-ES" i="1" dirty="0"/>
              <a:t>. </a:t>
            </a:r>
            <a:endParaRPr lang="es-ES" dirty="0"/>
          </a:p>
          <a:p>
            <a:r>
              <a:rPr lang="es-ES" i="1" dirty="0"/>
              <a:t>b</a:t>
            </a:r>
            <a:r>
              <a:rPr lang="es-ES" dirty="0"/>
              <a:t>) Mientras la </a:t>
            </a:r>
            <a:r>
              <a:rPr lang="es-ES" b="1" dirty="0">
                <a:solidFill>
                  <a:srgbClr val="0070C0"/>
                </a:solidFill>
              </a:rPr>
              <a:t>participación del analista de puestos</a:t>
            </a:r>
            <a:r>
              <a:rPr lang="es-ES" dirty="0"/>
              <a:t> en la obtención de los datos (llenado del cuestionario) </a:t>
            </a:r>
            <a:r>
              <a:rPr lang="es-ES" b="1" dirty="0">
                <a:solidFill>
                  <a:srgbClr val="0070C0"/>
                </a:solidFill>
              </a:rPr>
              <a:t>es pasiva</a:t>
            </a:r>
            <a:r>
              <a:rPr lang="es-ES" dirty="0"/>
              <a:t>, </a:t>
            </a:r>
            <a:r>
              <a:rPr lang="es-ES" dirty="0">
                <a:solidFill>
                  <a:srgbClr val="FF0000"/>
                </a:solidFill>
              </a:rPr>
              <a:t>la participación del ocupante (quien lo contesta) es activa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2609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25" y="91143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</a:t>
            </a:r>
            <a:r>
              <a:rPr lang="es-ES" b="1" dirty="0"/>
              <a:t>. Método de la entrevista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Consiste en un contacto verbal entre parte interesadas. Las entrevistas pueden ser abiertas o </a:t>
            </a:r>
            <a:r>
              <a:rPr lang="es-ES" dirty="0" err="1"/>
              <a:t>semi</a:t>
            </a:r>
            <a:r>
              <a:rPr lang="es-ES" dirty="0"/>
              <a:t> cerradas (</a:t>
            </a:r>
            <a:r>
              <a:rPr lang="es-ES" dirty="0" err="1"/>
              <a:t>semi</a:t>
            </a:r>
            <a:r>
              <a:rPr lang="es-ES" dirty="0"/>
              <a:t> estructuradas), el uso de una o de otra depende de la información que se desea recoger. </a:t>
            </a:r>
          </a:p>
          <a:p>
            <a:r>
              <a:rPr lang="es-ES" dirty="0"/>
              <a:t>Con las </a:t>
            </a:r>
            <a:r>
              <a:rPr lang="es-ES" b="1" dirty="0">
                <a:solidFill>
                  <a:srgbClr val="0070C0"/>
                </a:solidFill>
              </a:rPr>
              <a:t>entrevistas abiertas, </a:t>
            </a:r>
            <a:r>
              <a:rPr lang="es-ES" dirty="0"/>
              <a:t>el entrevistador tiene un guion previo que se ajusta a la información que se desea obtener. </a:t>
            </a:r>
          </a:p>
          <a:p>
            <a:r>
              <a:rPr lang="es-ES" dirty="0"/>
              <a:t>Con las </a:t>
            </a:r>
            <a:r>
              <a:rPr lang="es-ES" b="1" dirty="0">
                <a:solidFill>
                  <a:srgbClr val="0070C0"/>
                </a:solidFill>
              </a:rPr>
              <a:t>entrevista </a:t>
            </a:r>
            <a:r>
              <a:rPr lang="es-ES" b="1" dirty="0" err="1">
                <a:solidFill>
                  <a:srgbClr val="0070C0"/>
                </a:solidFill>
              </a:rPr>
              <a:t>semi</a:t>
            </a:r>
            <a:r>
              <a:rPr lang="es-ES" b="1" dirty="0">
                <a:solidFill>
                  <a:srgbClr val="0070C0"/>
                </a:solidFill>
              </a:rPr>
              <a:t> estructuradas</a:t>
            </a:r>
            <a:r>
              <a:rPr lang="es-ES" dirty="0"/>
              <a:t>, el guion que sigue el entrevistador ya está perfectamente diseñado de antemano y deja poco margen de libertad al entrevistador y al entrevistado para desviarse del mismo. </a:t>
            </a:r>
          </a:p>
        </p:txBody>
      </p:sp>
    </p:spTree>
    <p:extLst>
      <p:ext uri="{BB962C8B-B14F-4D97-AF65-F5344CB8AC3E}">
        <p14:creationId xmlns:p14="http://schemas.microsoft.com/office/powerpoint/2010/main" val="22290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b="1" dirty="0"/>
              <a:t>Características </a:t>
            </a:r>
            <a:endParaRPr lang="es-ES" dirty="0"/>
          </a:p>
          <a:p>
            <a:r>
              <a:rPr lang="es-ES" i="1" dirty="0"/>
              <a:t>a</a:t>
            </a:r>
            <a:r>
              <a:rPr lang="es-ES" dirty="0"/>
              <a:t>) La obtención de datos sobre el puesto se hace por medio de una entrevista, con preguntas y respuestas verbales entre el analista y el ocupante del puesto. </a:t>
            </a:r>
          </a:p>
          <a:p>
            <a:r>
              <a:rPr lang="es-ES" i="1" dirty="0"/>
              <a:t>b</a:t>
            </a:r>
            <a:r>
              <a:rPr lang="es-ES" dirty="0"/>
              <a:t>) La participación es activa, tanto del analista como del ocupante del puesto en la obtención de los datos. </a:t>
            </a:r>
          </a:p>
        </p:txBody>
      </p:sp>
    </p:spTree>
    <p:extLst>
      <p:ext uri="{BB962C8B-B14F-4D97-AF65-F5344CB8AC3E}">
        <p14:creationId xmlns:p14="http://schemas.microsoft.com/office/powerpoint/2010/main" val="4187403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D</a:t>
            </a:r>
            <a:r>
              <a:rPr lang="es-ES" sz="3200" b="1" dirty="0"/>
              <a:t>. Registros disponibles sobre el puesto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/>
          <a:lstStyle/>
          <a:p>
            <a:r>
              <a:rPr lang="es-ES" dirty="0"/>
              <a:t>Otro método de recoger información es </a:t>
            </a:r>
            <a:r>
              <a:rPr lang="es-ES" b="1" dirty="0">
                <a:solidFill>
                  <a:srgbClr val="0070C0"/>
                </a:solidFill>
              </a:rPr>
              <a:t>usando manuales, normas y procedimientos de la organización que afecten al puesto</a:t>
            </a:r>
            <a:r>
              <a:rPr lang="es-ES" dirty="0" smtClean="0"/>
              <a:t>.</a:t>
            </a:r>
          </a:p>
          <a:p>
            <a:r>
              <a:rPr lang="es-ES" dirty="0" smtClean="0"/>
              <a:t>También </a:t>
            </a:r>
            <a:r>
              <a:rPr lang="es-ES" dirty="0"/>
              <a:t>se puede utilizar </a:t>
            </a:r>
            <a:r>
              <a:rPr lang="es-ES" dirty="0">
                <a:solidFill>
                  <a:srgbClr val="0070C0"/>
                </a:solidFill>
              </a:rPr>
              <a:t>descripciones anteriores de los puestos de trabajo, quejas de clientes, videos, fotografías y en general cualquier cosa que colabore a obtener información </a:t>
            </a:r>
            <a:r>
              <a:rPr lang="es-ES" dirty="0"/>
              <a:t>del puesto de trabajo. </a:t>
            </a:r>
          </a:p>
        </p:txBody>
      </p:sp>
    </p:spTree>
    <p:extLst>
      <p:ext uri="{BB962C8B-B14F-4D97-AF65-F5344CB8AC3E}">
        <p14:creationId xmlns:p14="http://schemas.microsoft.com/office/powerpoint/2010/main" val="4023712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E</a:t>
            </a:r>
            <a:r>
              <a:rPr lang="es-ES" sz="3600" b="1" dirty="0"/>
              <a:t>. Diario de trabajo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Es un procedimiento de papel y lápiz que solicita a los ocupantes de los puestos que registren las actividades que han realizado, en intervalos de tiempo preestablecidos, en el curso de una jornada de trabajo. </a:t>
            </a:r>
            <a:endParaRPr lang="es-ES" dirty="0" smtClean="0"/>
          </a:p>
          <a:p>
            <a:r>
              <a:rPr lang="es-ES" dirty="0"/>
              <a:t>Esta técnica de recogida de datos es </a:t>
            </a:r>
            <a:r>
              <a:rPr lang="es-ES" b="1" dirty="0">
                <a:solidFill>
                  <a:srgbClr val="0070C0"/>
                </a:solidFill>
              </a:rPr>
              <a:t>usada para identificar actividades del puesto cuando </a:t>
            </a:r>
            <a:r>
              <a:rPr lang="es-ES" b="1" dirty="0" err="1" smtClean="0">
                <a:solidFill>
                  <a:srgbClr val="0070C0"/>
                </a:solidFill>
              </a:rPr>
              <a:t>pocAs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>
                <a:solidFill>
                  <a:srgbClr val="0070C0"/>
                </a:solidFill>
              </a:rPr>
              <a:t>o ninguna de tales actividades han sido registradas recientemente o en el pasado. </a:t>
            </a:r>
          </a:p>
        </p:txBody>
      </p:sp>
    </p:spTree>
    <p:extLst>
      <p:ext uri="{BB962C8B-B14F-4D97-AF65-F5344CB8AC3E}">
        <p14:creationId xmlns:p14="http://schemas.microsoft.com/office/powerpoint/2010/main" val="1737602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El diario de trabajo consta de los siguientes apartados: </a:t>
            </a:r>
          </a:p>
          <a:p>
            <a:r>
              <a:rPr lang="es-ES" dirty="0" smtClean="0"/>
              <a:t>Información </a:t>
            </a:r>
            <a:r>
              <a:rPr lang="es-ES" dirty="0"/>
              <a:t>general </a:t>
            </a:r>
          </a:p>
          <a:p>
            <a:r>
              <a:rPr lang="es-ES" dirty="0" smtClean="0"/>
              <a:t>Normas </a:t>
            </a:r>
            <a:r>
              <a:rPr lang="es-ES" dirty="0"/>
              <a:t>de cumplimentación </a:t>
            </a:r>
          </a:p>
          <a:p>
            <a:r>
              <a:rPr lang="es-ES" dirty="0" smtClean="0"/>
              <a:t>Importancia </a:t>
            </a:r>
            <a:r>
              <a:rPr lang="es-ES" dirty="0"/>
              <a:t>de la participación </a:t>
            </a:r>
          </a:p>
          <a:p>
            <a:r>
              <a:rPr lang="es-ES" dirty="0" smtClean="0"/>
              <a:t>Impreso </a:t>
            </a:r>
            <a:r>
              <a:rPr lang="es-ES" dirty="0"/>
              <a:t>estructurado para su cumplimentación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8150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F</a:t>
            </a:r>
            <a:r>
              <a:rPr lang="es-ES" sz="3200" b="1" dirty="0"/>
              <a:t>. Reunión de grupo de expertos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Es un método aplicado con carácter excepcional, para aquellos puestos que se consideran vitales en la </a:t>
            </a:r>
            <a:r>
              <a:rPr lang="es-ES" dirty="0" smtClean="0"/>
              <a:t>organización.</a:t>
            </a:r>
          </a:p>
          <a:p>
            <a:endParaRPr lang="es-ES" dirty="0"/>
          </a:p>
          <a:p>
            <a:r>
              <a:rPr lang="es-ES" dirty="0"/>
              <a:t>Se basa en la reunión de un grupo de personas que conozcan a la perfección la organización y con la ayuda de un supervisor, sean capaces de describir a la perfección un puesto de trabajo.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/>
              <a:t>Es un sistema idóneo para organizaciones no muy grandes. 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3806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G</a:t>
            </a:r>
            <a:r>
              <a:rPr lang="es-ES" sz="3200" b="1" dirty="0"/>
              <a:t>. Métodos mixtos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611086"/>
            <a:ext cx="10394707" cy="3763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Los métodos mixtos más utilizados son: </a:t>
            </a:r>
          </a:p>
          <a:p>
            <a:r>
              <a:rPr lang="es-ES" i="1" dirty="0"/>
              <a:t>a</a:t>
            </a:r>
            <a:r>
              <a:rPr lang="es-ES" dirty="0"/>
              <a:t>) </a:t>
            </a:r>
            <a:r>
              <a:rPr lang="es-ES" b="1" dirty="0">
                <a:solidFill>
                  <a:srgbClr val="0070C0"/>
                </a:solidFill>
              </a:rPr>
              <a:t>Cuestionario y </a:t>
            </a:r>
            <a:r>
              <a:rPr lang="es-ES" b="1" dirty="0" smtClean="0">
                <a:solidFill>
                  <a:srgbClr val="0070C0"/>
                </a:solidFill>
              </a:rPr>
              <a:t>entrevista</a:t>
            </a:r>
            <a:r>
              <a:rPr lang="es-ES" dirty="0" smtClean="0"/>
              <a:t>, </a:t>
            </a:r>
            <a:r>
              <a:rPr lang="es-ES" b="1" dirty="0" smtClean="0">
                <a:solidFill>
                  <a:srgbClr val="0070C0"/>
                </a:solidFill>
              </a:rPr>
              <a:t>CON EL OCUPANTE </a:t>
            </a:r>
            <a:r>
              <a:rPr lang="es-ES" dirty="0" smtClean="0"/>
              <a:t>que llena </a:t>
            </a:r>
            <a:r>
              <a:rPr lang="es-ES" dirty="0"/>
              <a:t>el cuestionario y después es sometido a una entrevista rápida, con el cuestionario como referencia. </a:t>
            </a:r>
          </a:p>
          <a:p>
            <a:r>
              <a:rPr lang="es-ES" i="1" dirty="0"/>
              <a:t>b</a:t>
            </a:r>
            <a:r>
              <a:rPr lang="es-ES" dirty="0"/>
              <a:t>) </a:t>
            </a:r>
            <a:r>
              <a:rPr lang="es-ES" b="1" dirty="0">
                <a:solidFill>
                  <a:srgbClr val="0070C0"/>
                </a:solidFill>
              </a:rPr>
              <a:t>Cuestionario con el ocupante </a:t>
            </a:r>
            <a:r>
              <a:rPr lang="es-ES" dirty="0"/>
              <a:t>y </a:t>
            </a:r>
            <a:r>
              <a:rPr lang="es-ES" b="1" dirty="0">
                <a:solidFill>
                  <a:srgbClr val="0070C0"/>
                </a:solidFill>
              </a:rPr>
              <a:t>entrevista con el superior</a:t>
            </a:r>
            <a:r>
              <a:rPr lang="es-ES" dirty="0"/>
              <a:t>, para ampliar y aclarar los datos obtenidos. </a:t>
            </a:r>
          </a:p>
          <a:p>
            <a:r>
              <a:rPr lang="es-ES" i="1" dirty="0"/>
              <a:t>c</a:t>
            </a:r>
            <a:r>
              <a:rPr lang="es-ES" dirty="0"/>
              <a:t>) </a:t>
            </a:r>
            <a:r>
              <a:rPr lang="es-ES" b="1" dirty="0">
                <a:solidFill>
                  <a:srgbClr val="0070C0"/>
                </a:solidFill>
              </a:rPr>
              <a:t>Cuestionario y entrevista, </a:t>
            </a:r>
            <a:r>
              <a:rPr lang="es-ES" dirty="0"/>
              <a:t>ambos </a:t>
            </a:r>
            <a:r>
              <a:rPr lang="es-ES" b="1" dirty="0">
                <a:solidFill>
                  <a:srgbClr val="0070C0"/>
                </a:solidFill>
              </a:rPr>
              <a:t>con el superior</a:t>
            </a:r>
            <a:r>
              <a:rPr lang="es-ES" dirty="0"/>
              <a:t>. </a:t>
            </a:r>
          </a:p>
          <a:p>
            <a:r>
              <a:rPr lang="es-ES" i="1" dirty="0"/>
              <a:t>d</a:t>
            </a:r>
            <a:r>
              <a:rPr lang="es-ES" dirty="0"/>
              <a:t>) </a:t>
            </a:r>
            <a:r>
              <a:rPr lang="es-ES" b="1" dirty="0">
                <a:solidFill>
                  <a:srgbClr val="0070C0"/>
                </a:solidFill>
              </a:rPr>
              <a:t>Observación directa con el ocupante </a:t>
            </a:r>
            <a:r>
              <a:rPr lang="es-ES" dirty="0"/>
              <a:t>y </a:t>
            </a:r>
            <a:r>
              <a:rPr lang="es-ES" b="1" dirty="0">
                <a:solidFill>
                  <a:srgbClr val="0070C0"/>
                </a:solidFill>
              </a:rPr>
              <a:t>entrevista con el superior</a:t>
            </a:r>
            <a:r>
              <a:rPr lang="es-ES" dirty="0"/>
              <a:t>. </a:t>
            </a:r>
          </a:p>
          <a:p>
            <a:r>
              <a:rPr lang="es-ES" i="1" dirty="0"/>
              <a:t>e</a:t>
            </a:r>
            <a:r>
              <a:rPr lang="es-ES" dirty="0"/>
              <a:t>) </a:t>
            </a:r>
            <a:r>
              <a:rPr lang="es-ES" b="1" dirty="0">
                <a:solidFill>
                  <a:srgbClr val="0070C0"/>
                </a:solidFill>
              </a:rPr>
              <a:t>Cuestionario y observación directa</a:t>
            </a:r>
            <a:r>
              <a:rPr lang="es-ES" dirty="0"/>
              <a:t>, ambos </a:t>
            </a:r>
            <a:r>
              <a:rPr lang="es-ES" b="1" dirty="0">
                <a:solidFill>
                  <a:srgbClr val="0070C0"/>
                </a:solidFill>
              </a:rPr>
              <a:t>con el ocupante</a:t>
            </a:r>
            <a:r>
              <a:rPr lang="es-ES" dirty="0"/>
              <a:t>. </a:t>
            </a:r>
          </a:p>
          <a:p>
            <a:r>
              <a:rPr lang="es-ES" i="1" dirty="0"/>
              <a:t>f</a:t>
            </a:r>
            <a:r>
              <a:rPr lang="es-ES" dirty="0"/>
              <a:t>) </a:t>
            </a:r>
            <a:r>
              <a:rPr lang="es-ES" b="1" dirty="0">
                <a:solidFill>
                  <a:srgbClr val="0070C0"/>
                </a:solidFill>
              </a:rPr>
              <a:t>Cuestionario con el superior y observación directa con el ocupante</a:t>
            </a:r>
            <a:r>
              <a:rPr lang="es-ES" dirty="0"/>
              <a:t>, entre otros. </a:t>
            </a:r>
          </a:p>
        </p:txBody>
      </p:sp>
    </p:spTree>
    <p:extLst>
      <p:ext uri="{BB962C8B-B14F-4D97-AF65-F5344CB8AC3E}">
        <p14:creationId xmlns:p14="http://schemas.microsoft.com/office/powerpoint/2010/main" val="3187932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6.2.4 Etapas en el análisis de puestos 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/>
              <a:t>6.2.4.1 Etapa de planeación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Es la etapa en la que se planea todo el trabajo para el análisis de puestos. Es una etapa de trabajo de escritorio y de laboratorio. La planeación del análisis de puestos exige los siguientes pasos: </a:t>
            </a:r>
          </a:p>
          <a:p>
            <a:r>
              <a:rPr lang="es-ES" dirty="0"/>
              <a:t>1. </a:t>
            </a:r>
            <a:r>
              <a:rPr lang="es-ES" i="1" dirty="0"/>
              <a:t>Determinar los puestos a describir. </a:t>
            </a:r>
            <a:endParaRPr lang="es-ES" dirty="0"/>
          </a:p>
          <a:p>
            <a:r>
              <a:rPr lang="es-ES" dirty="0"/>
              <a:t>2. </a:t>
            </a:r>
            <a:r>
              <a:rPr lang="es-ES" i="1" dirty="0"/>
              <a:t>Elaborar el organigrama de los puestos. </a:t>
            </a:r>
            <a:endParaRPr lang="es-ES" dirty="0"/>
          </a:p>
          <a:p>
            <a:r>
              <a:rPr lang="es-ES" dirty="0"/>
              <a:t>3. </a:t>
            </a:r>
            <a:r>
              <a:rPr lang="es-ES" i="1" dirty="0"/>
              <a:t>Elaborar el cronograma de trabajo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244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4. </a:t>
            </a:r>
            <a:r>
              <a:rPr lang="es-ES" i="1" dirty="0"/>
              <a:t>Elegir el o los métodos de análisis a emplear</a:t>
            </a:r>
            <a:r>
              <a:rPr lang="es-ES" dirty="0"/>
              <a:t>. </a:t>
            </a:r>
          </a:p>
          <a:p>
            <a:r>
              <a:rPr lang="es-ES" dirty="0"/>
              <a:t>5. </a:t>
            </a:r>
            <a:r>
              <a:rPr lang="es-ES" i="1" dirty="0"/>
              <a:t>Seleccionar los factores de análisis </a:t>
            </a:r>
          </a:p>
          <a:p>
            <a:r>
              <a:rPr lang="es-ES" i="1" dirty="0"/>
              <a:t>6. Dimensionar los factores de análisis</a:t>
            </a:r>
            <a:endParaRPr lang="es-ES" dirty="0"/>
          </a:p>
          <a:p>
            <a:r>
              <a:rPr lang="es-ES" dirty="0"/>
              <a:t>7. </a:t>
            </a:r>
            <a:r>
              <a:rPr lang="es-ES" i="1" dirty="0"/>
              <a:t>Graduar los factores de análisis</a:t>
            </a:r>
            <a:r>
              <a:rPr lang="es-ES" dirty="0"/>
              <a:t>,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878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> </a:t>
            </a:r>
            <a:r>
              <a:rPr lang="es-ES" sz="4000" b="1" dirty="0" smtClean="0"/>
              <a:t>6.1.1 La </a:t>
            </a:r>
            <a:r>
              <a:rPr lang="es-ES" sz="4000" b="1" dirty="0"/>
              <a:t>descripción de los puestos de trabajo 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/>
              <a:t>descripción pone relieve en las siguientes preguntas: </a:t>
            </a:r>
            <a:endParaRPr lang="es-ES" dirty="0" smtClean="0"/>
          </a:p>
          <a:p>
            <a:r>
              <a:rPr lang="es-ES" b="1" dirty="0" smtClean="0">
                <a:solidFill>
                  <a:srgbClr val="0070C0"/>
                </a:solidFill>
              </a:rPr>
              <a:t>¿</a:t>
            </a:r>
            <a:r>
              <a:rPr lang="es-ES" b="1" dirty="0">
                <a:solidFill>
                  <a:srgbClr val="0070C0"/>
                </a:solidFill>
              </a:rPr>
              <a:t>Qué se hace? </a:t>
            </a:r>
            <a:r>
              <a:rPr lang="es-ES" dirty="0"/>
              <a:t>(responsabilidades o tareas del puesto), </a:t>
            </a:r>
            <a:endParaRPr lang="es-ES" dirty="0" smtClean="0"/>
          </a:p>
          <a:p>
            <a:r>
              <a:rPr lang="es-ES" b="1" dirty="0" smtClean="0">
                <a:solidFill>
                  <a:srgbClr val="0070C0"/>
                </a:solidFill>
              </a:rPr>
              <a:t>¿</a:t>
            </a:r>
            <a:r>
              <a:rPr lang="es-ES" b="1" dirty="0">
                <a:solidFill>
                  <a:srgbClr val="0070C0"/>
                </a:solidFill>
              </a:rPr>
              <a:t>Cuándo se hace? </a:t>
            </a:r>
            <a:r>
              <a:rPr lang="es-ES" dirty="0"/>
              <a:t>(la periodicidad de su realización), </a:t>
            </a:r>
            <a:endParaRPr lang="es-ES" dirty="0" smtClean="0"/>
          </a:p>
          <a:p>
            <a:r>
              <a:rPr lang="es-ES" b="1" dirty="0" smtClean="0">
                <a:solidFill>
                  <a:srgbClr val="0070C0"/>
                </a:solidFill>
              </a:rPr>
              <a:t>¿</a:t>
            </a:r>
            <a:r>
              <a:rPr lang="es-ES" b="1" dirty="0">
                <a:solidFill>
                  <a:srgbClr val="0070C0"/>
                </a:solidFill>
              </a:rPr>
              <a:t>Cómo lo hace? </a:t>
            </a:r>
            <a:r>
              <a:rPr lang="es-ES" dirty="0"/>
              <a:t>( métodos que se emplean para el cumplimiento de esas responsabilidades o tareas</a:t>
            </a:r>
            <a:r>
              <a:rPr lang="es-ES" dirty="0" smtClean="0"/>
              <a:t>,</a:t>
            </a:r>
          </a:p>
          <a:p>
            <a:r>
              <a:rPr lang="es-ES" dirty="0" smtClean="0"/>
              <a:t> </a:t>
            </a:r>
            <a:r>
              <a:rPr lang="es-ES" b="1" dirty="0">
                <a:solidFill>
                  <a:srgbClr val="0070C0"/>
                </a:solidFill>
              </a:rPr>
              <a:t>¿por qué lo hace? </a:t>
            </a:r>
            <a:r>
              <a:rPr lang="es-ES" dirty="0"/>
              <a:t>(los objetivos). </a:t>
            </a:r>
          </a:p>
        </p:txBody>
      </p:sp>
    </p:spTree>
    <p:extLst>
      <p:ext uri="{BB962C8B-B14F-4D97-AF65-F5344CB8AC3E}">
        <p14:creationId xmlns:p14="http://schemas.microsoft.com/office/powerpoint/2010/main" val="39469782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6.2.4.2 Etapa de preparación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/>
              <a:t>Es la etapa en la que se preparan las personas, los esquemas o los materiales de trabajo, a saber: </a:t>
            </a:r>
          </a:p>
          <a:p>
            <a:r>
              <a:rPr lang="es-ES" dirty="0"/>
              <a:t>1. </a:t>
            </a:r>
            <a:r>
              <a:rPr lang="es-ES" b="1" dirty="0">
                <a:solidFill>
                  <a:srgbClr val="0070C0"/>
                </a:solidFill>
              </a:rPr>
              <a:t>Reclutamiento, selección y capacitación de los analistas </a:t>
            </a:r>
            <a:r>
              <a:rPr lang="es-ES" dirty="0"/>
              <a:t>de puestos, que conformarán el equipo de trabajo. </a:t>
            </a:r>
          </a:p>
          <a:p>
            <a:r>
              <a:rPr lang="es-ES" dirty="0"/>
              <a:t>2. </a:t>
            </a:r>
            <a:r>
              <a:rPr lang="es-ES" b="1" dirty="0">
                <a:solidFill>
                  <a:srgbClr val="0070C0"/>
                </a:solidFill>
              </a:rPr>
              <a:t>Preparación del material de trabajo </a:t>
            </a:r>
            <a:r>
              <a:rPr lang="es-ES" dirty="0"/>
              <a:t>(formularios, impresos, materiales, etcétera). </a:t>
            </a:r>
          </a:p>
          <a:p>
            <a:r>
              <a:rPr lang="es-ES" dirty="0"/>
              <a:t>3. </a:t>
            </a:r>
            <a:r>
              <a:rPr lang="es-ES" b="1" dirty="0">
                <a:solidFill>
                  <a:srgbClr val="0070C0"/>
                </a:solidFill>
              </a:rPr>
              <a:t>Preparación del ambiente </a:t>
            </a:r>
            <a:r>
              <a:rPr lang="es-ES" dirty="0"/>
              <a:t>(aclarar a la dirección, gerencia, supervisores y a todo el personal involucrado en el programa de análisis de puestos). </a:t>
            </a:r>
          </a:p>
          <a:p>
            <a:r>
              <a:rPr lang="es-ES" dirty="0"/>
              <a:t>4. </a:t>
            </a:r>
            <a:r>
              <a:rPr lang="es-ES" b="1" dirty="0">
                <a:solidFill>
                  <a:srgbClr val="0070C0"/>
                </a:solidFill>
              </a:rPr>
              <a:t>Obtención de datos previos</a:t>
            </a:r>
            <a:r>
              <a:rPr lang="es-ES" dirty="0"/>
              <a:t> (nombres de los ocupantes de los puestos que se van a analizar, relación de los equipos, herramientas, materiales, formularios, etc., utilizados por los ocupantes de los puestos). </a:t>
            </a:r>
          </a:p>
        </p:txBody>
      </p:sp>
    </p:spTree>
    <p:extLst>
      <p:ext uri="{BB962C8B-B14F-4D97-AF65-F5344CB8AC3E}">
        <p14:creationId xmlns:p14="http://schemas.microsoft.com/office/powerpoint/2010/main" val="2815512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6.2.4.3 Etapa de realización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Es la etapa en la que se obtienen los datos respecto a los puestos que se van a analizar y en la que se redacta el análisis: </a:t>
            </a:r>
          </a:p>
          <a:p>
            <a:r>
              <a:rPr lang="es-ES" dirty="0"/>
              <a:t>1. </a:t>
            </a:r>
            <a:r>
              <a:rPr lang="es-ES" b="1" dirty="0">
                <a:solidFill>
                  <a:srgbClr val="0070C0"/>
                </a:solidFill>
              </a:rPr>
              <a:t>Obtención de los datos sobre los puestos mediante el (los) método(s) de análisis elegido(s) </a:t>
            </a:r>
            <a:r>
              <a:rPr lang="es-ES" dirty="0"/>
              <a:t>(con el ocupante del puesto o con el supervisor inmediato). </a:t>
            </a:r>
          </a:p>
          <a:p>
            <a:r>
              <a:rPr lang="es-ES" dirty="0"/>
              <a:t>2. </a:t>
            </a:r>
            <a:r>
              <a:rPr lang="es-ES" b="1" dirty="0">
                <a:solidFill>
                  <a:srgbClr val="0070C0"/>
                </a:solidFill>
              </a:rPr>
              <a:t>Selección de los datos </a:t>
            </a:r>
            <a:r>
              <a:rPr lang="es-ES" dirty="0"/>
              <a:t>obtenidos. </a:t>
            </a:r>
          </a:p>
          <a:p>
            <a:r>
              <a:rPr lang="es-ES" dirty="0"/>
              <a:t>3. </a:t>
            </a:r>
            <a:r>
              <a:rPr lang="es-ES" b="1" dirty="0">
                <a:solidFill>
                  <a:srgbClr val="0070C0"/>
                </a:solidFill>
              </a:rPr>
              <a:t>Redacción provisional </a:t>
            </a:r>
            <a:r>
              <a:rPr lang="es-ES" dirty="0"/>
              <a:t>del análisis hecha por el analista de puestos. </a:t>
            </a:r>
          </a:p>
        </p:txBody>
      </p:sp>
    </p:spTree>
    <p:extLst>
      <p:ext uri="{BB962C8B-B14F-4D97-AF65-F5344CB8AC3E}">
        <p14:creationId xmlns:p14="http://schemas.microsoft.com/office/powerpoint/2010/main" val="3797575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4. </a:t>
            </a:r>
            <a:r>
              <a:rPr lang="es-ES" b="1" dirty="0">
                <a:solidFill>
                  <a:srgbClr val="0070C0"/>
                </a:solidFill>
              </a:rPr>
              <a:t>Presentación de la redacción</a:t>
            </a:r>
            <a:r>
              <a:rPr lang="es-ES" dirty="0"/>
              <a:t> provisional al supervisor inmediato, para que la ratifique o la rectifique. </a:t>
            </a:r>
          </a:p>
          <a:p>
            <a:r>
              <a:rPr lang="es-ES" dirty="0"/>
              <a:t>5. </a:t>
            </a:r>
            <a:r>
              <a:rPr lang="es-ES" b="1" dirty="0">
                <a:solidFill>
                  <a:srgbClr val="0070C0"/>
                </a:solidFill>
              </a:rPr>
              <a:t>Redacción definitiva del análisis del puesto</a:t>
            </a:r>
            <a:r>
              <a:rPr lang="es-ES" dirty="0"/>
              <a:t>. </a:t>
            </a:r>
          </a:p>
          <a:p>
            <a:r>
              <a:rPr lang="es-ES" dirty="0"/>
              <a:t>6. </a:t>
            </a:r>
            <a:r>
              <a:rPr lang="es-ES" b="1" dirty="0">
                <a:solidFill>
                  <a:srgbClr val="0070C0"/>
                </a:solidFill>
              </a:rPr>
              <a:t>Presentación de la redacción definitiva del análisis del puesto, para la aprobación </a:t>
            </a:r>
            <a:r>
              <a:rPr lang="es-ES" dirty="0"/>
              <a:t>(ante el comité de puestos y remuneraciones, ante el ejecutivo o ante el departamento responsable de su oficialización en la empresa). </a:t>
            </a:r>
          </a:p>
        </p:txBody>
      </p:sp>
    </p:spTree>
    <p:extLst>
      <p:ext uri="{BB962C8B-B14F-4D97-AF65-F5344CB8AC3E}">
        <p14:creationId xmlns:p14="http://schemas.microsoft.com/office/powerpoint/2010/main" val="16217433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25" y="685800"/>
            <a:ext cx="10396882" cy="1151965"/>
          </a:xfrm>
        </p:spPr>
        <p:txBody>
          <a:bodyPr>
            <a:normAutofit/>
          </a:bodyPr>
          <a:lstStyle/>
          <a:p>
            <a:r>
              <a:rPr lang="es-ES" sz="3200" b="1" dirty="0"/>
              <a:t>6.3 Objetivos de la administración y análisis de puestos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En realidad, los objetivos de la descripción y análisis de puestos son muchos, ya que los puestos constituyen la base de cualquier programa de RH. Los objetivos principales son: </a:t>
            </a:r>
          </a:p>
          <a:p>
            <a:r>
              <a:rPr lang="es-ES" i="1" dirty="0"/>
              <a:t>1. </a:t>
            </a:r>
            <a:r>
              <a:rPr lang="es-ES" dirty="0">
                <a:solidFill>
                  <a:srgbClr val="0070C0"/>
                </a:solidFill>
              </a:rPr>
              <a:t>Obtener apoyo económico para la elaboración de anuncios, demarcación del mercado de mano de obra</a:t>
            </a:r>
            <a:r>
              <a:rPr lang="es-ES" dirty="0"/>
              <a:t>, dónde se debe reclutar, etc., que es la base para el </a:t>
            </a:r>
            <a:r>
              <a:rPr lang="es-ES" i="1" dirty="0"/>
              <a:t>reclutamiento del personal</a:t>
            </a:r>
            <a:r>
              <a:rPr lang="es-ES" dirty="0"/>
              <a:t>. </a:t>
            </a:r>
          </a:p>
          <a:p>
            <a:r>
              <a:rPr lang="es-ES" i="1" dirty="0"/>
              <a:t>2. </a:t>
            </a:r>
            <a:r>
              <a:rPr lang="es-ES" dirty="0">
                <a:solidFill>
                  <a:srgbClr val="0070C0"/>
                </a:solidFill>
              </a:rPr>
              <a:t>Determinar el perfil del ocupante del puesto,</a:t>
            </a:r>
            <a:r>
              <a:rPr lang="es-ES" dirty="0"/>
              <a:t> con lo cual se aplicará la batería adecuada de exámenes, que es la base para la </a:t>
            </a:r>
            <a:r>
              <a:rPr lang="es-ES" i="1" dirty="0"/>
              <a:t>selección del personal. </a:t>
            </a:r>
            <a:endParaRPr lang="es-ES" dirty="0"/>
          </a:p>
          <a:p>
            <a:r>
              <a:rPr lang="es-ES" i="1" dirty="0"/>
              <a:t>3. </a:t>
            </a:r>
            <a:r>
              <a:rPr lang="es-ES" dirty="0">
                <a:solidFill>
                  <a:srgbClr val="0070C0"/>
                </a:solidFill>
              </a:rPr>
              <a:t>Obtener el material necesario para el contenido de los programas de capacitación</a:t>
            </a:r>
            <a:r>
              <a:rPr lang="es-ES" dirty="0"/>
              <a:t>, que es la base para la </a:t>
            </a:r>
            <a:r>
              <a:rPr lang="es-ES" i="1" dirty="0"/>
              <a:t>capacitación de personal.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3858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es-ES" dirty="0"/>
          </a:p>
          <a:p>
            <a:r>
              <a:rPr lang="es-ES" dirty="0"/>
              <a:t>4. </a:t>
            </a:r>
            <a:r>
              <a:rPr lang="es-ES" dirty="0">
                <a:solidFill>
                  <a:srgbClr val="0070C0"/>
                </a:solidFill>
              </a:rPr>
              <a:t>Determinar,</a:t>
            </a:r>
            <a:r>
              <a:rPr lang="es-ES" dirty="0"/>
              <a:t> mediante la valuación y clasificación de puestos, </a:t>
            </a:r>
            <a:r>
              <a:rPr lang="es-ES" dirty="0">
                <a:solidFill>
                  <a:srgbClr val="0070C0"/>
                </a:solidFill>
              </a:rPr>
              <a:t>los niveles salariales de acuerdo con la importancia relativa de los puestos </a:t>
            </a:r>
            <a:r>
              <a:rPr lang="es-ES" dirty="0"/>
              <a:t>dentro de la organización y del nivel de los salarios en el mercado de </a:t>
            </a:r>
            <a:r>
              <a:rPr lang="es-ES" dirty="0" smtClean="0"/>
              <a:t>trabajo.</a:t>
            </a:r>
          </a:p>
          <a:p>
            <a:r>
              <a:rPr lang="es-ES" dirty="0" smtClean="0"/>
              <a:t>5</a:t>
            </a:r>
            <a:r>
              <a:rPr lang="es-ES" dirty="0">
                <a:solidFill>
                  <a:srgbClr val="0070C0"/>
                </a:solidFill>
              </a:rPr>
              <a:t>. Estimular la motivación del personal </a:t>
            </a:r>
            <a:r>
              <a:rPr lang="es-ES" dirty="0"/>
              <a:t>para </a:t>
            </a:r>
            <a:r>
              <a:rPr lang="es-ES" dirty="0">
                <a:solidFill>
                  <a:srgbClr val="0070C0"/>
                </a:solidFill>
              </a:rPr>
              <a:t>facilitar la </a:t>
            </a:r>
            <a:r>
              <a:rPr lang="es-ES" i="1" dirty="0">
                <a:solidFill>
                  <a:srgbClr val="0070C0"/>
                </a:solidFill>
              </a:rPr>
              <a:t>evaluación del desempeño </a:t>
            </a:r>
            <a:r>
              <a:rPr lang="es-ES" dirty="0"/>
              <a:t>y del mérito funcional. </a:t>
            </a:r>
          </a:p>
          <a:p>
            <a:r>
              <a:rPr lang="es-ES" dirty="0"/>
              <a:t>6. </a:t>
            </a:r>
            <a:r>
              <a:rPr lang="es-ES" i="1" dirty="0"/>
              <a:t>Servir de </a:t>
            </a:r>
            <a:r>
              <a:rPr lang="es-ES" i="1" dirty="0">
                <a:solidFill>
                  <a:srgbClr val="0070C0"/>
                </a:solidFill>
              </a:rPr>
              <a:t>guía</a:t>
            </a:r>
            <a:r>
              <a:rPr lang="es-ES" i="1" dirty="0"/>
              <a:t> </a:t>
            </a:r>
            <a:r>
              <a:rPr lang="es-ES" dirty="0"/>
              <a:t>tanto al supervisor en el trabajo con sus subordinados, como al empleado en el </a:t>
            </a:r>
            <a:r>
              <a:rPr lang="es-ES" dirty="0">
                <a:solidFill>
                  <a:srgbClr val="0070C0"/>
                </a:solidFill>
              </a:rPr>
              <a:t>desempeño de sus funciones. </a:t>
            </a:r>
          </a:p>
          <a:p>
            <a:r>
              <a:rPr lang="es-ES" dirty="0"/>
              <a:t>7. </a:t>
            </a:r>
            <a:r>
              <a:rPr lang="es-ES" dirty="0">
                <a:solidFill>
                  <a:srgbClr val="0070C0"/>
                </a:solidFill>
              </a:rPr>
              <a:t>Proporcionar información para la </a:t>
            </a:r>
            <a:r>
              <a:rPr lang="es-ES" i="1" dirty="0">
                <a:solidFill>
                  <a:srgbClr val="0070C0"/>
                </a:solidFill>
              </a:rPr>
              <a:t>higiene y seguridad industrial</a:t>
            </a:r>
            <a:r>
              <a:rPr lang="es-ES" i="1" dirty="0"/>
              <a:t>, </a:t>
            </a:r>
            <a:r>
              <a:rPr lang="es-ES" dirty="0"/>
              <a:t>con objeto de minimizar la insalubridad y el peligro en determinados puestos. </a:t>
            </a:r>
          </a:p>
        </p:txBody>
      </p:sp>
    </p:spTree>
    <p:extLst>
      <p:ext uri="{BB962C8B-B14F-4D97-AF65-F5344CB8AC3E}">
        <p14:creationId xmlns:p14="http://schemas.microsoft.com/office/powerpoint/2010/main" val="209044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553792"/>
            <a:ext cx="10394707" cy="4820793"/>
          </a:xfrm>
        </p:spPr>
        <p:txBody>
          <a:bodyPr>
            <a:normAutofit fontScale="92500" lnSpcReduction="10000"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Cuando </a:t>
            </a:r>
            <a:r>
              <a:rPr lang="es-ES" dirty="0"/>
              <a:t>se realiza un proceso de descripción de puestos de trabajo siempre se recogerá información completa de los siguientes aspectos: </a:t>
            </a:r>
          </a:p>
          <a:p>
            <a:pPr marL="0" indent="0">
              <a:buNone/>
            </a:pPr>
            <a:r>
              <a:rPr lang="es-ES" dirty="0" smtClean="0"/>
              <a:t>Identificación </a:t>
            </a:r>
            <a:r>
              <a:rPr lang="es-ES" dirty="0"/>
              <a:t>del puesto y de las fuentes de información. 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r>
              <a:rPr lang="es-ES" b="1" dirty="0" smtClean="0">
                <a:solidFill>
                  <a:srgbClr val="0070C0"/>
                </a:solidFill>
              </a:rPr>
              <a:t>La </a:t>
            </a:r>
            <a:r>
              <a:rPr lang="es-ES" b="1" dirty="0">
                <a:solidFill>
                  <a:srgbClr val="0070C0"/>
                </a:solidFill>
              </a:rPr>
              <a:t>función </a:t>
            </a:r>
            <a:r>
              <a:rPr lang="es-ES" dirty="0"/>
              <a:t>(objetivos, misión, cometido) del puesto. </a:t>
            </a:r>
          </a:p>
          <a:p>
            <a:r>
              <a:rPr lang="es-ES" dirty="0" smtClean="0"/>
              <a:t>Las </a:t>
            </a:r>
            <a:r>
              <a:rPr lang="es-ES" b="1" dirty="0">
                <a:solidFill>
                  <a:srgbClr val="0070C0"/>
                </a:solidFill>
              </a:rPr>
              <a:t>responsabilidades</a:t>
            </a:r>
            <a:r>
              <a:rPr lang="es-ES" dirty="0"/>
              <a:t> propias del puesto </a:t>
            </a:r>
          </a:p>
          <a:p>
            <a:r>
              <a:rPr lang="es-ES" dirty="0" smtClean="0"/>
              <a:t>Las </a:t>
            </a:r>
            <a:r>
              <a:rPr lang="es-ES" b="1" dirty="0">
                <a:solidFill>
                  <a:srgbClr val="0070C0"/>
                </a:solidFill>
              </a:rPr>
              <a:t>tareas</a:t>
            </a:r>
            <a:r>
              <a:rPr lang="es-ES" dirty="0"/>
              <a:t> constitutivas del puesto </a:t>
            </a:r>
          </a:p>
          <a:p>
            <a:r>
              <a:rPr lang="es-ES" dirty="0" smtClean="0"/>
              <a:t>Los </a:t>
            </a:r>
            <a:r>
              <a:rPr lang="es-ES" b="1" dirty="0">
                <a:solidFill>
                  <a:srgbClr val="0070C0"/>
                </a:solidFill>
              </a:rPr>
              <a:t>requerimientos</a:t>
            </a:r>
            <a:r>
              <a:rPr lang="es-ES" dirty="0"/>
              <a:t> que exige el puesto </a:t>
            </a:r>
          </a:p>
          <a:p>
            <a:r>
              <a:rPr lang="es-ES" dirty="0" smtClean="0"/>
              <a:t>Las </a:t>
            </a:r>
            <a:r>
              <a:rPr lang="es-ES" b="1" dirty="0">
                <a:solidFill>
                  <a:srgbClr val="0070C0"/>
                </a:solidFill>
              </a:rPr>
              <a:t>condiciones físicas, ambientales, sociales y de seguridad </a:t>
            </a:r>
            <a:r>
              <a:rPr lang="es-ES" dirty="0"/>
              <a:t>en que se desarrolla el puesto.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974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i="1" dirty="0"/>
              <a:t>Identificación del puesto y de las fuentes de información. </a:t>
            </a:r>
            <a:endParaRPr lang="es-ES" sz="3600" i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La denominación del </a:t>
            </a:r>
            <a:r>
              <a:rPr lang="es-ES" dirty="0" smtClean="0"/>
              <a:t>puesto, deriva en tres cuestiones:</a:t>
            </a:r>
          </a:p>
          <a:p>
            <a:r>
              <a:rPr lang="es-ES" dirty="0" smtClean="0"/>
              <a:t>Conlleva </a:t>
            </a:r>
            <a:r>
              <a:rPr lang="es-ES" b="1" dirty="0">
                <a:solidFill>
                  <a:srgbClr val="0070C0"/>
                </a:solidFill>
              </a:rPr>
              <a:t>tensiones psicológicas</a:t>
            </a:r>
            <a:r>
              <a:rPr lang="es-ES" dirty="0"/>
              <a:t>, pues la denominación del puesto conlleva connotaciones de status dentro de la organización. </a:t>
            </a:r>
          </a:p>
          <a:p>
            <a:r>
              <a:rPr lang="es-ES" dirty="0" smtClean="0"/>
              <a:t>El </a:t>
            </a:r>
            <a:r>
              <a:rPr lang="es-ES" dirty="0"/>
              <a:t>posible </a:t>
            </a:r>
            <a:r>
              <a:rPr lang="es-ES" b="1" dirty="0">
                <a:solidFill>
                  <a:srgbClr val="0070C0"/>
                </a:solidFill>
              </a:rPr>
              <a:t>título</a:t>
            </a:r>
            <a:r>
              <a:rPr lang="es-ES" dirty="0"/>
              <a:t>, debería ofrecer alguna </a:t>
            </a:r>
            <a:r>
              <a:rPr lang="es-ES" b="1" dirty="0">
                <a:solidFill>
                  <a:srgbClr val="0070C0"/>
                </a:solidFill>
              </a:rPr>
              <a:t>indicación de las principales </a:t>
            </a:r>
            <a:r>
              <a:rPr lang="es-ES" b="1" dirty="0" smtClean="0">
                <a:solidFill>
                  <a:srgbClr val="0070C0"/>
                </a:solidFill>
              </a:rPr>
              <a:t>obligaciones</a:t>
            </a:r>
            <a:r>
              <a:rPr lang="es-ES" dirty="0" smtClean="0"/>
              <a:t> </a:t>
            </a:r>
            <a:r>
              <a:rPr lang="es-ES" dirty="0"/>
              <a:t>que el puesto conlleva. </a:t>
            </a:r>
          </a:p>
          <a:p>
            <a:r>
              <a:rPr lang="es-ES" dirty="0" smtClean="0"/>
              <a:t>Indica </a:t>
            </a:r>
            <a:r>
              <a:rPr lang="es-ES" dirty="0"/>
              <a:t>el </a:t>
            </a:r>
            <a:r>
              <a:rPr lang="es-ES" b="1" dirty="0">
                <a:solidFill>
                  <a:srgbClr val="0070C0"/>
                </a:solidFill>
              </a:rPr>
              <a:t>nivel jerárquico </a:t>
            </a:r>
            <a:r>
              <a:rPr lang="es-ES" dirty="0"/>
              <a:t>relativo de su ocupante.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503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262130"/>
            <a:ext cx="10394707" cy="4112455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Cada </a:t>
            </a:r>
            <a:r>
              <a:rPr lang="es-ES" b="1" dirty="0">
                <a:solidFill>
                  <a:srgbClr val="0070C0"/>
                </a:solidFill>
              </a:rPr>
              <a:t>puesto de trabajo </a:t>
            </a:r>
            <a:r>
              <a:rPr lang="es-ES" dirty="0"/>
              <a:t>existente en la organización debería ser </a:t>
            </a:r>
            <a:r>
              <a:rPr lang="es-ES" b="1" dirty="0">
                <a:solidFill>
                  <a:srgbClr val="0070C0"/>
                </a:solidFill>
              </a:rPr>
              <a:t>identificado con un código </a:t>
            </a:r>
            <a:r>
              <a:rPr lang="es-ES" dirty="0"/>
              <a:t>y, además, dicho Código debería ser </a:t>
            </a:r>
            <a:r>
              <a:rPr lang="es-ES" b="1" dirty="0">
                <a:solidFill>
                  <a:srgbClr val="0070C0"/>
                </a:solidFill>
              </a:rPr>
              <a:t>representativo de las características más relevantes de propio puesto</a:t>
            </a:r>
            <a:r>
              <a:rPr lang="es-ES" dirty="0"/>
              <a:t>. Uno de los datos que puede incluir el código es, por </a:t>
            </a:r>
            <a:r>
              <a:rPr lang="es-ES" b="1" dirty="0">
                <a:solidFill>
                  <a:srgbClr val="0070C0"/>
                </a:solidFill>
              </a:rPr>
              <a:t>ejemplo, la clave del departamento, y el número de personas que lo componen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421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i="1" dirty="0"/>
              <a:t>La función (objetivos, misión, cometido) del puesto.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944710"/>
            <a:ext cx="10394707" cy="3429875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La misión del puesto de trabajo se presenta en un pequeño párrafo (no más de cinco líneas) En el cual se describe la esencia del puesto: es por ello que enfatiza la función o funciones más comunes, el output principal a que da lugar y el objetivo del puesto. En definitiva, permite clarificar la razón de ser del puesto de trabajo dentro de la </a:t>
            </a:r>
            <a:r>
              <a:rPr lang="es-ES" dirty="0" smtClean="0"/>
              <a:t>organización.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683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231</TotalTime>
  <Words>3053</Words>
  <Application>Microsoft Office PowerPoint</Application>
  <PresentationFormat>Panorámica</PresentationFormat>
  <Paragraphs>235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6" baseType="lpstr">
      <vt:lpstr>Arial</vt:lpstr>
      <vt:lpstr>Evento principal</vt:lpstr>
      <vt:lpstr>  DESCRIPCIÓN Y ANÁLISIS DE PUESTOS </vt:lpstr>
      <vt:lpstr>  Introducción </vt:lpstr>
      <vt:lpstr>6.1 Descripción de puestos </vt:lpstr>
      <vt:lpstr>Presentación de PowerPoint</vt:lpstr>
      <vt:lpstr> 6.1.1 La descripción de los puestos de trabajo </vt:lpstr>
      <vt:lpstr>Presentación de PowerPoint</vt:lpstr>
      <vt:lpstr>Identificación del puesto y de las fuentes de información. </vt:lpstr>
      <vt:lpstr>Presentación de PowerPoint</vt:lpstr>
      <vt:lpstr>La función (objetivos, misión, cometido) del puesto. </vt:lpstr>
      <vt:lpstr>Las responsabilidades propias del puesto </vt:lpstr>
      <vt:lpstr>Las tareas constitutivas del puesto </vt:lpstr>
      <vt:lpstr>Las condiciones físicas, ambientales, sociales y de seguridad en que se desarrolla el puesto. </vt:lpstr>
      <vt:lpstr>6.1.2 La especificación de los puestos de trabajo </vt:lpstr>
      <vt:lpstr>Presentación de PowerPoint</vt:lpstr>
      <vt:lpstr>6.1.3 Métodos cualitativos para describir puestos de trabajo </vt:lpstr>
      <vt:lpstr>Presentación de PowerPoint</vt:lpstr>
      <vt:lpstr>Presentación de PowerPoint</vt:lpstr>
      <vt:lpstr>Presentación de PowerPoint</vt:lpstr>
      <vt:lpstr>Ejemplo: </vt:lpstr>
      <vt:lpstr>Presentación de PowerPoint</vt:lpstr>
      <vt:lpstr>Presentación de PowerPoint</vt:lpstr>
      <vt:lpstr>Presentación de PowerPoint</vt:lpstr>
      <vt:lpstr>6.1.4 Métodos cuantitativos para describir puestos de trabajo </vt:lpstr>
      <vt:lpstr>Presentación de PowerPoint</vt:lpstr>
      <vt:lpstr>Presentación de PowerPoint</vt:lpstr>
      <vt:lpstr>Presentación de PowerPoint</vt:lpstr>
      <vt:lpstr>6.2 Análisis de puestos </vt:lpstr>
      <vt:lpstr>6.2.1 La estructura del análisis de puestos </vt:lpstr>
      <vt:lpstr> A. Requisitos intelectuales  </vt:lpstr>
      <vt:lpstr>B. Requisitos físicos </vt:lpstr>
      <vt:lpstr> C. Responsabilidades adquiridas  </vt:lpstr>
      <vt:lpstr>D. Condiciones de trabajo </vt:lpstr>
      <vt:lpstr>6.2.2 Métodos de análisis </vt:lpstr>
      <vt:lpstr>Presentación de PowerPoint</vt:lpstr>
      <vt:lpstr>Presentación de PowerPoint</vt:lpstr>
      <vt:lpstr>6.2.3 Métodos de recogida de información para la descripción y el análisis de puestos </vt:lpstr>
      <vt:lpstr>Presentación de PowerPoint</vt:lpstr>
      <vt:lpstr>A. Método de observación directa </vt:lpstr>
      <vt:lpstr> B. Método del cuestionario  </vt:lpstr>
      <vt:lpstr>Presentación de PowerPoint</vt:lpstr>
      <vt:lpstr>C. Método de la entrevista </vt:lpstr>
      <vt:lpstr>Presentación de PowerPoint</vt:lpstr>
      <vt:lpstr>D. Registros disponibles sobre el puesto </vt:lpstr>
      <vt:lpstr>E. Diario de trabajo </vt:lpstr>
      <vt:lpstr>Presentación de PowerPoint</vt:lpstr>
      <vt:lpstr>F. Reunión de grupo de expertos </vt:lpstr>
      <vt:lpstr>G. Métodos mixtos </vt:lpstr>
      <vt:lpstr>6.2.4 Etapas en el análisis de puestos  6.2.4.1 Etapa de planeación </vt:lpstr>
      <vt:lpstr>Presentación de PowerPoint</vt:lpstr>
      <vt:lpstr>6.2.4.2 Etapa de preparación </vt:lpstr>
      <vt:lpstr>6.2.4.3 Etapa de realización </vt:lpstr>
      <vt:lpstr>Presentación de PowerPoint</vt:lpstr>
      <vt:lpstr>6.3 Objetivos de la administración y análisis de puestos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DESCRIPCIÓN Y ANÁLISIS DE PUESTOS</dc:title>
  <dc:creator>HP-AMD E2</dc:creator>
  <cp:lastModifiedBy>HP-AMD E2</cp:lastModifiedBy>
  <cp:revision>28</cp:revision>
  <dcterms:created xsi:type="dcterms:W3CDTF">2017-05-09T09:45:03Z</dcterms:created>
  <dcterms:modified xsi:type="dcterms:W3CDTF">2017-05-16T15:33:39Z</dcterms:modified>
</cp:coreProperties>
</file>