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86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9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72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6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4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1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CAPACITACIÓN DE </a:t>
            </a:r>
            <a:r>
              <a:rPr lang="es-ES" dirty="0" smtClean="0"/>
              <a:t>PERSONAL</a:t>
            </a:r>
            <a:br>
              <a:rPr lang="es-ES" dirty="0" smtClean="0"/>
            </a:br>
            <a:r>
              <a:rPr lang="es-ES" dirty="0" smtClean="0"/>
              <a:t>parte 2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70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Sexto paso: Evaluación de resultados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907" y="1927376"/>
            <a:ext cx="586814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 evaluación debe informar sobre cuatro aspectos básicos</a:t>
            </a:r>
            <a:r>
              <a:rPr lang="es-MX" dirty="0" smtClean="0"/>
              <a:t>:</a:t>
            </a:r>
          </a:p>
          <a:p>
            <a:r>
              <a:rPr lang="es-MX" dirty="0"/>
              <a:t>La reacción del grupo y de cada participante en cuanto a actitudes.</a:t>
            </a:r>
          </a:p>
          <a:p>
            <a:r>
              <a:rPr lang="es-MX" dirty="0"/>
              <a:t>El conocimiento adquirido, es decir, qué aprendió y en qué grado.</a:t>
            </a:r>
          </a:p>
          <a:p>
            <a:r>
              <a:rPr lang="es-MX" dirty="0"/>
              <a:t>La conducta, es decir, qué comportamientos se modificaron.</a:t>
            </a:r>
          </a:p>
          <a:p>
            <a:r>
              <a:rPr lang="es-MX" dirty="0"/>
              <a:t>Los resultados específicos posteriores al curso.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412776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4468091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8" y="578531"/>
            <a:ext cx="10113734" cy="51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TIPOS DE CAPACITACIÓN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582611"/>
          </a:xfrm>
        </p:spPr>
        <p:txBody>
          <a:bodyPr/>
          <a:lstStyle/>
          <a:p>
            <a:r>
              <a:rPr lang="es-ES" dirty="0" smtClean="0"/>
              <a:t>INFORMAL Y FORMAL</a:t>
            </a:r>
            <a:endParaRPr lang="es-BO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1270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POR SU FORMALIDAD</a:t>
            </a:r>
            <a:endParaRPr lang="es-B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22788" y="2820989"/>
            <a:ext cx="8596668" cy="91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POR SU NATURALEZA</a:t>
            </a:r>
            <a:endParaRPr lang="es-BO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77334" y="3734873"/>
            <a:ext cx="8596668" cy="582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DE ORIENTACIÓN, VESTIBULAR(SIMULADO EN EL TRABAJO), EN EL TRABAJO, ENTRENAMIENTO DE APRENDICES, ENTRENAMIENTO TECNICO, CAPACITACION DE SUPERVISORES</a:t>
            </a:r>
            <a:endParaRPr lang="es-BO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22788" y="4395273"/>
            <a:ext cx="8596668" cy="91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POR SU NIVEL DE OCUPACIÓN</a:t>
            </a:r>
            <a:endParaRPr lang="es-BO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77334" y="5231368"/>
            <a:ext cx="8596668" cy="582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CAPACITACIÓN DE SUPERVISORES, DE JEFES DE LINEA, DE GERENTES, DE OPERARIOS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966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COMO SE CLASIFICA LA CAPACITACIÓN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6163"/>
            <a:ext cx="9290914" cy="52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08"/>
            <a:ext cx="12181337" cy="68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2710" y="371805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Segundo paso: clasificación y jerarquización de las necesidades de capacitación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2710" y="2542631"/>
            <a:ext cx="622818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Esto </a:t>
            </a:r>
            <a:r>
              <a:rPr lang="es-MX" dirty="0"/>
              <a:t>permite determinar cuáles son las más urgentes o más importantes</a:t>
            </a:r>
            <a:r>
              <a:rPr lang="es-MX" dirty="0" smtClean="0"/>
              <a:t>. </a:t>
            </a:r>
          </a:p>
          <a:p>
            <a:pPr marL="0" indent="0" algn="just">
              <a:buNone/>
            </a:pPr>
            <a:r>
              <a:rPr lang="es-MX" dirty="0" smtClean="0"/>
              <a:t>Al </a:t>
            </a:r>
            <a:r>
              <a:rPr lang="es-MX" dirty="0"/>
              <a:t>clasificar las necesidades de capacitación, obtenemos indicadores sobre quién, cuándo y cómo capacitar. Ya clasificadas las podemos jerarquizar de acuerdo con su importancia o urgencia.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060848"/>
            <a:ext cx="2269604" cy="22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La manera más usual de clasificar las </a:t>
            </a:r>
            <a:r>
              <a:rPr lang="es-MX" b="1" dirty="0"/>
              <a:t>necesidades de capacitación</a:t>
            </a:r>
            <a:r>
              <a:rPr lang="es-MX" dirty="0"/>
              <a:t> es la siguiente: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7668" y="2504759"/>
            <a:ext cx="7200800" cy="4152739"/>
          </a:xfrm>
        </p:spPr>
        <p:txBody>
          <a:bodyPr>
            <a:normAutofit/>
          </a:bodyPr>
          <a:lstStyle/>
          <a:p>
            <a:r>
              <a:rPr lang="es-MX" dirty="0" smtClean="0"/>
              <a:t>Las que tiene una persona.</a:t>
            </a:r>
          </a:p>
          <a:p>
            <a:r>
              <a:rPr lang="es-MX" dirty="0" smtClean="0"/>
              <a:t>Las que tiene un grupo.</a:t>
            </a:r>
          </a:p>
          <a:p>
            <a:r>
              <a:rPr lang="es-MX" dirty="0" smtClean="0"/>
              <a:t>Las que tiene un nivel.</a:t>
            </a:r>
          </a:p>
          <a:p>
            <a:r>
              <a:rPr lang="es-MX" dirty="0" smtClean="0"/>
              <a:t>Las de un puesto.</a:t>
            </a:r>
          </a:p>
          <a:p>
            <a:r>
              <a:rPr lang="es-MX" dirty="0" smtClean="0"/>
              <a:t>Las que requieren atención inmediata.</a:t>
            </a:r>
          </a:p>
          <a:p>
            <a:r>
              <a:rPr lang="es-MX" dirty="0" smtClean="0"/>
              <a:t>Las que requieren solución a futuro.</a:t>
            </a:r>
          </a:p>
          <a:p>
            <a:r>
              <a:rPr lang="es-MX" dirty="0" smtClean="0"/>
              <a:t>Las que exigen instrucción sobre la marcha.</a:t>
            </a:r>
          </a:p>
          <a:p>
            <a:r>
              <a:rPr lang="es-MX" dirty="0" smtClean="0"/>
              <a:t>Las que precisan instrucción fuera del trabajo.</a:t>
            </a:r>
          </a:p>
          <a:p>
            <a:r>
              <a:rPr lang="es-MX" dirty="0" smtClean="0"/>
              <a:t>Las que la empresa puede resolver por sí misma.</a:t>
            </a:r>
          </a:p>
          <a:p>
            <a:r>
              <a:rPr lang="es-MX" dirty="0" smtClean="0"/>
              <a:t>Las que requieren contratar a capacitadores externos.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119582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0.gstatic.com/images?q=tbn:ANd9GcSkj36f0mPdxHCAdEohX8Jcn8FtKdsHkd-2d5b-tIFUYS8GILgqTi0XOC1y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7538"/>
            <a:ext cx="18383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17" y="4581129"/>
            <a:ext cx="2147159" cy="15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Tercer paso: Definición de </a:t>
            </a:r>
            <a:r>
              <a:rPr lang="es-MX" b="1" dirty="0" smtClean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1556793"/>
            <a:ext cx="5904656" cy="4525963"/>
          </a:xfrm>
        </p:spPr>
        <p:txBody>
          <a:bodyPr>
            <a:normAutofit/>
          </a:bodyPr>
          <a:lstStyle/>
          <a:p>
            <a:r>
              <a:rPr lang="es-MX" sz="3600" dirty="0"/>
              <a:t>Se deben establecer los objetivos que se pretende lograr con el programa de capacitación de una manera </a:t>
            </a:r>
            <a:r>
              <a:rPr lang="es-MX" sz="3600" b="1" dirty="0"/>
              <a:t>específica y medible.</a:t>
            </a:r>
            <a:endParaRPr lang="es-MX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41277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861049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Existen diferentes clases de </a:t>
            </a:r>
            <a:r>
              <a:rPr lang="es-MX" dirty="0" smtClean="0"/>
              <a:t>objetivos: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5626968" cy="4525963"/>
          </a:xfrm>
        </p:spPr>
        <p:txBody>
          <a:bodyPr>
            <a:normAutofit/>
          </a:bodyPr>
          <a:lstStyle/>
          <a:p>
            <a:r>
              <a:rPr lang="es-MX" dirty="0"/>
              <a:t>1. Objetivos de </a:t>
            </a:r>
            <a:r>
              <a:rPr lang="es-MX" dirty="0" smtClean="0"/>
              <a:t>productividad</a:t>
            </a:r>
          </a:p>
          <a:p>
            <a:r>
              <a:rPr lang="es-MX" dirty="0" smtClean="0"/>
              <a:t>2</a:t>
            </a:r>
            <a:r>
              <a:rPr lang="es-MX" dirty="0"/>
              <a:t>. Objetivos de </a:t>
            </a:r>
            <a:r>
              <a:rPr lang="es-MX" dirty="0" smtClean="0"/>
              <a:t>desempeño</a:t>
            </a:r>
          </a:p>
          <a:p>
            <a:r>
              <a:rPr lang="es-MX" dirty="0" smtClean="0"/>
              <a:t>3</a:t>
            </a:r>
            <a:r>
              <a:rPr lang="es-MX" dirty="0"/>
              <a:t>. Objetivos de habilidades o </a:t>
            </a:r>
            <a:r>
              <a:rPr lang="es-MX" dirty="0" smtClean="0"/>
              <a:t>destrezas</a:t>
            </a:r>
          </a:p>
          <a:p>
            <a:r>
              <a:rPr lang="es-MX" dirty="0" smtClean="0"/>
              <a:t>4</a:t>
            </a:r>
            <a:r>
              <a:rPr lang="es-MX" dirty="0"/>
              <a:t>. Objetivos de </a:t>
            </a:r>
            <a:r>
              <a:rPr lang="es-MX" dirty="0" smtClean="0"/>
              <a:t>conocimientos</a:t>
            </a:r>
          </a:p>
          <a:p>
            <a:r>
              <a:rPr lang="es-MX" dirty="0" smtClean="0"/>
              <a:t>5</a:t>
            </a:r>
            <a:r>
              <a:rPr lang="es-MX" dirty="0"/>
              <a:t>. Objetivos del dominio </a:t>
            </a:r>
            <a:r>
              <a:rPr lang="es-MX" dirty="0" smtClean="0"/>
              <a:t>afectivo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46" y="1930400"/>
            <a:ext cx="1628494" cy="16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t0.gstatic.com/images?q=tbn:ANd9GcRHqTzJOB9SycB0kDVvu7U1fv9dXfdQNNJlZlHBPKVGqzdzzmx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74" y="3863182"/>
            <a:ext cx="2728658" cy="27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Cuarto paso: Elaboración del </a:t>
            </a:r>
            <a:r>
              <a:rPr lang="es-MX" b="1" dirty="0" smtClean="0"/>
              <a:t>programa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5338936" cy="4525963"/>
          </a:xfrm>
        </p:spPr>
        <p:txBody>
          <a:bodyPr>
            <a:normAutofit/>
          </a:bodyPr>
          <a:lstStyle/>
          <a:p>
            <a:r>
              <a:rPr lang="es-MX" sz="3600" dirty="0"/>
              <a:t>Es muy importante que exista congruencia entre las necesidades de capacitación, el contenido del programa y los objetivos planteados.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55398"/>
            <a:ext cx="1828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77072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435280" cy="1143000"/>
          </a:xfrm>
        </p:spPr>
        <p:txBody>
          <a:bodyPr>
            <a:noAutofit/>
          </a:bodyPr>
          <a:lstStyle/>
          <a:p>
            <a:r>
              <a:rPr lang="es-MX" b="1" dirty="0"/>
              <a:t>Para elaborar un programa de capacitación se tienen que responder las preguntas: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5589" y="2823694"/>
            <a:ext cx="5554960" cy="4525963"/>
          </a:xfrm>
        </p:spPr>
        <p:txBody>
          <a:bodyPr/>
          <a:lstStyle/>
          <a:p>
            <a:r>
              <a:rPr lang="es-MX" dirty="0" smtClean="0"/>
              <a:t>¿Qué? (Contenido).</a:t>
            </a:r>
          </a:p>
          <a:p>
            <a:r>
              <a:rPr lang="es-MX" dirty="0" smtClean="0"/>
              <a:t>¿Cómo? (Técnicas y ayudas).</a:t>
            </a:r>
          </a:p>
          <a:p>
            <a:r>
              <a:rPr lang="es-MX" dirty="0" smtClean="0"/>
              <a:t>¿Cuándo? (Fechas y horarios).</a:t>
            </a:r>
          </a:p>
          <a:p>
            <a:r>
              <a:rPr lang="es-MX" dirty="0" smtClean="0"/>
              <a:t>¿A quién? (Destinatarios).</a:t>
            </a:r>
          </a:p>
          <a:p>
            <a:r>
              <a:rPr lang="es-MX" dirty="0" smtClean="0"/>
              <a:t>¿Quién? (Instructor).</a:t>
            </a:r>
          </a:p>
          <a:p>
            <a:r>
              <a:rPr lang="es-MX" dirty="0" smtClean="0"/>
              <a:t>¿Cuánto? (Presupuesto).</a:t>
            </a: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357689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2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Quinto paso: </a:t>
            </a:r>
            <a:r>
              <a:rPr lang="es-MX" b="1" dirty="0" smtClean="0"/>
              <a:t>Ejecución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9946" y="1722900"/>
            <a:ext cx="5915000" cy="4525963"/>
          </a:xfrm>
        </p:spPr>
        <p:txBody>
          <a:bodyPr/>
          <a:lstStyle/>
          <a:p>
            <a:r>
              <a:rPr lang="es-MX" dirty="0"/>
              <a:t>H</a:t>
            </a:r>
            <a:r>
              <a:rPr lang="es-MX" dirty="0" smtClean="0"/>
              <a:t>a llegado el momento en el que el instructor, utilizando cierta metodología y apoyándose en auxiliares didácticos, imparte los contenidos a los destinatarios en el lugar, horario y fechas programadas, a un cierto costo.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196752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78904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4755" y="5038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En este paso es importante cuidar los siguientes aspectos: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4755" y="2023348"/>
            <a:ext cx="6804248" cy="5112568"/>
          </a:xfrm>
        </p:spPr>
        <p:txBody>
          <a:bodyPr>
            <a:normAutofit/>
          </a:bodyPr>
          <a:lstStyle/>
          <a:p>
            <a:r>
              <a:rPr lang="es-MX" dirty="0" smtClean="0"/>
              <a:t>Organizar en una secuencia lógica y didáctica los contenidos.</a:t>
            </a:r>
          </a:p>
          <a:p>
            <a:r>
              <a:rPr lang="es-MX" dirty="0" smtClean="0"/>
              <a:t>Organizar las sesiones de aprendizaje y los materiales que se utilizarán.</a:t>
            </a:r>
          </a:p>
          <a:p>
            <a:r>
              <a:rPr lang="es-MX" dirty="0" smtClean="0"/>
              <a:t>Sensibilizar a los participantes con respecto a los objetivos, contenidos, etcétera.</a:t>
            </a:r>
          </a:p>
          <a:p>
            <a:r>
              <a:rPr lang="es-MX" dirty="0" smtClean="0"/>
              <a:t>Motivar e involucrar a los participantes.</a:t>
            </a:r>
          </a:p>
          <a:p>
            <a:r>
              <a:rPr lang="es-MX" dirty="0" smtClean="0"/>
              <a:t>Establecer una buena comunicación con los participantes.</a:t>
            </a:r>
          </a:p>
          <a:p>
            <a:r>
              <a:rPr lang="es-MX" dirty="0" smtClean="0"/>
              <a:t>Mantener el control del grupo.</a:t>
            </a:r>
          </a:p>
          <a:p>
            <a:r>
              <a:rPr lang="es-MX" dirty="0" smtClean="0"/>
              <a:t>Vigilar el desarrollo del programa.</a:t>
            </a:r>
            <a:endParaRPr lang="es-MX" dirty="0"/>
          </a:p>
        </p:txBody>
      </p:sp>
      <p:pic>
        <p:nvPicPr>
          <p:cNvPr id="15362" name="Picture 2" descr="http://t0.gstatic.com/images?q=tbn:ANd9GcSdLLgSfYfw8skCOjsgbYdCpho2hGrje9e_4zlkNmm1OEn4JP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70" y="1340769"/>
            <a:ext cx="2291330" cy="17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68" y="4005065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461</Words>
  <Application>Microsoft Office PowerPoint</Application>
  <PresentationFormat>Panorámica</PresentationFormat>
  <Paragraphs>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CAPACITACIÓN DE PERSONAL parte 2</vt:lpstr>
      <vt:lpstr>Segundo paso: clasificación y jerarquización de las necesidades de capacitación</vt:lpstr>
      <vt:lpstr>La manera más usual de clasificar las necesidades de capacitación es la siguiente: </vt:lpstr>
      <vt:lpstr>Tercer paso: Definición de objetivos</vt:lpstr>
      <vt:lpstr>Existen diferentes clases de objetivos:</vt:lpstr>
      <vt:lpstr>Cuarto paso: Elaboración del programa</vt:lpstr>
      <vt:lpstr>Para elaborar un programa de capacitación se tienen que responder las preguntas:</vt:lpstr>
      <vt:lpstr>Quinto paso: Ejecución</vt:lpstr>
      <vt:lpstr>En este paso es importante cuidar los siguientes aspectos:</vt:lpstr>
      <vt:lpstr>Sexto paso: Evaluación de resultados</vt:lpstr>
      <vt:lpstr>Presentación de PowerPoint</vt:lpstr>
      <vt:lpstr>TIPOS DE CAPACITACIÓN</vt:lpstr>
      <vt:lpstr>COMO SE CLASIFICA LA CAPACITACIÓN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DE PERSONAL</dc:title>
  <dc:creator>Usuario</dc:creator>
  <cp:lastModifiedBy>Usuario de Windows</cp:lastModifiedBy>
  <cp:revision>15</cp:revision>
  <dcterms:created xsi:type="dcterms:W3CDTF">2017-07-03T17:15:45Z</dcterms:created>
  <dcterms:modified xsi:type="dcterms:W3CDTF">2017-11-23T11:20:36Z</dcterms:modified>
</cp:coreProperties>
</file>