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59" r:id="rId5"/>
    <p:sldId id="260" r:id="rId6"/>
    <p:sldId id="262" r:id="rId7"/>
    <p:sldId id="264" r:id="rId8"/>
    <p:sldId id="273" r:id="rId9"/>
    <p:sldId id="265" r:id="rId10"/>
    <p:sldId id="266" r:id="rId11"/>
    <p:sldId id="267" r:id="rId12"/>
    <p:sldId id="268" r:id="rId13"/>
    <p:sldId id="269" r:id="rId14"/>
    <p:sldId id="270" r:id="rId15"/>
    <p:sldId id="271"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F6191A-E744-4BF1-A587-377AD9CDD644}" type="datetimeFigureOut">
              <a:rPr lang="es-ES" smtClean="0"/>
              <a:t>15/10/2019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1362685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51655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910419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05014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340619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BF6191A-E744-4BF1-A587-377AD9CDD644}" type="datetimeFigureOut">
              <a:rPr lang="es-ES" smtClean="0"/>
              <a:t>15/10/2019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1083055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BF6191A-E744-4BF1-A587-377AD9CDD644}" type="datetimeFigureOut">
              <a:rPr lang="es-ES" smtClean="0"/>
              <a:t>15/10/2019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5521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F6191A-E744-4BF1-A587-377AD9CDD644}" type="datetimeFigureOut">
              <a:rPr lang="es-ES" smtClean="0"/>
              <a:t>15/10/2019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3785224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F6191A-E744-4BF1-A587-377AD9CDD644}" type="datetimeFigureOut">
              <a:rPr lang="es-ES" smtClean="0"/>
              <a:t>15/10/2019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85656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F6191A-E744-4BF1-A587-377AD9CDD644}" type="datetimeFigureOut">
              <a:rPr lang="es-ES" smtClean="0"/>
              <a:t>15/10/2019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251585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BF6191A-E744-4BF1-A587-377AD9CDD644}" type="datetimeFigureOut">
              <a:rPr lang="es-ES" smtClean="0"/>
              <a:t>15/10/2019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317644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258627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BF6191A-E744-4BF1-A587-377AD9CDD644}" type="datetimeFigureOut">
              <a:rPr lang="es-ES" smtClean="0"/>
              <a:t>15/10/2019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230688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BF6191A-E744-4BF1-A587-377AD9CDD644}" type="datetimeFigureOut">
              <a:rPr lang="es-ES" smtClean="0"/>
              <a:t>15/10/2019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226072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BF6191A-E744-4BF1-A587-377AD9CDD644}" type="datetimeFigureOut">
              <a:rPr lang="es-ES" smtClean="0"/>
              <a:t>15/10/2019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132187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334160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F6191A-E744-4BF1-A587-377AD9CDD644}" type="datetimeFigureOut">
              <a:rPr lang="es-ES" smtClean="0"/>
              <a:t>15/10/2019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CF962A1-109F-47F6-8B6A-BFB53338917C}" type="slidenum">
              <a:rPr lang="es-ES" smtClean="0"/>
              <a:t>‹Nº›</a:t>
            </a:fld>
            <a:endParaRPr lang="es-ES"/>
          </a:p>
        </p:txBody>
      </p:sp>
    </p:spTree>
    <p:extLst>
      <p:ext uri="{BB962C8B-B14F-4D97-AF65-F5344CB8AC3E}">
        <p14:creationId xmlns:p14="http://schemas.microsoft.com/office/powerpoint/2010/main" val="30247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BF6191A-E744-4BF1-A587-377AD9CDD644}" type="datetimeFigureOut">
              <a:rPr lang="es-ES" smtClean="0"/>
              <a:t>15/10/2019</a:t>
            </a:fld>
            <a:endParaRPr lang="es-E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E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CF962A1-109F-47F6-8B6A-BFB53338917C}" type="slidenum">
              <a:rPr lang="es-ES" smtClean="0"/>
              <a:t>‹Nº›</a:t>
            </a:fld>
            <a:endParaRPr lang="es-ES"/>
          </a:p>
        </p:txBody>
      </p:sp>
    </p:spTree>
    <p:extLst>
      <p:ext uri="{BB962C8B-B14F-4D97-AF65-F5344CB8AC3E}">
        <p14:creationId xmlns:p14="http://schemas.microsoft.com/office/powerpoint/2010/main" val="36995599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bc.com/mundo/noticias-4997871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144000" cy="3687381"/>
          </a:xfrm>
        </p:spPr>
        <p:txBody>
          <a:bodyPr>
            <a:normAutofit/>
          </a:bodyPr>
          <a:lstStyle/>
          <a:p>
            <a:r>
              <a:rPr lang="es-ES" b="1" dirty="0"/>
              <a:t>Crisis en Ecuador: 4 razones que explican la crisis que llevó a </a:t>
            </a:r>
            <a:r>
              <a:rPr lang="es-ES" b="1" dirty="0" err="1"/>
              <a:t>Lenín</a:t>
            </a:r>
            <a:r>
              <a:rPr lang="es-ES" b="1" dirty="0"/>
              <a:t> Moreno a decretar el "paquetazo</a:t>
            </a:r>
            <a:r>
              <a:rPr lang="es-ES" b="1" dirty="0" smtClean="0"/>
              <a:t>"</a:t>
            </a:r>
            <a:endParaRPr lang="es-ES" dirty="0"/>
          </a:p>
        </p:txBody>
      </p:sp>
      <p:sp>
        <p:nvSpPr>
          <p:cNvPr id="3" name="Subtítulo 2"/>
          <p:cNvSpPr>
            <a:spLocks noGrp="1"/>
          </p:cNvSpPr>
          <p:nvPr>
            <p:ph type="subTitle" idx="1"/>
          </p:nvPr>
        </p:nvSpPr>
        <p:spPr>
          <a:xfrm>
            <a:off x="1524000" y="5202238"/>
            <a:ext cx="9144000" cy="1655762"/>
          </a:xfrm>
        </p:spPr>
        <p:txBody>
          <a:bodyPr/>
          <a:lstStyle/>
          <a:p>
            <a:r>
              <a:rPr lang="es-ES" dirty="0" smtClean="0">
                <a:hlinkClick r:id="rId2"/>
              </a:rPr>
              <a:t>https://www.bbc.com/mundo/noticias-49978717</a:t>
            </a:r>
            <a:endParaRPr lang="es-ES" dirty="0"/>
          </a:p>
        </p:txBody>
      </p:sp>
    </p:spTree>
    <p:extLst>
      <p:ext uri="{BB962C8B-B14F-4D97-AF65-F5344CB8AC3E}">
        <p14:creationId xmlns:p14="http://schemas.microsoft.com/office/powerpoint/2010/main" val="95389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lstStyle/>
          <a:p>
            <a:r>
              <a:rPr lang="es-ES" dirty="0"/>
              <a:t>La estrategia del organismo internacional, argumenta, equivale en la práctica a mantener el desempleo alto y reducir los salarios para que la economía se haga más competitiva a nivel internacional</a:t>
            </a:r>
            <a:r>
              <a:rPr lang="es-ES" dirty="0" smtClean="0"/>
              <a:t>.</a:t>
            </a:r>
          </a:p>
          <a:p>
            <a:endParaRPr lang="es-ES" dirty="0"/>
          </a:p>
          <a:p>
            <a:r>
              <a:rPr lang="es-ES" dirty="0"/>
              <a:t>"Desafortunadamente, la austeridad golpea con mayor fuerza a los trabajadores y a los más pobres. Probablemente hará que el nivel de vida sea más precario para muchos ecuatorianos".</a:t>
            </a:r>
          </a:p>
        </p:txBody>
      </p:sp>
    </p:spTree>
    <p:extLst>
      <p:ext uri="{BB962C8B-B14F-4D97-AF65-F5344CB8AC3E}">
        <p14:creationId xmlns:p14="http://schemas.microsoft.com/office/powerpoint/2010/main" val="1803996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4. El "paquetazo" y el alza de los </a:t>
            </a:r>
            <a:r>
              <a:rPr lang="es-ES" b="1" dirty="0" smtClean="0"/>
              <a:t>combustibles</a:t>
            </a:r>
            <a:endParaRPr lang="es-ES" dirty="0"/>
          </a:p>
        </p:txBody>
      </p:sp>
      <p:sp>
        <p:nvSpPr>
          <p:cNvPr id="3" name="Marcador de contenido 2"/>
          <p:cNvSpPr>
            <a:spLocks noGrp="1"/>
          </p:cNvSpPr>
          <p:nvPr>
            <p:ph sz="quarter" idx="13"/>
          </p:nvPr>
        </p:nvSpPr>
        <p:spPr/>
        <p:txBody>
          <a:bodyPr>
            <a:normAutofit fontScale="92500" lnSpcReduction="10000"/>
          </a:bodyPr>
          <a:lstStyle/>
          <a:p>
            <a:endParaRPr lang="es-ES" dirty="0" smtClean="0"/>
          </a:p>
          <a:p>
            <a:pPr fontAlgn="base"/>
            <a:r>
              <a:rPr lang="es-ES" dirty="0"/>
              <a:t>"Nadie se había atrevido a eliminar el subsidio a los combustibles. Y es un hecho que ese subsidio es regresivo, es decir, no está focalizado en los más vulnerables", sostiene José Hidalgo.</a:t>
            </a:r>
          </a:p>
          <a:p>
            <a:pPr fontAlgn="base"/>
            <a:r>
              <a:rPr lang="es-ES" dirty="0"/>
              <a:t>"Fue una decisión fiscal, de alguna manera valiente, pero</a:t>
            </a:r>
            <a:r>
              <a:rPr lang="es-ES" b="1" dirty="0"/>
              <a:t> políticamente muy costosa</a:t>
            </a:r>
            <a:r>
              <a:rPr lang="es-ES" dirty="0"/>
              <a:t>".</a:t>
            </a:r>
          </a:p>
          <a:p>
            <a:r>
              <a:rPr lang="es-ES" dirty="0"/>
              <a:t>Una postura que no comparten las organizaciones indígenas y los manifestantes, quienes aseguran que el alza en el precio de los combustibles </a:t>
            </a:r>
            <a:r>
              <a:rPr lang="es-ES" b="1" dirty="0"/>
              <a:t>"es una medida contra el pueblo"</a:t>
            </a:r>
            <a:r>
              <a:rPr lang="es-ES" dirty="0"/>
              <a:t>, como se lee en las pancartas.</a:t>
            </a:r>
          </a:p>
        </p:txBody>
      </p:sp>
    </p:spTree>
    <p:extLst>
      <p:ext uri="{BB962C8B-B14F-4D97-AF65-F5344CB8AC3E}">
        <p14:creationId xmlns:p14="http://schemas.microsoft.com/office/powerpoint/2010/main" val="4094057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¿Qué otras medidas incluye el paquetazo</a:t>
            </a:r>
            <a:r>
              <a:rPr lang="es-ES" b="1" dirty="0" smtClean="0"/>
              <a:t>?</a:t>
            </a:r>
            <a:endParaRPr lang="es-ES" dirty="0"/>
          </a:p>
        </p:txBody>
      </p:sp>
      <p:sp>
        <p:nvSpPr>
          <p:cNvPr id="3" name="Marcador de contenido 2"/>
          <p:cNvSpPr>
            <a:spLocks noGrp="1"/>
          </p:cNvSpPr>
          <p:nvPr>
            <p:ph sz="quarter" idx="13"/>
          </p:nvPr>
        </p:nvSpPr>
        <p:spPr>
          <a:xfrm>
            <a:off x="913774" y="2086378"/>
            <a:ext cx="10363826" cy="3704822"/>
          </a:xfrm>
        </p:spPr>
        <p:txBody>
          <a:bodyPr>
            <a:normAutofit/>
          </a:bodyPr>
          <a:lstStyle/>
          <a:p>
            <a:endParaRPr lang="es-ES" dirty="0" smtClean="0"/>
          </a:p>
          <a:p>
            <a:r>
              <a:rPr lang="es-ES" sz="2800" dirty="0"/>
              <a:t>Anunciado en cadena nacional el 1 de octubre, Moreno comunicó al país que llevaría a cabo un plan de ajuste, conocido como "el paquetazo", que incluye -además de la eliminación de los subsidios a los combustibles- una serie de medidas tributarias y laborales, entre las que se destacan:</a:t>
            </a:r>
          </a:p>
        </p:txBody>
      </p:sp>
    </p:spTree>
    <p:extLst>
      <p:ext uri="{BB962C8B-B14F-4D97-AF65-F5344CB8AC3E}">
        <p14:creationId xmlns:p14="http://schemas.microsoft.com/office/powerpoint/2010/main" val="2917056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3"/>
          </p:nvPr>
        </p:nvSpPr>
        <p:spPr>
          <a:xfrm>
            <a:off x="489397" y="450762"/>
            <a:ext cx="11436440" cy="5898524"/>
          </a:xfrm>
        </p:spPr>
        <p:txBody>
          <a:bodyPr>
            <a:noAutofit/>
          </a:bodyPr>
          <a:lstStyle/>
          <a:p>
            <a:pPr fontAlgn="base"/>
            <a:r>
              <a:rPr lang="es-ES" sz="2400" dirty="0" smtClean="0"/>
              <a:t>baja </a:t>
            </a:r>
            <a:r>
              <a:rPr lang="es-ES" sz="2400" dirty="0"/>
              <a:t>salarial de hasta 20% en contratos temporales en el sector público</a:t>
            </a:r>
          </a:p>
          <a:p>
            <a:pPr fontAlgn="base"/>
            <a:r>
              <a:rPr lang="es-ES" sz="2400" dirty="0"/>
              <a:t>reducción de las vacaciones de 30 a 15 días para empleados públicos</a:t>
            </a:r>
          </a:p>
          <a:p>
            <a:pPr fontAlgn="base"/>
            <a:r>
              <a:rPr lang="es-ES" sz="2400" dirty="0"/>
              <a:t>aporte de un día de salario mensual de los empleados públicos al fisco</a:t>
            </a:r>
          </a:p>
          <a:p>
            <a:pPr fontAlgn="base"/>
            <a:r>
              <a:rPr lang="es-ES" sz="2400" dirty="0"/>
              <a:t>contribución especial de las empresas con ingresos de más de US$10 millones anuales a las arcas fiscales</a:t>
            </a:r>
          </a:p>
          <a:p>
            <a:pPr fontAlgn="base"/>
            <a:r>
              <a:rPr lang="es-ES" sz="2400" dirty="0"/>
              <a:t>aumento en los bonos (de US$69 a US$84) que se entregan a las familias más pobres -y una extensión del beneficio a 1.300.000 personas- como medida de compensación.</a:t>
            </a:r>
          </a:p>
          <a:p>
            <a:pPr fontAlgn="base"/>
            <a:r>
              <a:rPr lang="es-ES" sz="2400" dirty="0"/>
              <a:t>reducción de aranceles para la compra de maquinarias</a:t>
            </a:r>
          </a:p>
          <a:p>
            <a:pPr fontAlgn="base"/>
            <a:r>
              <a:rPr lang="es-ES" sz="2400" dirty="0"/>
              <a:t>supresión de impuestos a la importación de tecnología (como celulares y computadores) y autos (con un valor inferior a US$32.000</a:t>
            </a:r>
            <a:r>
              <a:rPr lang="es-ES" sz="2400" dirty="0" smtClean="0"/>
              <a:t>).</a:t>
            </a:r>
            <a:endParaRPr lang="es-ES" sz="2400" dirty="0"/>
          </a:p>
        </p:txBody>
      </p:sp>
    </p:spTree>
    <p:extLst>
      <p:ext uri="{BB962C8B-B14F-4D97-AF65-F5344CB8AC3E}">
        <p14:creationId xmlns:p14="http://schemas.microsoft.com/office/powerpoint/2010/main" val="652623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Reforma laboral e incentivos </a:t>
            </a:r>
            <a:r>
              <a:rPr lang="es-ES" b="1" dirty="0" smtClean="0"/>
              <a:t>tributarios</a:t>
            </a:r>
            <a:endParaRPr lang="es-ES" dirty="0"/>
          </a:p>
        </p:txBody>
      </p:sp>
      <p:sp>
        <p:nvSpPr>
          <p:cNvPr id="3" name="Marcador de contenido 2"/>
          <p:cNvSpPr>
            <a:spLocks noGrp="1"/>
          </p:cNvSpPr>
          <p:nvPr>
            <p:ph sz="quarter" idx="13"/>
          </p:nvPr>
        </p:nvSpPr>
        <p:spPr/>
        <p:txBody>
          <a:bodyPr/>
          <a:lstStyle/>
          <a:p>
            <a:endParaRPr lang="es-ES" dirty="0" smtClean="0"/>
          </a:p>
          <a:p>
            <a:r>
              <a:rPr lang="es-ES" sz="2800" dirty="0"/>
              <a:t>Aparte del recorte en subsidios, la estrategia económica del país latinoamericano incluye una reforma laboral que abre la puerta a la contratación temporal y una serie de incentivos tributarios en comercio exterior con la retirada de aranceles a bienes de capital y materias primas</a:t>
            </a:r>
            <a:r>
              <a:rPr lang="es-ES" dirty="0"/>
              <a:t>.</a:t>
            </a:r>
          </a:p>
        </p:txBody>
      </p:sp>
    </p:spTree>
    <p:extLst>
      <p:ext uri="{BB962C8B-B14F-4D97-AF65-F5344CB8AC3E}">
        <p14:creationId xmlns:p14="http://schemas.microsoft.com/office/powerpoint/2010/main" val="2900187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sz="quarter" idx="13"/>
          </p:nvPr>
        </p:nvSpPr>
        <p:spPr>
          <a:xfrm>
            <a:off x="913774" y="2367092"/>
            <a:ext cx="10363826" cy="3634463"/>
          </a:xfrm>
        </p:spPr>
        <p:txBody>
          <a:bodyPr/>
          <a:lstStyle/>
          <a:p>
            <a:endParaRPr lang="es-ES" dirty="0" smtClean="0"/>
          </a:p>
          <a:p>
            <a:r>
              <a:rPr lang="es-ES" dirty="0" smtClean="0"/>
              <a:t>Las </a:t>
            </a:r>
            <a:r>
              <a:rPr lang="es-ES" dirty="0"/>
              <a:t>medidas incluirán la creación de nuevos contratos como el de emprendimiento —por el que las nuevas empresas podrán despedir sin indemnización durante sus primeros tres años—, el de duración determinada por 12 meses o el de sustitución por permisos de maternidad, paternidad y enfermedades catastróficas. Los empleados públicos perderán 15 de sus 30 días de vacaciones para igualarse a los trabajadores del sector privado y en las empresas públicas cada funcionario contribuirá al Estado con un día de sueldo.</a:t>
            </a:r>
          </a:p>
        </p:txBody>
      </p:sp>
    </p:spTree>
    <p:extLst>
      <p:ext uri="{BB962C8B-B14F-4D97-AF65-F5344CB8AC3E}">
        <p14:creationId xmlns:p14="http://schemas.microsoft.com/office/powerpoint/2010/main" val="3908672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¿Que está sucediendo?</a:t>
            </a:r>
            <a:endParaRPr lang="es-ES" dirty="0"/>
          </a:p>
        </p:txBody>
      </p:sp>
      <p:sp>
        <p:nvSpPr>
          <p:cNvPr id="3" name="Marcador de contenido 2"/>
          <p:cNvSpPr>
            <a:spLocks noGrp="1"/>
          </p:cNvSpPr>
          <p:nvPr>
            <p:ph sz="quarter" idx="13"/>
          </p:nvPr>
        </p:nvSpPr>
        <p:spPr/>
        <p:txBody>
          <a:bodyPr/>
          <a:lstStyle/>
          <a:p>
            <a:endParaRPr lang="es-ES" dirty="0" smtClean="0"/>
          </a:p>
          <a:p>
            <a:pPr marL="0" indent="0">
              <a:buNone/>
            </a:pPr>
            <a:r>
              <a:rPr lang="es-ES" sz="2800" b="1" dirty="0"/>
              <a:t>Ecuador está pasando por una grave crisis política y económica. El gobierno declaró el estado de excepción en todo el país en respuesta a las protestas callejeras por la eliminación de los subsidios a los combustibles.</a:t>
            </a:r>
            <a:endParaRPr lang="es-ES" sz="2800" dirty="0"/>
          </a:p>
        </p:txBody>
      </p:sp>
    </p:spTree>
    <p:extLst>
      <p:ext uri="{BB962C8B-B14F-4D97-AF65-F5344CB8AC3E}">
        <p14:creationId xmlns:p14="http://schemas.microsoft.com/office/powerpoint/2010/main" val="2144157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lstStyle/>
          <a:p>
            <a:r>
              <a:rPr lang="es-ES" sz="2400" dirty="0"/>
              <a:t>Con carreteras bloqueadas en 17 de las 24 provincias, el país ha comenzado a ver los primeros efectos económicos de la crisis política: </a:t>
            </a:r>
            <a:r>
              <a:rPr lang="es-ES" sz="2400" b="1" dirty="0"/>
              <a:t>desabastecimiento</a:t>
            </a:r>
            <a:r>
              <a:rPr lang="es-ES" sz="2400" dirty="0"/>
              <a:t> de gasolina en algunas zonas del país, escasez de productos en mercados callejeros, </a:t>
            </a:r>
            <a:r>
              <a:rPr lang="es-ES" sz="2400" b="1" dirty="0"/>
              <a:t>especulación</a:t>
            </a:r>
            <a:r>
              <a:rPr lang="es-ES" sz="2400" dirty="0"/>
              <a:t> en el precio de alimentos y fletes, además de un aumento del precio del pasaje del transporte urbano en algunos municipios</a:t>
            </a:r>
            <a:r>
              <a:rPr lang="es-ES" dirty="0"/>
              <a:t>.</a:t>
            </a:r>
          </a:p>
        </p:txBody>
      </p:sp>
    </p:spTree>
    <p:extLst>
      <p:ext uri="{BB962C8B-B14F-4D97-AF65-F5344CB8AC3E}">
        <p14:creationId xmlns:p14="http://schemas.microsoft.com/office/powerpoint/2010/main" val="2760313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normAutofit/>
          </a:bodyPr>
          <a:lstStyle/>
          <a:p>
            <a:pPr marL="0" indent="0">
              <a:buNone/>
            </a:pPr>
            <a:r>
              <a:rPr lang="es-ES" sz="3200" dirty="0" smtClean="0"/>
              <a:t>¿</a:t>
            </a:r>
            <a:r>
              <a:rPr lang="es-ES" sz="3200" dirty="0"/>
              <a:t>Cómo la economía llegó al punto en que se encuentra actualmente? Estas son cuatro razones que ayudan a entender por qué Ecuador está pasando por un difícil momento económico.</a:t>
            </a:r>
          </a:p>
        </p:txBody>
      </p:sp>
    </p:spTree>
    <p:extLst>
      <p:ext uri="{BB962C8B-B14F-4D97-AF65-F5344CB8AC3E}">
        <p14:creationId xmlns:p14="http://schemas.microsoft.com/office/powerpoint/2010/main" val="2607580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1. Aumento del gasto </a:t>
            </a:r>
            <a:r>
              <a:rPr lang="es-ES" b="1" dirty="0" smtClean="0"/>
              <a:t>público</a:t>
            </a:r>
            <a:endParaRPr lang="es-ES" dirty="0"/>
          </a:p>
        </p:txBody>
      </p:sp>
      <p:sp>
        <p:nvSpPr>
          <p:cNvPr id="3" name="Marcador de contenido 2"/>
          <p:cNvSpPr>
            <a:spLocks noGrp="1"/>
          </p:cNvSpPr>
          <p:nvPr>
            <p:ph sz="quarter" idx="13"/>
          </p:nvPr>
        </p:nvSpPr>
        <p:spPr>
          <a:xfrm>
            <a:off x="913774" y="1867438"/>
            <a:ext cx="10363826" cy="3923762"/>
          </a:xfrm>
        </p:spPr>
        <p:txBody>
          <a:bodyPr>
            <a:normAutofit/>
          </a:bodyPr>
          <a:lstStyle/>
          <a:p>
            <a:endParaRPr lang="es-ES" dirty="0" smtClean="0"/>
          </a:p>
          <a:p>
            <a:pPr fontAlgn="base"/>
            <a:r>
              <a:rPr lang="es-ES" sz="2400" dirty="0"/>
              <a:t>Durante la época del expresidente Rafael Correa, Ecuador tuvo una bonanza económica derivada del aumento en el precio de las materias primas, tal como ocurrió en otros países de América Latina.</a:t>
            </a:r>
          </a:p>
          <a:p>
            <a:pPr fontAlgn="base"/>
            <a:r>
              <a:rPr lang="es-ES" sz="2400" dirty="0"/>
              <a:t>Eso provocó un fuerte crecimiento económico y al mismo tiempo un </a:t>
            </a:r>
            <a:r>
              <a:rPr lang="es-ES" sz="2400" b="1" dirty="0"/>
              <a:t>alza del gasto público</a:t>
            </a:r>
            <a:r>
              <a:rPr lang="es-ES" sz="2400" dirty="0"/>
              <a:t>. Éste pasó de 25% del PIB a 44% entre 2007 y 2014.</a:t>
            </a:r>
          </a:p>
          <a:p>
            <a:endParaRPr lang="es-ES" dirty="0"/>
          </a:p>
        </p:txBody>
      </p:sp>
    </p:spTree>
    <p:extLst>
      <p:ext uri="{BB962C8B-B14F-4D97-AF65-F5344CB8AC3E}">
        <p14:creationId xmlns:p14="http://schemas.microsoft.com/office/powerpoint/2010/main" val="3933438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normAutofit fontScale="92500" lnSpcReduction="20000"/>
          </a:bodyPr>
          <a:lstStyle/>
          <a:p>
            <a:endParaRPr lang="es-ES" dirty="0" smtClean="0"/>
          </a:p>
          <a:p>
            <a:endParaRPr lang="es-ES" dirty="0"/>
          </a:p>
          <a:p>
            <a:r>
              <a:rPr lang="es-ES" sz="3200" dirty="0" smtClean="0"/>
              <a:t>"</a:t>
            </a:r>
            <a:r>
              <a:rPr lang="es-ES" sz="3200" dirty="0"/>
              <a:t>Ese crecimiento tan grande del gasto público provocó un aumento del </a:t>
            </a:r>
            <a:r>
              <a:rPr lang="es-ES" sz="3200" b="1" dirty="0"/>
              <a:t>déficit fiscal</a:t>
            </a:r>
            <a:r>
              <a:rPr lang="es-ES" sz="3200" dirty="0"/>
              <a:t>", le dice a BBC Mundo el economista ecuatoriano José Hidalgo, director general de la Corporación de Estudios para el Desarrollo (</a:t>
            </a:r>
            <a:r>
              <a:rPr lang="es-ES" sz="3200" dirty="0" err="1"/>
              <a:t>Cordes</a:t>
            </a:r>
            <a:r>
              <a:rPr lang="es-ES" sz="3200" dirty="0"/>
              <a:t>).</a:t>
            </a:r>
          </a:p>
        </p:txBody>
      </p:sp>
    </p:spTree>
    <p:extLst>
      <p:ext uri="{BB962C8B-B14F-4D97-AF65-F5344CB8AC3E}">
        <p14:creationId xmlns:p14="http://schemas.microsoft.com/office/powerpoint/2010/main" val="2578889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2. Persistencia del déficit fiscal y la </a:t>
            </a:r>
            <a:r>
              <a:rPr lang="es-ES" b="1" dirty="0" smtClean="0"/>
              <a:t>deuda</a:t>
            </a:r>
            <a:endParaRPr lang="es-ES" dirty="0"/>
          </a:p>
        </p:txBody>
      </p:sp>
      <p:sp>
        <p:nvSpPr>
          <p:cNvPr id="3" name="Marcador de contenido 2"/>
          <p:cNvSpPr>
            <a:spLocks noGrp="1"/>
          </p:cNvSpPr>
          <p:nvPr>
            <p:ph sz="quarter" idx="13"/>
          </p:nvPr>
        </p:nvSpPr>
        <p:spPr/>
        <p:txBody>
          <a:bodyPr/>
          <a:lstStyle/>
          <a:p>
            <a:endParaRPr lang="es-ES" dirty="0" smtClean="0"/>
          </a:p>
          <a:p>
            <a:r>
              <a:rPr lang="es-ES" dirty="0" smtClean="0"/>
              <a:t>Ecuador </a:t>
            </a:r>
            <a:r>
              <a:rPr lang="es-ES" dirty="0"/>
              <a:t>empezó a </a:t>
            </a:r>
            <a:r>
              <a:rPr lang="es-ES" dirty="0" err="1"/>
              <a:t>prevender</a:t>
            </a:r>
            <a:r>
              <a:rPr lang="es-ES" dirty="0"/>
              <a:t> el petróleo, a colocar bonos soberanos en el mercado internacional a tasas de interés sumamente altas (en torno al 10%) y a utilizar al Banco Central como prestamista del gobierno, pese a tratarse de una economía dolarizada</a:t>
            </a:r>
            <a:r>
              <a:rPr lang="es-ES" dirty="0" smtClean="0"/>
              <a:t>.</a:t>
            </a:r>
          </a:p>
          <a:p>
            <a:endParaRPr lang="es-ES" dirty="0"/>
          </a:p>
          <a:p>
            <a:r>
              <a:rPr lang="es-ES" dirty="0"/>
              <a:t>Con ese telón de fondo, actualmente el déficit público de Ecuador es de 3,7% del PIB, dice el economista.</a:t>
            </a:r>
          </a:p>
        </p:txBody>
      </p:sp>
    </p:spTree>
    <p:extLst>
      <p:ext uri="{BB962C8B-B14F-4D97-AF65-F5344CB8AC3E}">
        <p14:creationId xmlns:p14="http://schemas.microsoft.com/office/powerpoint/2010/main" val="4030326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3. La influencia del </a:t>
            </a:r>
            <a:r>
              <a:rPr lang="es-ES" b="1" dirty="0" smtClean="0"/>
              <a:t>FMI</a:t>
            </a:r>
            <a:endParaRPr lang="es-ES" dirty="0"/>
          </a:p>
        </p:txBody>
      </p:sp>
      <p:sp>
        <p:nvSpPr>
          <p:cNvPr id="3" name="Marcador de contenido 2"/>
          <p:cNvSpPr>
            <a:spLocks noGrp="1"/>
          </p:cNvSpPr>
          <p:nvPr>
            <p:ph sz="quarter" idx="13"/>
          </p:nvPr>
        </p:nvSpPr>
        <p:spPr/>
        <p:txBody>
          <a:bodyPr/>
          <a:lstStyle/>
          <a:p>
            <a:pPr fontAlgn="base"/>
            <a:r>
              <a:rPr lang="es-ES" dirty="0"/>
              <a:t>Otros analistas piensan que el detonante de la crisis política y económica de Ecuador es el rol que está jugando el Fondo Monetario Internacional (FMI) en el gobierno de Moreno.</a:t>
            </a:r>
          </a:p>
          <a:p>
            <a:pPr fontAlgn="base"/>
            <a:r>
              <a:rPr lang="es-ES" dirty="0"/>
              <a:t>"El acuerdo con el FMI provocará una reducción en el crecimiento, </a:t>
            </a:r>
            <a:r>
              <a:rPr lang="es-ES" b="1" dirty="0"/>
              <a:t>mayor desempleo</a:t>
            </a:r>
            <a:r>
              <a:rPr lang="es-ES" dirty="0"/>
              <a:t> y mayor inestabilidad macroeconómica", le dice a BBC Mundo Mark </a:t>
            </a:r>
            <a:r>
              <a:rPr lang="es-ES" dirty="0" err="1"/>
              <a:t>Weisbrot</a:t>
            </a:r>
            <a:r>
              <a:rPr lang="es-ES" dirty="0"/>
              <a:t>, codirector del centro de estudios Center </a:t>
            </a:r>
            <a:r>
              <a:rPr lang="es-ES" dirty="0" err="1"/>
              <a:t>for</a:t>
            </a:r>
            <a:r>
              <a:rPr lang="es-ES" dirty="0"/>
              <a:t> </a:t>
            </a:r>
            <a:r>
              <a:rPr lang="es-ES" dirty="0" err="1"/>
              <a:t>Economic</a:t>
            </a:r>
            <a:r>
              <a:rPr lang="es-ES" dirty="0"/>
              <a:t> and </a:t>
            </a:r>
            <a:r>
              <a:rPr lang="es-ES" dirty="0" err="1"/>
              <a:t>Policy</a:t>
            </a:r>
            <a:r>
              <a:rPr lang="es-ES" dirty="0"/>
              <a:t> </a:t>
            </a:r>
            <a:r>
              <a:rPr lang="es-ES" dirty="0" err="1"/>
              <a:t>Research</a:t>
            </a:r>
            <a:r>
              <a:rPr lang="es-ES" dirty="0"/>
              <a:t>, con sede en Washington.</a:t>
            </a:r>
          </a:p>
          <a:p>
            <a:endParaRPr lang="es-ES" dirty="0"/>
          </a:p>
        </p:txBody>
      </p:sp>
    </p:spTree>
    <p:extLst>
      <p:ext uri="{BB962C8B-B14F-4D97-AF65-F5344CB8AC3E}">
        <p14:creationId xmlns:p14="http://schemas.microsoft.com/office/powerpoint/2010/main" val="1220937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lstStyle/>
          <a:p>
            <a:pPr fontAlgn="base"/>
            <a:r>
              <a:rPr lang="es-ES" sz="2400" dirty="0"/>
              <a:t>Ese acuerdo, firmado en marzo, "proyecta que </a:t>
            </a:r>
            <a:r>
              <a:rPr lang="es-ES" sz="2400" b="1" dirty="0"/>
              <a:t>Ecuador sufrirá una recesión</a:t>
            </a:r>
            <a:r>
              <a:rPr lang="es-ES" sz="2400" dirty="0"/>
              <a:t> este año", agrega.</a:t>
            </a:r>
          </a:p>
          <a:p>
            <a:pPr fontAlgn="base"/>
            <a:r>
              <a:rPr lang="es-ES" sz="2400" dirty="0"/>
              <a:t>Según </a:t>
            </a:r>
            <a:r>
              <a:rPr lang="es-ES" sz="2400" dirty="0" err="1"/>
              <a:t>Weisbrot</a:t>
            </a:r>
            <a:r>
              <a:rPr lang="es-ES" sz="2400" dirty="0"/>
              <a:t>, el plan del FMI le exige a Ecuador eliminar un conjunto de políticas que a lo largo de los últimos años </a:t>
            </a:r>
            <a:r>
              <a:rPr lang="es-ES" sz="2400" b="1" dirty="0"/>
              <a:t>"han tenido mucho éxito"</a:t>
            </a:r>
            <a:r>
              <a:rPr lang="es-ES" sz="2400" dirty="0"/>
              <a:t> en estimular el crecimiento económico y reducir la desigualdad, bajando la pobreza 38% y la extrema pobreza 47%.</a:t>
            </a:r>
          </a:p>
          <a:p>
            <a:endParaRPr lang="es-ES" dirty="0"/>
          </a:p>
        </p:txBody>
      </p:sp>
    </p:spTree>
    <p:extLst>
      <p:ext uri="{BB962C8B-B14F-4D97-AF65-F5344CB8AC3E}">
        <p14:creationId xmlns:p14="http://schemas.microsoft.com/office/powerpoint/2010/main" val="2085388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73</TotalTime>
  <Words>772</Words>
  <Application>Microsoft Office PowerPoint</Application>
  <PresentationFormat>Panorámica</PresentationFormat>
  <Paragraphs>47</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Tw Cen MT</vt:lpstr>
      <vt:lpstr>Gota</vt:lpstr>
      <vt:lpstr>Crisis en Ecuador: 4 razones que explican la crisis que llevó a Lenín Moreno a decretar el "paquetazo"</vt:lpstr>
      <vt:lpstr>¿Que está sucediendo?</vt:lpstr>
      <vt:lpstr>Presentación de PowerPoint</vt:lpstr>
      <vt:lpstr>Presentación de PowerPoint</vt:lpstr>
      <vt:lpstr>1. Aumento del gasto público</vt:lpstr>
      <vt:lpstr>Presentación de PowerPoint</vt:lpstr>
      <vt:lpstr>2. Persistencia del déficit fiscal y la deuda</vt:lpstr>
      <vt:lpstr>3. La influencia del FMI</vt:lpstr>
      <vt:lpstr>Presentación de PowerPoint</vt:lpstr>
      <vt:lpstr>Presentación de PowerPoint</vt:lpstr>
      <vt:lpstr>4. El "paquetazo" y el alza de los combustibles</vt:lpstr>
      <vt:lpstr>¿Qué otras medidas incluye el paquetazo?</vt:lpstr>
      <vt:lpstr>Presentación de PowerPoint</vt:lpstr>
      <vt:lpstr>Reforma laboral e incentivos tributarios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en Ecuador: 4 razones que explican la crisis que llevó a Lenín Moreno a decretar el "paquetazo"</dc:title>
  <dc:creator>Usuario de Windows</dc:creator>
  <cp:lastModifiedBy>Usuario de Windows</cp:lastModifiedBy>
  <cp:revision>5</cp:revision>
  <dcterms:created xsi:type="dcterms:W3CDTF">2019-10-14T13:45:56Z</dcterms:created>
  <dcterms:modified xsi:type="dcterms:W3CDTF">2019-10-15T12:49:48Z</dcterms:modified>
</cp:coreProperties>
</file>