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22EFDB5A-6DE7-45DF-AAF4-C39889BD2C10}"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7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8ECE98-D718-4CB0-BF1F-47D7B5C54CC9}" type="datetimeFigureOut">
              <a:rPr lang="es-ES" smtClean="0"/>
              <a:t>19/12/2016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EFDB5A-6DE7-45DF-AAF4-C39889BD2C10}" type="slidenum">
              <a:rPr lang="es-ES" smtClean="0"/>
              <a:t>‹Nº›</a:t>
            </a:fld>
            <a:endParaRPr lang="es-ES"/>
          </a:p>
        </p:txBody>
      </p:sp>
    </p:spTree>
    <p:extLst>
      <p:ext uri="{BB962C8B-B14F-4D97-AF65-F5344CB8AC3E}">
        <p14:creationId xmlns:p14="http://schemas.microsoft.com/office/powerpoint/2010/main" val="246699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958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15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spTree>
    <p:extLst>
      <p:ext uri="{BB962C8B-B14F-4D97-AF65-F5344CB8AC3E}">
        <p14:creationId xmlns:p14="http://schemas.microsoft.com/office/powerpoint/2010/main" val="275667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758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80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19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2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spTree>
    <p:extLst>
      <p:ext uri="{BB962C8B-B14F-4D97-AF65-F5344CB8AC3E}">
        <p14:creationId xmlns:p14="http://schemas.microsoft.com/office/powerpoint/2010/main" val="375195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ECE98-D718-4CB0-BF1F-47D7B5C54CC9}" type="datetimeFigureOut">
              <a:rPr lang="es-ES" smtClean="0"/>
              <a:t>19/12/2016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2EFDB5A-6DE7-45DF-AAF4-C39889BD2C10}"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16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C8ECE98-D718-4CB0-BF1F-47D7B5C54CC9}" type="datetimeFigureOut">
              <a:rPr lang="es-ES" smtClean="0"/>
              <a:t>19/12/2016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EFDB5A-6DE7-45DF-AAF4-C39889BD2C10}" type="slidenum">
              <a:rPr lang="es-ES" smtClean="0"/>
              <a:t>‹Nº›</a:t>
            </a:fld>
            <a:endParaRPr lang="es-E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2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8ECE98-D718-4CB0-BF1F-47D7B5C54CC9}" type="datetimeFigureOut">
              <a:rPr lang="es-ES" smtClean="0"/>
              <a:t>19/12/2016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2EFDB5A-6DE7-45DF-AAF4-C39889BD2C10}"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89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C8ECE98-D718-4CB0-BF1F-47D7B5C54CC9}" type="datetimeFigureOut">
              <a:rPr lang="es-ES" smtClean="0"/>
              <a:t>19/12/2016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2EFDB5A-6DE7-45DF-AAF4-C39889BD2C10}"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42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ECE98-D718-4CB0-BF1F-47D7B5C54CC9}" type="datetimeFigureOut">
              <a:rPr lang="es-ES" smtClean="0"/>
              <a:t>19/12/2016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2EFDB5A-6DE7-45DF-AAF4-C39889BD2C10}" type="slidenum">
              <a:rPr lang="es-ES" smtClean="0"/>
              <a:t>‹Nº›</a:t>
            </a:fld>
            <a:endParaRPr lang="es-ES"/>
          </a:p>
        </p:txBody>
      </p:sp>
    </p:spTree>
    <p:extLst>
      <p:ext uri="{BB962C8B-B14F-4D97-AF65-F5344CB8AC3E}">
        <p14:creationId xmlns:p14="http://schemas.microsoft.com/office/powerpoint/2010/main" val="383031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8ECE98-D718-4CB0-BF1F-47D7B5C54CC9}" type="datetimeFigureOut">
              <a:rPr lang="es-ES" smtClean="0"/>
              <a:t>19/12/2016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EFDB5A-6DE7-45DF-AAF4-C39889BD2C10}"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48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8ECE98-D718-4CB0-BF1F-47D7B5C54CC9}" type="datetimeFigureOut">
              <a:rPr lang="es-ES" smtClean="0"/>
              <a:t>19/12/2016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2EFDB5A-6DE7-45DF-AAF4-C39889BD2C10}" type="slidenum">
              <a:rPr lang="es-ES" smtClean="0"/>
              <a:t>‹Nº›</a:t>
            </a:fld>
            <a:endParaRPr lang="es-ES"/>
          </a:p>
        </p:txBody>
      </p:sp>
    </p:spTree>
    <p:extLst>
      <p:ext uri="{BB962C8B-B14F-4D97-AF65-F5344CB8AC3E}">
        <p14:creationId xmlns:p14="http://schemas.microsoft.com/office/powerpoint/2010/main" val="72532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ECE98-D718-4CB0-BF1F-47D7B5C54CC9}" type="datetimeFigureOut">
              <a:rPr lang="es-ES" smtClean="0"/>
              <a:t>19/12/2016</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EFDB5A-6DE7-45DF-AAF4-C39889BD2C10}" type="slidenum">
              <a:rPr lang="es-ES" smtClean="0"/>
              <a:t>‹Nº›</a:t>
            </a:fld>
            <a:endParaRPr lang="es-ES"/>
          </a:p>
        </p:txBody>
      </p:sp>
    </p:spTree>
    <p:extLst>
      <p:ext uri="{BB962C8B-B14F-4D97-AF65-F5344CB8AC3E}">
        <p14:creationId xmlns:p14="http://schemas.microsoft.com/office/powerpoint/2010/main" val="37709119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Diseño de puestos</a:t>
            </a:r>
            <a:br>
              <a:rPr lang="es-ES" dirty="0"/>
            </a:b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304457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dirty="0"/>
              <a:t>Se buscaba una separación entre el pensamiento (gerencia) y la operación de la actividad (trabajador): los puestos se proyectaban de acuerdo con el modelo de hacer y no pensar. El gerente mandaba y el trabajador simplemente obedecía y operaba. La capacitación para el puesto estaba restringida a las habilidades específicas necesarias para la realización de la tarea. </a:t>
            </a:r>
          </a:p>
          <a:p>
            <a:pPr marL="0" indent="0">
              <a:buNone/>
            </a:pPr>
            <a:endParaRPr lang="es-ES" dirty="0"/>
          </a:p>
        </p:txBody>
      </p:sp>
    </p:spTree>
    <p:extLst>
      <p:ext uri="{BB962C8B-B14F-4D97-AF65-F5344CB8AC3E}">
        <p14:creationId xmlns:p14="http://schemas.microsoft.com/office/powerpoint/2010/main" val="217771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10000"/>
          </a:bodyPr>
          <a:lstStyle/>
          <a:p>
            <a:pPr marL="0" indent="0">
              <a:buNone/>
            </a:pPr>
            <a:r>
              <a:rPr lang="es-ES" dirty="0"/>
              <a:t>El modelo clásico diseña los puestos a partir de las siguientes etapas:</a:t>
            </a:r>
          </a:p>
          <a:p>
            <a:pPr marL="0" indent="0">
              <a:buNone/>
            </a:pPr>
            <a:endParaRPr lang="es-ES" dirty="0"/>
          </a:p>
          <a:p>
            <a:pPr marL="0" lvl="0" indent="0">
              <a:buNone/>
            </a:pPr>
            <a:r>
              <a:rPr lang="es-ES" dirty="0" smtClean="0"/>
              <a:t>1. El </a:t>
            </a:r>
            <a:r>
              <a:rPr lang="es-ES" dirty="0"/>
              <a:t>supuesto básico es que el hombre es un simple apéndice de la máquina, un mero recurso productivo. El diseño se ve desde un punto de vista lógico y determinista: la descomposición de la tarea en sus componentes.</a:t>
            </a:r>
          </a:p>
          <a:p>
            <a:pPr marL="0" lvl="0" indent="0">
              <a:buNone/>
            </a:pPr>
            <a:endParaRPr lang="es-ES" dirty="0"/>
          </a:p>
          <a:p>
            <a:pPr marL="0" lvl="0" indent="0">
              <a:buNone/>
            </a:pPr>
            <a:r>
              <a:rPr lang="es-ES" dirty="0" smtClean="0"/>
              <a:t>2. El </a:t>
            </a:r>
            <a:r>
              <a:rPr lang="es-ES" dirty="0"/>
              <a:t>trabajo se subdivide y se fragmenta en partes para que cada persona realice una tarea simple y repetitiva, parcial y fragmentada. </a:t>
            </a:r>
          </a:p>
          <a:p>
            <a:endParaRPr lang="es-ES" dirty="0"/>
          </a:p>
          <a:p>
            <a:pPr marL="0" indent="0">
              <a:buNone/>
            </a:pPr>
            <a:endParaRPr lang="es-ES" dirty="0"/>
          </a:p>
        </p:txBody>
      </p:sp>
    </p:spTree>
    <p:extLst>
      <p:ext uri="{BB962C8B-B14F-4D97-AF65-F5344CB8AC3E}">
        <p14:creationId xmlns:p14="http://schemas.microsoft.com/office/powerpoint/2010/main" val="186729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lvl="0" indent="0">
              <a:buNone/>
            </a:pPr>
            <a:r>
              <a:rPr lang="es-ES" dirty="0" smtClean="0"/>
              <a:t>3. Se </a:t>
            </a:r>
            <a:r>
              <a:rPr lang="es-ES" dirty="0"/>
              <a:t>presume la estabilidad y de duración a largo plazo del proceso productivo. Esto significa que el diseño de puestos es definitivo y está hecho para durar para siempre. No se esperan cambios.</a:t>
            </a:r>
          </a:p>
          <a:p>
            <a:pPr marL="0" indent="0">
              <a:buNone/>
            </a:pPr>
            <a:endParaRPr lang="es-ES" dirty="0"/>
          </a:p>
          <a:p>
            <a:pPr marL="0" lvl="0" indent="0">
              <a:buNone/>
            </a:pPr>
            <a:r>
              <a:rPr lang="es-ES" dirty="0" smtClean="0"/>
              <a:t>4. La </a:t>
            </a:r>
            <a:r>
              <a:rPr lang="es-ES" dirty="0"/>
              <a:t>importancia reside en la eficiencia de las personas. El trabajo se mide con estudios de tiempos y movimientos (cronometraje) que determinan los tiempos promedios de realización, denominados como tiempos estándar. </a:t>
            </a:r>
          </a:p>
          <a:p>
            <a:pPr marL="0" indent="0">
              <a:buNone/>
            </a:pPr>
            <a:endParaRPr lang="es-ES" dirty="0"/>
          </a:p>
        </p:txBody>
      </p:sp>
    </p:spTree>
    <p:extLst>
      <p:ext uri="{BB962C8B-B14F-4D97-AF65-F5344CB8AC3E}">
        <p14:creationId xmlns:p14="http://schemas.microsoft.com/office/powerpoint/2010/main" val="326679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20000"/>
          </a:bodyPr>
          <a:lstStyle/>
          <a:p>
            <a:pPr marL="0" indent="0">
              <a:buNone/>
            </a:pPr>
            <a:r>
              <a:rPr lang="es-ES" dirty="0" smtClean="0"/>
              <a:t>Ventajas:</a:t>
            </a:r>
            <a:endParaRPr lang="es-ES" dirty="0"/>
          </a:p>
          <a:p>
            <a:endParaRPr lang="es-ES" dirty="0"/>
          </a:p>
          <a:p>
            <a:pPr marL="0" indent="0">
              <a:buNone/>
            </a:pPr>
            <a:r>
              <a:rPr lang="es-ES" i="1" dirty="0"/>
              <a:t>a</a:t>
            </a:r>
            <a:r>
              <a:rPr lang="es-ES" dirty="0"/>
              <a:t>) Contratación de empleados con calificaciones mínimas y salarios bajos.</a:t>
            </a:r>
          </a:p>
          <a:p>
            <a:pPr marL="0" indent="0">
              <a:buNone/>
            </a:pPr>
            <a:r>
              <a:rPr lang="es-ES" i="1" dirty="0"/>
              <a:t>b</a:t>
            </a:r>
            <a:r>
              <a:rPr lang="es-ES" dirty="0"/>
              <a:t>) Estandarización de las actividades.</a:t>
            </a:r>
          </a:p>
          <a:p>
            <a:pPr marL="0" indent="0">
              <a:buNone/>
            </a:pPr>
            <a:r>
              <a:rPr lang="es-ES" i="1" dirty="0"/>
              <a:t>c</a:t>
            </a:r>
            <a:r>
              <a:rPr lang="es-ES" dirty="0"/>
              <a:t>) Facilidad de supervisión y control, para permitir mayor número de subordinados por cada jefe (principio de tramo de control).</a:t>
            </a:r>
          </a:p>
          <a:p>
            <a:pPr marL="0" indent="0">
              <a:buNone/>
            </a:pPr>
            <a:r>
              <a:rPr lang="es-ES" i="1" dirty="0"/>
              <a:t>d</a:t>
            </a:r>
            <a:r>
              <a:rPr lang="es-ES" dirty="0"/>
              <a:t>) Reducción de los costos de capacitación.</a:t>
            </a:r>
          </a:p>
          <a:p>
            <a:pPr marL="0" indent="0">
              <a:buNone/>
            </a:pPr>
            <a:r>
              <a:rPr lang="es-ES" i="1" dirty="0"/>
              <a:t>e</a:t>
            </a:r>
            <a:r>
              <a:rPr lang="es-ES" dirty="0"/>
              <a:t>) Aplicación del principio de la línea de ensamble.</a:t>
            </a:r>
          </a:p>
          <a:p>
            <a:pPr marL="0" indent="0">
              <a:buNone/>
            </a:pPr>
            <a:endParaRPr lang="es-ES" dirty="0"/>
          </a:p>
        </p:txBody>
      </p:sp>
    </p:spTree>
    <p:extLst>
      <p:ext uri="{BB962C8B-B14F-4D97-AF65-F5344CB8AC3E}">
        <p14:creationId xmlns:p14="http://schemas.microsoft.com/office/powerpoint/2010/main" val="245624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10000"/>
          </a:bodyPr>
          <a:lstStyle/>
          <a:p>
            <a:pPr marL="0" indent="0">
              <a:buNone/>
            </a:pPr>
            <a:r>
              <a:rPr lang="es-ES" dirty="0"/>
              <a:t>Desventajas:</a:t>
            </a:r>
          </a:p>
          <a:p>
            <a:pPr marL="0" indent="0">
              <a:buNone/>
            </a:pPr>
            <a:endParaRPr lang="es-ES" dirty="0"/>
          </a:p>
          <a:p>
            <a:pPr marL="514350" lvl="0" indent="-514350">
              <a:buAutoNum type="arabicPeriod"/>
            </a:pPr>
            <a:r>
              <a:rPr lang="es-ES" dirty="0" smtClean="0"/>
              <a:t>Los </a:t>
            </a:r>
            <a:r>
              <a:rPr lang="es-ES" dirty="0"/>
              <a:t>puestos sencillos y repetitivos se vuelven monótonos y aburridos, lo que produce apatía, cansancio psicológico, desinterés y pérdida del significado del trabajo. </a:t>
            </a:r>
          </a:p>
          <a:p>
            <a:pPr marL="514350" lvl="0" indent="-514350">
              <a:buAutoNum type="arabicPeriod"/>
            </a:pPr>
            <a:r>
              <a:rPr lang="es-ES" dirty="0" smtClean="0"/>
              <a:t>A </a:t>
            </a:r>
            <a:r>
              <a:rPr lang="es-ES" dirty="0"/>
              <a:t>partir de la desmotivación por el trabajo, las personas tienden a concentrarse en las reivindicaciones y en las expectativas de mejores salarios y mejores condiciones de trabajo como un medio para compensar la insatisfacción y el descontento con la tarea.</a:t>
            </a:r>
          </a:p>
          <a:p>
            <a:pPr marL="0" indent="0">
              <a:buNone/>
            </a:pPr>
            <a:endParaRPr lang="es-ES" dirty="0"/>
          </a:p>
        </p:txBody>
      </p:sp>
    </p:spTree>
    <p:extLst>
      <p:ext uri="{BB962C8B-B14F-4D97-AF65-F5344CB8AC3E}">
        <p14:creationId xmlns:p14="http://schemas.microsoft.com/office/powerpoint/2010/main" val="260402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Modelo humanista o de relaciones humanas</a:t>
            </a:r>
            <a:endParaRPr lang="es-ES" dirty="0"/>
          </a:p>
        </p:txBody>
      </p:sp>
      <p:sp>
        <p:nvSpPr>
          <p:cNvPr id="3" name="Marcador de contenido 2"/>
          <p:cNvSpPr>
            <a:spLocks noGrp="1"/>
          </p:cNvSpPr>
          <p:nvPr>
            <p:ph idx="1"/>
          </p:nvPr>
        </p:nvSpPr>
        <p:spPr/>
        <p:txBody>
          <a:bodyPr>
            <a:normAutofit/>
          </a:bodyPr>
          <a:lstStyle/>
          <a:p>
            <a:r>
              <a:rPr lang="es-ES" dirty="0"/>
              <a:t>El modelo humanista surgió con la </a:t>
            </a:r>
            <a:r>
              <a:rPr lang="es-ES" i="1" dirty="0"/>
              <a:t>Escuela de las Relaciones Humanas </a:t>
            </a:r>
            <a:r>
              <a:rPr lang="es-ES" dirty="0"/>
              <a:t>durante la década de 1930 como franca oposición a la administración científica, que representaba el modelo administrativo de la época.</a:t>
            </a:r>
          </a:p>
          <a:p>
            <a:pPr marL="0" indent="0">
              <a:buNone/>
            </a:pPr>
            <a:endParaRPr lang="es-ES" dirty="0"/>
          </a:p>
          <a:p>
            <a:endParaRPr lang="es-ES" dirty="0"/>
          </a:p>
        </p:txBody>
      </p:sp>
    </p:spTree>
    <p:extLst>
      <p:ext uri="{BB962C8B-B14F-4D97-AF65-F5344CB8AC3E}">
        <p14:creationId xmlns:p14="http://schemas.microsoft.com/office/powerpoint/2010/main" val="22205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a:bodyPr>
          <a:lstStyle/>
          <a:p>
            <a:r>
              <a:rPr lang="es-ES" dirty="0"/>
              <a:t>Los factores que la administración científica consideraba decisivos fueron ignorados completamente y hechos a un lado por la escuela de las relaciones humanas: la ingeniería industrial se sustituyó por las ciencias sociales, la organización formal por la organización informal, las jefaturas por el liderazgo, el mando por la persuasión, el incentivo salarial por las recompensas sociales, el cansancio fisiológico por la fatiga psicológica, la conducta del individuo por el comportamiento del grupo, el organigrama por el </a:t>
            </a:r>
            <a:r>
              <a:rPr lang="es-ES" dirty="0" err="1"/>
              <a:t>sociograma</a:t>
            </a:r>
            <a:r>
              <a:rPr lang="es-ES" dirty="0"/>
              <a:t>. El concepto de persona humana pasó de </a:t>
            </a:r>
            <a:r>
              <a:rPr lang="es-ES" i="1" dirty="0"/>
              <a:t>Homo </a:t>
            </a:r>
            <a:r>
              <a:rPr lang="es-ES" i="1" dirty="0" err="1"/>
              <a:t>economicus</a:t>
            </a:r>
            <a:r>
              <a:rPr lang="es-ES" i="1" dirty="0"/>
              <a:t> </a:t>
            </a:r>
            <a:r>
              <a:rPr lang="es-ES" dirty="0"/>
              <a:t>(el hombre motivado exclusivamente por las recompensas salariales) a </a:t>
            </a:r>
            <a:r>
              <a:rPr lang="es-ES" i="1" dirty="0"/>
              <a:t>Homo social </a:t>
            </a:r>
            <a:r>
              <a:rPr lang="es-ES" dirty="0"/>
              <a:t>(el hombre motivado por incentivos sociales).</a:t>
            </a:r>
          </a:p>
          <a:p>
            <a:endParaRPr lang="es-ES" dirty="0"/>
          </a:p>
        </p:txBody>
      </p:sp>
    </p:spTree>
    <p:extLst>
      <p:ext uri="{BB962C8B-B14F-4D97-AF65-F5344CB8AC3E}">
        <p14:creationId xmlns:p14="http://schemas.microsoft.com/office/powerpoint/2010/main" val="17067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721216" y="721217"/>
            <a:ext cx="10650829" cy="5447763"/>
          </a:xfrm>
          <a:prstGeom prst="rect">
            <a:avLst/>
          </a:prstGeom>
          <a:noFill/>
          <a:ln>
            <a:noFill/>
          </a:ln>
        </p:spPr>
      </p:pic>
    </p:spTree>
    <p:extLst>
      <p:ext uri="{BB962C8B-B14F-4D97-AF65-F5344CB8AC3E}">
        <p14:creationId xmlns:p14="http://schemas.microsoft.com/office/powerpoint/2010/main" val="427628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Modelo </a:t>
            </a:r>
            <a:r>
              <a:rPr lang="es-ES" b="1" dirty="0" smtClean="0"/>
              <a:t>situacional</a:t>
            </a:r>
            <a:endParaRPr lang="es-ES" dirty="0"/>
          </a:p>
        </p:txBody>
      </p:sp>
      <p:sp>
        <p:nvSpPr>
          <p:cNvPr id="3" name="Marcador de contenido 2"/>
          <p:cNvSpPr>
            <a:spLocks noGrp="1"/>
          </p:cNvSpPr>
          <p:nvPr>
            <p:ph idx="1"/>
          </p:nvPr>
        </p:nvSpPr>
        <p:spPr/>
        <p:txBody>
          <a:bodyPr/>
          <a:lstStyle/>
          <a:p>
            <a:pPr marL="0" indent="0">
              <a:buNone/>
            </a:pPr>
            <a:r>
              <a:rPr lang="es-ES" dirty="0"/>
              <a:t>Es un enfoque más moderno y amplio que toma en cuenta dos variables: las diferencias individuales de las personas y las tareas involucradas. Por esto es situacional, ya que depende de la adecuación del diseño del puesto a esas dos variables. En el modelo situacional, convergen tres variables: la estructura de la organización, la tarea y la persona que la desempeñará.</a:t>
            </a:r>
          </a:p>
          <a:p>
            <a:pPr marL="0" indent="0">
              <a:buNone/>
            </a:pPr>
            <a:endParaRPr lang="es-ES" dirty="0"/>
          </a:p>
        </p:txBody>
      </p:sp>
    </p:spTree>
    <p:extLst>
      <p:ext uri="{BB962C8B-B14F-4D97-AF65-F5344CB8AC3E}">
        <p14:creationId xmlns:p14="http://schemas.microsoft.com/office/powerpoint/2010/main" val="7106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El modelo situacional supone la utilización de las habilidades de autodirección y de autocontrol de las personas y, sobre todo, la existencia de objetivos planeados conjuntamente entre ocupante y gerente para hacer del puesto un verdadero factor motivacional.</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209680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Casi siempre las personas trabajan en las organizaciones al ocupar algún puesto. Cuando alguien dice que trabaja en determinada empresa, lo primero que se le pregunta es qué puesto tiene. Para la organización, el puesto constituye la base de la organización de las personas en las tareas organizacionales. Para las personas, el puesto constituye una de las principales fuentes de expectativas y motivación en la organización.</a:t>
            </a:r>
          </a:p>
          <a:p>
            <a:pPr marL="0" indent="0">
              <a:buNone/>
            </a:pPr>
            <a:endParaRPr lang="es-ES" dirty="0"/>
          </a:p>
        </p:txBody>
      </p:sp>
    </p:spTree>
    <p:extLst>
      <p:ext uri="{BB962C8B-B14F-4D97-AF65-F5344CB8AC3E}">
        <p14:creationId xmlns:p14="http://schemas.microsoft.com/office/powerpoint/2010/main" val="154589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10000"/>
          </a:bodyPr>
          <a:lstStyle/>
          <a:p>
            <a:pPr marL="0" indent="0">
              <a:buNone/>
            </a:pPr>
            <a:r>
              <a:rPr lang="es-ES" dirty="0"/>
              <a:t>Además de la adopción de factores tecnológicos, se vio que también se deben tomar en cuenta factores psicológicos, con objeto de obtener:</a:t>
            </a:r>
          </a:p>
          <a:p>
            <a:pPr marL="0" indent="0">
              <a:buNone/>
            </a:pPr>
            <a:endParaRPr lang="es-ES" dirty="0"/>
          </a:p>
          <a:p>
            <a:pPr marL="0" indent="0">
              <a:buNone/>
            </a:pPr>
            <a:r>
              <a:rPr lang="es-ES" i="1" dirty="0"/>
              <a:t>a</a:t>
            </a:r>
            <a:r>
              <a:rPr lang="es-ES" dirty="0"/>
              <a:t>) Elevada motivación intrínseca en el trabajo.</a:t>
            </a:r>
          </a:p>
          <a:p>
            <a:pPr marL="0" indent="0">
              <a:buNone/>
            </a:pPr>
            <a:r>
              <a:rPr lang="es-ES" i="1" dirty="0"/>
              <a:t>b</a:t>
            </a:r>
            <a:r>
              <a:rPr lang="es-ES" dirty="0"/>
              <a:t>) Desempeño de alta calidad en el trabajo.</a:t>
            </a:r>
          </a:p>
          <a:p>
            <a:pPr marL="0" indent="0">
              <a:buNone/>
            </a:pPr>
            <a:r>
              <a:rPr lang="es-ES" i="1" dirty="0"/>
              <a:t>c</a:t>
            </a:r>
            <a:r>
              <a:rPr lang="es-ES" dirty="0"/>
              <a:t>) Elevada satisfacción con el trabajo.</a:t>
            </a:r>
          </a:p>
          <a:p>
            <a:pPr marL="0" indent="0">
              <a:buNone/>
            </a:pPr>
            <a:r>
              <a:rPr lang="es-ES" i="1" dirty="0"/>
              <a:t>d</a:t>
            </a:r>
            <a:r>
              <a:rPr lang="es-ES" dirty="0"/>
              <a:t>) Reducción de las faltas (absentismo) y de las separaciones espontáneas (rotación de personal).</a:t>
            </a:r>
          </a:p>
          <a:p>
            <a:pPr marL="0" indent="0">
              <a:buNone/>
            </a:pPr>
            <a:endParaRPr lang="es-ES" dirty="0"/>
          </a:p>
        </p:txBody>
      </p:sp>
    </p:spTree>
    <p:extLst>
      <p:ext uri="{BB962C8B-B14F-4D97-AF65-F5344CB8AC3E}">
        <p14:creationId xmlns:p14="http://schemas.microsoft.com/office/powerpoint/2010/main" val="140904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lnSpcReduction="10000"/>
          </a:bodyPr>
          <a:lstStyle/>
          <a:p>
            <a:pPr marL="0" indent="0">
              <a:buNone/>
            </a:pPr>
            <a:r>
              <a:rPr lang="es-ES" dirty="0"/>
              <a:t>Las posibilidades de obtener mejores resultados del personal y del trabajo aumentan cuando en las personas que realizan el trabajo se presenta tres estados psicológicos críticos:</a:t>
            </a:r>
          </a:p>
          <a:p>
            <a:pPr marL="0" indent="0">
              <a:buNone/>
            </a:pPr>
            <a:endParaRPr lang="es-ES" dirty="0"/>
          </a:p>
          <a:p>
            <a:pPr marL="0" indent="0">
              <a:buNone/>
            </a:pPr>
            <a:r>
              <a:rPr lang="es-ES" i="1" dirty="0"/>
              <a:t>a</a:t>
            </a:r>
            <a:r>
              <a:rPr lang="es-ES" dirty="0"/>
              <a:t>) Cuando la persona considera su trabajo como algo significativo y valioso.</a:t>
            </a:r>
          </a:p>
          <a:p>
            <a:pPr marL="0" indent="0">
              <a:buNone/>
            </a:pPr>
            <a:r>
              <a:rPr lang="es-ES" i="1" dirty="0"/>
              <a:t>b</a:t>
            </a:r>
            <a:r>
              <a:rPr lang="es-ES" dirty="0"/>
              <a:t>) Cuando la persona se siente responsable de los resultados del trabajo.</a:t>
            </a:r>
          </a:p>
          <a:p>
            <a:pPr marL="0" indent="0">
              <a:buNone/>
            </a:pPr>
            <a:r>
              <a:rPr lang="es-ES" i="1" dirty="0"/>
              <a:t>c</a:t>
            </a:r>
            <a:r>
              <a:rPr lang="es-ES" dirty="0"/>
              <a:t>) Cuando la persona sabe los resultados que obtiene al hacer ese trabajo.</a:t>
            </a:r>
          </a:p>
          <a:p>
            <a:pPr marL="0" indent="0">
              <a:buNone/>
            </a:pPr>
            <a:endParaRPr lang="es-ES" dirty="0"/>
          </a:p>
        </p:txBody>
      </p:sp>
    </p:spTree>
    <p:extLst>
      <p:ext uri="{BB962C8B-B14F-4D97-AF65-F5344CB8AC3E}">
        <p14:creationId xmlns:p14="http://schemas.microsoft.com/office/powerpoint/2010/main" val="293609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dirty="0"/>
              <a:t>Algunos autores han investigado y encontrado cinco dimensiones esenciales para un puesto, también han comprobado que un puesto en cuanto más se acentúe la característica representada por cada una de estas dimensiones, tanto mayor será su potencial para crear los estados psicológicos antes citados.</a:t>
            </a:r>
          </a:p>
        </p:txBody>
      </p:sp>
    </p:spTree>
    <p:extLst>
      <p:ext uri="{BB962C8B-B14F-4D97-AF65-F5344CB8AC3E}">
        <p14:creationId xmlns:p14="http://schemas.microsoft.com/office/powerpoint/2010/main" val="262950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a:bodyPr>
          <a:lstStyle/>
          <a:p>
            <a:pPr lvl="0"/>
            <a:r>
              <a:rPr lang="es-ES" i="1" dirty="0"/>
              <a:t>Variedad: </a:t>
            </a:r>
            <a:r>
              <a:rPr lang="es-ES" dirty="0"/>
              <a:t>es el número y las diversas habilidades que exige el puesto. Reside en la gama de operaciones en el trabajo o en el empleo de una diversidad de equipos y procedimientos para hacer el trabajo menos repetitivo y monótono. </a:t>
            </a:r>
          </a:p>
          <a:p>
            <a:pPr marL="0" indent="0">
              <a:buNone/>
            </a:pPr>
            <a:endParaRPr lang="es-ES" dirty="0"/>
          </a:p>
          <a:p>
            <a:r>
              <a:rPr lang="es-ES" i="1" dirty="0"/>
              <a:t>Autonomía: </a:t>
            </a:r>
            <a:r>
              <a:rPr lang="es-ES" dirty="0"/>
              <a:t>es el grado de independencia y de criterio personal que tiene el ocupante para planear y realizar el trabajo. Asimismo, se refiere a la mayor autonomía e independencia para programar su trabajo, seleccionar el equipo que empleará y decidir qué métodos o procedimientos a seguir.  </a:t>
            </a:r>
          </a:p>
        </p:txBody>
      </p:sp>
    </p:spTree>
    <p:extLst>
      <p:ext uri="{BB962C8B-B14F-4D97-AF65-F5344CB8AC3E}">
        <p14:creationId xmlns:p14="http://schemas.microsoft.com/office/powerpoint/2010/main" val="89265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0"/>
            <a:r>
              <a:rPr lang="es-ES" i="1" dirty="0"/>
              <a:t>Identificación con la tarea: </a:t>
            </a:r>
            <a:r>
              <a:rPr lang="es-ES" dirty="0"/>
              <a:t>es el grado que el puesto requiere que la persona realice una unidad integral de trabajo. Se refiere a la posibilidad de que la persona realice una pieza de trabajo entero o global y de que pueda identificar claramente el resultado de sus esfuerzos. </a:t>
            </a:r>
          </a:p>
        </p:txBody>
      </p:sp>
    </p:spTree>
    <p:extLst>
      <p:ext uri="{BB962C8B-B14F-4D97-AF65-F5344CB8AC3E}">
        <p14:creationId xmlns:p14="http://schemas.microsoft.com/office/powerpoint/2010/main" val="153568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lvl="0" indent="0">
              <a:buNone/>
            </a:pPr>
            <a:r>
              <a:rPr lang="es-ES" i="1" dirty="0"/>
              <a:t>Retroalimentación: </a:t>
            </a:r>
            <a:r>
              <a:rPr lang="es-ES" dirty="0"/>
              <a:t>es el grado en que el ocupante recibe información sobre su actuación con el objeto de evaluar la eficiencia de sus esfuerzos en la producción de resultados. </a:t>
            </a:r>
          </a:p>
        </p:txBody>
      </p:sp>
    </p:spTree>
    <p:extLst>
      <p:ext uri="{BB962C8B-B14F-4D97-AF65-F5344CB8AC3E}">
        <p14:creationId xmlns:p14="http://schemas.microsoft.com/office/powerpoint/2010/main" val="374632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Enriquecimiento del </a:t>
            </a:r>
            <a:r>
              <a:rPr lang="es-ES" b="1" dirty="0" smtClean="0"/>
              <a:t>puesto</a:t>
            </a:r>
            <a:endParaRPr lang="es-ES" dirty="0"/>
          </a:p>
        </p:txBody>
      </p:sp>
      <p:sp>
        <p:nvSpPr>
          <p:cNvPr id="3" name="Marcador de contenido 2"/>
          <p:cNvSpPr>
            <a:spLocks noGrp="1"/>
          </p:cNvSpPr>
          <p:nvPr>
            <p:ph idx="1"/>
          </p:nvPr>
        </p:nvSpPr>
        <p:spPr/>
        <p:txBody>
          <a:bodyPr/>
          <a:lstStyle/>
          <a:p>
            <a:r>
              <a:rPr lang="es-ES" dirty="0"/>
              <a:t>Frederick Herzberg desarrolló su teoría de los dos factores respecto a la motivación para el trabajo, proclamó el llamado enriquecimiento del puesto como la principal forma de obtener motivación intrínseca por medio del puesto. Para la mayoría de las personas el puesto es demasiado pequeño. Es decir, para la mayoría de ellas, los puestos no son suficientemente grandes y necesitan ser redimensionados.</a:t>
            </a:r>
          </a:p>
          <a:p>
            <a:pPr marL="0" indent="0">
              <a:buNone/>
            </a:pPr>
            <a:endParaRPr lang="es-ES" dirty="0"/>
          </a:p>
        </p:txBody>
      </p:sp>
    </p:spTree>
    <p:extLst>
      <p:ext uri="{BB962C8B-B14F-4D97-AF65-F5344CB8AC3E}">
        <p14:creationId xmlns:p14="http://schemas.microsoft.com/office/powerpoint/2010/main" val="62838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La manera más práctica y viable para adecuar permanentemente el puesto al crecimiento profesional de su ocupante es el enriquecimiento del puesto, denominado también </a:t>
            </a:r>
            <a:r>
              <a:rPr lang="es-ES" b="1" dirty="0"/>
              <a:t>ampliación del puesto</a:t>
            </a:r>
            <a:r>
              <a:rPr lang="es-ES" dirty="0"/>
              <a:t>. Consiste en aumentar deliberada y paulatinamente los objetivos, las responsabilidades y los desafíos de las tareas del puesto. El enriquecimiento del puesto puede ser </a:t>
            </a:r>
            <a:r>
              <a:rPr lang="es-ES" b="1" dirty="0"/>
              <a:t>horizontal </a:t>
            </a:r>
            <a:r>
              <a:rPr lang="es-ES" dirty="0"/>
              <a:t>(mediante la adición de nuevas responsabilidades del mismo nivel) o vertical (mediante la adición de nuevas responsabilidades de nivel paulatinamente más elevado).</a:t>
            </a:r>
          </a:p>
          <a:p>
            <a:endParaRPr lang="es-ES" dirty="0"/>
          </a:p>
        </p:txBody>
      </p:sp>
    </p:spTree>
    <p:extLst>
      <p:ext uri="{BB962C8B-B14F-4D97-AF65-F5344CB8AC3E}">
        <p14:creationId xmlns:p14="http://schemas.microsoft.com/office/powerpoint/2010/main" val="88506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A pesar de todos sus aspectos positivos y motivacionales, el enriquecimiento de los puestos algunas veces puede tener algunas consecuencias indeseables. Se debe a que las personas reaccionan de manera diferente a los cambios que ocurren en su contexto, desde una sensación de ansiedad y de angustia hasta la sensación de ser explotadas por la organización.</a:t>
            </a:r>
          </a:p>
          <a:p>
            <a:endParaRPr lang="es-ES" dirty="0"/>
          </a:p>
        </p:txBody>
      </p:sp>
    </p:spTree>
    <p:extLst>
      <p:ext uri="{BB962C8B-B14F-4D97-AF65-F5344CB8AC3E}">
        <p14:creationId xmlns:p14="http://schemas.microsoft.com/office/powerpoint/2010/main" val="97578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Enfoque motivacional del diseño de </a:t>
            </a:r>
            <a:r>
              <a:rPr lang="es-ES" b="1" dirty="0" smtClean="0"/>
              <a:t>puestos</a:t>
            </a:r>
            <a:endParaRPr lang="es-ES" dirty="0"/>
          </a:p>
        </p:txBody>
      </p:sp>
      <p:sp>
        <p:nvSpPr>
          <p:cNvPr id="3" name="Marcador de contenido 2"/>
          <p:cNvSpPr>
            <a:spLocks noGrp="1"/>
          </p:cNvSpPr>
          <p:nvPr>
            <p:ph idx="1"/>
          </p:nvPr>
        </p:nvSpPr>
        <p:spPr/>
        <p:txBody>
          <a:bodyPr/>
          <a:lstStyle/>
          <a:p>
            <a:r>
              <a:rPr lang="es-ES" dirty="0" smtClean="0"/>
              <a:t>Con </a:t>
            </a:r>
            <a:r>
              <a:rPr lang="es-ES" dirty="0"/>
              <a:t>base en las cinco dimensiones esenciales y en los tres estados psicológicos se desarrolló una teoría para su implementación con el aumento de cada una de las características representadas por las cinco dimensiones esenciales.</a:t>
            </a:r>
          </a:p>
          <a:p>
            <a:pPr marL="0" indent="0">
              <a:buNone/>
            </a:pPr>
            <a:r>
              <a:rPr lang="es-ES" i="1" dirty="0" smtClean="0"/>
              <a:t>1. Tareas </a:t>
            </a:r>
            <a:r>
              <a:rPr lang="es-ES" i="1" dirty="0"/>
              <a:t>combinadas: </a:t>
            </a:r>
            <a:r>
              <a:rPr lang="es-ES" dirty="0"/>
              <a:t>consiste en combinar y reunir varias tareas separadas en una sola. Este cambio aumenta la diversidad en el trabajo y la identificación con la tarea.</a:t>
            </a:r>
          </a:p>
          <a:p>
            <a:endParaRPr lang="es-ES" dirty="0"/>
          </a:p>
        </p:txBody>
      </p:sp>
    </p:spTree>
    <p:extLst>
      <p:ext uri="{BB962C8B-B14F-4D97-AF65-F5344CB8AC3E}">
        <p14:creationId xmlns:p14="http://schemas.microsoft.com/office/powerpoint/2010/main" val="121027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CONCEPTO DE </a:t>
            </a:r>
            <a:r>
              <a:rPr lang="es-ES" b="1" dirty="0" smtClean="0"/>
              <a:t>PUESTO</a:t>
            </a:r>
            <a:endParaRPr lang="es-ES" dirty="0"/>
          </a:p>
        </p:txBody>
      </p:sp>
      <p:sp>
        <p:nvSpPr>
          <p:cNvPr id="3" name="Marcador de contenido 2"/>
          <p:cNvSpPr>
            <a:spLocks noGrp="1"/>
          </p:cNvSpPr>
          <p:nvPr>
            <p:ph idx="1"/>
          </p:nvPr>
        </p:nvSpPr>
        <p:spPr/>
        <p:txBody>
          <a:bodyPr>
            <a:normAutofit lnSpcReduction="10000"/>
          </a:bodyPr>
          <a:lstStyle/>
          <a:p>
            <a:pPr marL="0" indent="0">
              <a:buNone/>
            </a:pPr>
            <a:r>
              <a:rPr lang="es-ES" dirty="0"/>
              <a:t>El concepto de </a:t>
            </a:r>
            <a:r>
              <a:rPr lang="es-ES" i="1" dirty="0"/>
              <a:t>puesto </a:t>
            </a:r>
            <a:r>
              <a:rPr lang="es-ES" dirty="0"/>
              <a:t>se basa en las nociones de tarea, obligación y función:</a:t>
            </a:r>
          </a:p>
          <a:p>
            <a:pPr lvl="0"/>
            <a:r>
              <a:rPr lang="es-ES" i="1" dirty="0"/>
              <a:t>Tarea: </a:t>
            </a:r>
            <a:r>
              <a:rPr lang="es-ES" dirty="0"/>
              <a:t>es toda actividad individualizada y realizada por el ocupante de un puesto. Por lo general es la actividad que se le atribuye a los puestos simples y repetitivos.</a:t>
            </a:r>
          </a:p>
          <a:p>
            <a:pPr lvl="0"/>
            <a:r>
              <a:rPr lang="es-ES" i="1" dirty="0"/>
              <a:t>Obligación: </a:t>
            </a:r>
            <a:r>
              <a:rPr lang="es-ES" dirty="0"/>
              <a:t>es toda actividad individualizada y realizada por el ocupante de un puesto. Generalmente, es la actividad atribuida a puestos más diferenciados. Una obligación es una tarea un poco más sofisticada, más mental y menos física. </a:t>
            </a:r>
          </a:p>
          <a:p>
            <a:pPr marL="0" indent="0">
              <a:buNone/>
            </a:pPr>
            <a:endParaRPr lang="es-ES" dirty="0"/>
          </a:p>
        </p:txBody>
      </p:sp>
    </p:spTree>
    <p:extLst>
      <p:ext uri="{BB962C8B-B14F-4D97-AF65-F5344CB8AC3E}">
        <p14:creationId xmlns:p14="http://schemas.microsoft.com/office/powerpoint/2010/main" val="3947460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20000"/>
          </a:bodyPr>
          <a:lstStyle/>
          <a:p>
            <a:pPr marL="0" indent="0">
              <a:buNone/>
            </a:pPr>
            <a:r>
              <a:rPr lang="es-ES" i="1" dirty="0" smtClean="0"/>
              <a:t>2. Formación </a:t>
            </a:r>
            <a:r>
              <a:rPr lang="es-ES" i="1" dirty="0"/>
              <a:t>de unidades naturales de trabajo: </a:t>
            </a:r>
            <a:r>
              <a:rPr lang="es-ES" dirty="0"/>
              <a:t>consiste en tomar distintas tareas a realizar, agruparlas en módulos significativos y atribuírselas a una sola persona. En una unidad natural de trabajo se reúnen ciertas partes funcionalmente especializadas de un proceso, lo que permite una noción integral del trabajo.</a:t>
            </a:r>
          </a:p>
          <a:p>
            <a:r>
              <a:rPr lang="es-ES" dirty="0"/>
              <a:t> </a:t>
            </a:r>
          </a:p>
          <a:p>
            <a:pPr marL="0" indent="0">
              <a:buNone/>
            </a:pPr>
            <a:r>
              <a:rPr lang="es-ES" i="1" dirty="0" smtClean="0"/>
              <a:t>3. Relación </a:t>
            </a:r>
            <a:r>
              <a:rPr lang="es-ES" i="1" dirty="0"/>
              <a:t>directa con el cliente o usuario: </a:t>
            </a:r>
            <a:r>
              <a:rPr lang="es-ES" dirty="0"/>
              <a:t>consiste en establecer comunicación directa entre el ocupante del puesto y los diversos usuarios internos o clientes externos de su servicio, así como con sus proveedores. Si calidad significa atender las exigencias del cliente, entonces lo primero por investigar es cuáles son esos requisitos para construir cadenas de calidad que funcionen bien. </a:t>
            </a:r>
          </a:p>
          <a:p>
            <a:endParaRPr lang="es-ES" dirty="0"/>
          </a:p>
        </p:txBody>
      </p:sp>
    </p:spTree>
    <p:extLst>
      <p:ext uri="{BB962C8B-B14F-4D97-AF65-F5344CB8AC3E}">
        <p14:creationId xmlns:p14="http://schemas.microsoft.com/office/powerpoint/2010/main" val="45788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i="1" dirty="0" smtClean="0"/>
              <a:t>4. Carga </a:t>
            </a:r>
            <a:r>
              <a:rPr lang="es-ES" i="1" dirty="0"/>
              <a:t>vertical: </a:t>
            </a:r>
            <a:r>
              <a:rPr lang="es-ES" dirty="0"/>
              <a:t>consiste en una integración vertical que enriquece el puesto mediante la adición de tareas más elevadas o de actividades administrativas.</a:t>
            </a:r>
          </a:p>
          <a:p>
            <a:pPr marL="0" indent="0">
              <a:buNone/>
            </a:pPr>
            <a:endParaRPr lang="es-ES" dirty="0"/>
          </a:p>
          <a:p>
            <a:pPr marL="0" indent="0">
              <a:buNone/>
            </a:pPr>
            <a:r>
              <a:rPr lang="es-ES" i="1" dirty="0" smtClean="0"/>
              <a:t>5. Apertura </a:t>
            </a:r>
            <a:r>
              <a:rPr lang="es-ES" i="1" dirty="0"/>
              <a:t>de canales de retroalimentación: </a:t>
            </a:r>
            <a:r>
              <a:rPr lang="es-ES" dirty="0"/>
              <a:t>significa proporcionar una tarea que permita información sobre cómo está realizando su trabajo la persona, en lugar de depender de la gerencia o de terceros.</a:t>
            </a:r>
          </a:p>
          <a:p>
            <a:pPr marL="0" indent="0">
              <a:buNone/>
            </a:pPr>
            <a:endParaRPr lang="es-ES" dirty="0"/>
          </a:p>
        </p:txBody>
      </p:sp>
    </p:spTree>
    <p:extLst>
      <p:ext uri="{BB962C8B-B14F-4D97-AF65-F5344CB8AC3E}">
        <p14:creationId xmlns:p14="http://schemas.microsoft.com/office/powerpoint/2010/main" val="288287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i="1" dirty="0" smtClean="0"/>
              <a:t>6. Creación </a:t>
            </a:r>
            <a:r>
              <a:rPr lang="es-ES" i="1" dirty="0"/>
              <a:t>de grupos autónomos: </a:t>
            </a:r>
            <a:r>
              <a:rPr lang="es-ES" dirty="0"/>
              <a:t>varios trabajos individuales se pueden transferir a grupos interactivos o equipos de trabajo. Las investigaciones han demostrado que la dinámica que ocurre dentro de los grupos proporciona mayor satisfacción, debido a que el grupo influye la conducta individual, esto crea soluciones de trabajo con más eficacia que aisladamente.</a:t>
            </a:r>
          </a:p>
          <a:p>
            <a:pPr marL="0" indent="0">
              <a:buNone/>
            </a:pPr>
            <a:endParaRPr lang="es-ES" dirty="0"/>
          </a:p>
        </p:txBody>
      </p:sp>
    </p:spTree>
    <p:extLst>
      <p:ext uri="{BB962C8B-B14F-4D97-AF65-F5344CB8AC3E}">
        <p14:creationId xmlns:p14="http://schemas.microsoft.com/office/powerpoint/2010/main" val="1149899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EQUIPOS DE </a:t>
            </a:r>
            <a:r>
              <a:rPr lang="es-ES" b="1" dirty="0" smtClean="0"/>
              <a:t>TRABAJO</a:t>
            </a:r>
            <a:endParaRPr lang="es-ES" dirty="0"/>
          </a:p>
        </p:txBody>
      </p:sp>
      <p:sp>
        <p:nvSpPr>
          <p:cNvPr id="3" name="Marcador de contenido 2"/>
          <p:cNvSpPr>
            <a:spLocks noGrp="1"/>
          </p:cNvSpPr>
          <p:nvPr>
            <p:ph idx="1"/>
          </p:nvPr>
        </p:nvSpPr>
        <p:spPr/>
        <p:txBody>
          <a:bodyPr>
            <a:normAutofit lnSpcReduction="10000"/>
          </a:bodyPr>
          <a:lstStyle/>
          <a:p>
            <a:r>
              <a:rPr lang="es-ES" dirty="0"/>
              <a:t>Una fuerte tendencia en el diseño moderno de puestos es la creación de </a:t>
            </a:r>
            <a:r>
              <a:rPr lang="es-ES" i="1" dirty="0"/>
              <a:t>equipos de trabajo autónomos </a:t>
            </a:r>
            <a:r>
              <a:rPr lang="es-ES" dirty="0"/>
              <a:t>o </a:t>
            </a:r>
            <a:r>
              <a:rPr lang="es-ES" i="1" dirty="0"/>
              <a:t>auto administrados. </a:t>
            </a:r>
            <a:r>
              <a:rPr lang="es-ES" dirty="0"/>
              <a:t>Son grupos de personas cuyas tareas son rediseñadas para crear un alto grado de interdependencia y que tienen </a:t>
            </a:r>
            <a:r>
              <a:rPr lang="es-ES" dirty="0" smtClean="0"/>
              <a:t>autoridad </a:t>
            </a:r>
            <a:r>
              <a:rPr lang="es-ES" dirty="0"/>
              <a:t>para tomar decisiones respecto a la realización del trabajo</a:t>
            </a:r>
            <a:r>
              <a:rPr lang="es-ES" dirty="0" smtClean="0"/>
              <a:t>.</a:t>
            </a:r>
          </a:p>
          <a:p>
            <a:endParaRPr lang="es-ES" dirty="0"/>
          </a:p>
          <a:p>
            <a:r>
              <a:rPr lang="es-ES" dirty="0"/>
              <a:t>Un aspecto fundamental es la habilidad multifuncional: cada miembro del grupo debe poseer todas las habilidades para desempeñar diferentes tareas.</a:t>
            </a:r>
          </a:p>
          <a:p>
            <a:pPr marL="0" indent="0">
              <a:buNone/>
            </a:pPr>
            <a:r>
              <a:rPr lang="es-ES" smtClean="0"/>
              <a:t> </a:t>
            </a:r>
            <a:endParaRPr lang="es-ES" dirty="0"/>
          </a:p>
        </p:txBody>
      </p:sp>
    </p:spTree>
    <p:extLst>
      <p:ext uri="{BB962C8B-B14F-4D97-AF65-F5344CB8AC3E}">
        <p14:creationId xmlns:p14="http://schemas.microsoft.com/office/powerpoint/2010/main" val="188368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0"/>
            <a:r>
              <a:rPr lang="es-ES" i="1" dirty="0"/>
              <a:t>Función: </a:t>
            </a:r>
            <a:r>
              <a:rPr lang="es-ES" dirty="0"/>
              <a:t>es un conjunto de tareas (puestos por hora) o de obligaciones (puestos de asalariados) ejercidas de manera sistemática o reiterada por el ocupante de un puesto. Para que un conjunto de obligaciones constituya una función es necesario que haya reiteración en su desempeño.</a:t>
            </a:r>
          </a:p>
          <a:p>
            <a:pPr lvl="0"/>
            <a:r>
              <a:rPr lang="es-ES" i="1" dirty="0"/>
              <a:t>Puesto: </a:t>
            </a:r>
            <a:r>
              <a:rPr lang="es-ES" dirty="0"/>
              <a:t>es un conjunto de funciones (conjunto de tareas o de obligaciones con una posición definida en la estructura organizacional, es decir, en el organigrama.</a:t>
            </a:r>
          </a:p>
          <a:p>
            <a:endParaRPr lang="es-ES" dirty="0"/>
          </a:p>
        </p:txBody>
      </p:sp>
    </p:spTree>
    <p:extLst>
      <p:ext uri="{BB962C8B-B14F-4D97-AF65-F5344CB8AC3E}">
        <p14:creationId xmlns:p14="http://schemas.microsoft.com/office/powerpoint/2010/main" val="22629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El </a:t>
            </a:r>
            <a:r>
              <a:rPr lang="es-ES" i="1" dirty="0"/>
              <a:t>puesto </a:t>
            </a:r>
            <a:r>
              <a:rPr lang="es-ES" dirty="0"/>
              <a:t>se integra de todas las actividades que desempeña una persona, que pueden ser contenidas en un todo unificado y que ocupa una posición formal en el organigrama de la organización. Establecer la posición de un puesto en el organigrama significa establecer estas cuatro vinculaciones o condiciones.</a:t>
            </a:r>
          </a:p>
          <a:p>
            <a:endParaRPr lang="es-ES" dirty="0"/>
          </a:p>
        </p:txBody>
      </p:sp>
    </p:spTree>
    <p:extLst>
      <p:ext uri="{BB962C8B-B14F-4D97-AF65-F5344CB8AC3E}">
        <p14:creationId xmlns:p14="http://schemas.microsoft.com/office/powerpoint/2010/main" val="374948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i="1" dirty="0"/>
              <a:t>Ocupante </a:t>
            </a:r>
            <a:r>
              <a:rPr lang="es-ES" dirty="0"/>
              <a:t>es la persona designada para ocupar un puesto. En el fondo, toda persona que trabaja en la organización ocupa un puesto. Hay puestos que tienen un único ocupante —como el director presidente, por ejemplo—, mientras que otros exigen varios ocupantes que realizan las mismas tareas —como es el caso de operadores de máquinas, oficinistas, cajeros, dependientes, vendedores, entre otros—. Las tareas u obligaciones constituyen las actividades que realiza el ocupante de un puesto.</a:t>
            </a:r>
          </a:p>
          <a:p>
            <a:pPr marL="0" indent="0">
              <a:buNone/>
            </a:pPr>
            <a:endParaRPr lang="es-ES" dirty="0"/>
          </a:p>
        </p:txBody>
      </p:sp>
    </p:spTree>
    <p:extLst>
      <p:ext uri="{BB962C8B-B14F-4D97-AF65-F5344CB8AC3E}">
        <p14:creationId xmlns:p14="http://schemas.microsoft.com/office/powerpoint/2010/main" val="139365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CONCEPTO DE DISEÑO DEL </a:t>
            </a:r>
            <a:r>
              <a:rPr lang="es-ES" b="1" dirty="0" smtClean="0"/>
              <a:t>PUESTO</a:t>
            </a:r>
            <a:endParaRPr lang="es-ES" dirty="0"/>
          </a:p>
        </p:txBody>
      </p:sp>
      <p:sp>
        <p:nvSpPr>
          <p:cNvPr id="3" name="Marcador de contenido 2"/>
          <p:cNvSpPr>
            <a:spLocks noGrp="1"/>
          </p:cNvSpPr>
          <p:nvPr>
            <p:ph idx="1"/>
          </p:nvPr>
        </p:nvSpPr>
        <p:spPr/>
        <p:txBody>
          <a:bodyPr>
            <a:normAutofit fontScale="85000" lnSpcReduction="20000"/>
          </a:bodyPr>
          <a:lstStyle/>
          <a:p>
            <a:pPr marL="0" indent="0">
              <a:buNone/>
            </a:pPr>
            <a:r>
              <a:rPr lang="es-ES" dirty="0"/>
              <a:t>Diseñar un puesto significa establecer cuatro condiciones fundamentales:</a:t>
            </a:r>
          </a:p>
          <a:p>
            <a:pPr marL="0" indent="0">
              <a:buNone/>
            </a:pPr>
            <a:endParaRPr lang="es-ES" dirty="0"/>
          </a:p>
          <a:p>
            <a:pPr marL="0" lvl="0" indent="0">
              <a:buNone/>
            </a:pPr>
            <a:r>
              <a:rPr lang="es-ES" dirty="0" smtClean="0"/>
              <a:t>1. El </a:t>
            </a:r>
            <a:r>
              <a:rPr lang="es-ES" dirty="0"/>
              <a:t>conjunto de tareas u obligaciones que el ocupante deberá desempeñar (contenido del puesto).</a:t>
            </a:r>
          </a:p>
          <a:p>
            <a:pPr marL="0" lvl="0" indent="0">
              <a:buNone/>
            </a:pPr>
            <a:r>
              <a:rPr lang="es-ES" dirty="0" smtClean="0"/>
              <a:t>2. Cómo </a:t>
            </a:r>
            <a:r>
              <a:rPr lang="es-ES" dirty="0"/>
              <a:t>debe desempeñar ese conjunto de tareas u obligaciones (métodos y procedimientos de trabajo</a:t>
            </a:r>
            <a:r>
              <a:rPr lang="es-ES" dirty="0" smtClean="0"/>
              <a:t>).</a:t>
            </a:r>
          </a:p>
          <a:p>
            <a:pPr marL="0" lvl="0" indent="0">
              <a:buNone/>
            </a:pPr>
            <a:r>
              <a:rPr lang="es-ES" dirty="0" smtClean="0"/>
              <a:t>3. A </a:t>
            </a:r>
            <a:r>
              <a:rPr lang="es-ES" dirty="0"/>
              <a:t>quién le debe reportar el ocupante del puesto (responsabilidad), es decir, relación con su jefatura.</a:t>
            </a:r>
          </a:p>
          <a:p>
            <a:pPr marL="0" lvl="0" indent="0">
              <a:buNone/>
            </a:pPr>
            <a:r>
              <a:rPr lang="es-ES" dirty="0" smtClean="0"/>
              <a:t>4. A </a:t>
            </a:r>
            <a:r>
              <a:rPr lang="es-ES" dirty="0"/>
              <a:t>quién debe supervisar o dirigir el ocupante del puesto (autoridad), es decir, relación con sus subordinados.</a:t>
            </a:r>
          </a:p>
          <a:p>
            <a:pPr marL="0" indent="0">
              <a:buNone/>
            </a:pPr>
            <a:endParaRPr lang="es-ES" dirty="0"/>
          </a:p>
        </p:txBody>
      </p:sp>
    </p:spTree>
    <p:extLst>
      <p:ext uri="{BB962C8B-B14F-4D97-AF65-F5344CB8AC3E}">
        <p14:creationId xmlns:p14="http://schemas.microsoft.com/office/powerpoint/2010/main" val="19812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dirty="0"/>
              <a:t>El </a:t>
            </a:r>
            <a:r>
              <a:rPr lang="es-ES" i="1" dirty="0"/>
              <a:t>diseño del puesto </a:t>
            </a:r>
            <a:r>
              <a:rPr lang="es-ES" dirty="0"/>
              <a:t>es la especificación del contenido del puesto, de los métodos de trabajo y de las relaciones con los demás puestos, con objeto de satisfacer los requisitos tecnológicos, organizacionales y sociales, así como los requisitos personales de su ocupante.</a:t>
            </a:r>
          </a:p>
          <a:p>
            <a:pPr marL="0" indent="0">
              <a:buNone/>
            </a:pPr>
            <a:endParaRPr lang="es-ES" dirty="0"/>
          </a:p>
        </p:txBody>
      </p:sp>
    </p:spTree>
    <p:extLst>
      <p:ext uri="{BB962C8B-B14F-4D97-AF65-F5344CB8AC3E}">
        <p14:creationId xmlns:p14="http://schemas.microsoft.com/office/powerpoint/2010/main" val="416354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MODELOS DE DISEÑO DE </a:t>
            </a:r>
            <a:r>
              <a:rPr lang="es-ES" b="1" dirty="0" smtClean="0"/>
              <a:t>PUESTOS</a:t>
            </a:r>
            <a:endParaRPr lang="es-ES" dirty="0"/>
          </a:p>
        </p:txBody>
      </p:sp>
      <p:sp>
        <p:nvSpPr>
          <p:cNvPr id="3" name="Marcador de contenido 2"/>
          <p:cNvSpPr>
            <a:spLocks noGrp="1"/>
          </p:cNvSpPr>
          <p:nvPr>
            <p:ph idx="1"/>
          </p:nvPr>
        </p:nvSpPr>
        <p:spPr/>
        <p:txBody>
          <a:bodyPr>
            <a:normAutofit fontScale="92500" lnSpcReduction="20000"/>
          </a:bodyPr>
          <a:lstStyle/>
          <a:p>
            <a:pPr marL="0" indent="0">
              <a:buNone/>
            </a:pPr>
            <a:r>
              <a:rPr lang="es-ES" b="1" dirty="0"/>
              <a:t>Modelo clásico o tradicional para el diseño de puestos</a:t>
            </a:r>
            <a:endParaRPr lang="es-ES" dirty="0"/>
          </a:p>
          <a:p>
            <a:pPr marL="0" indent="0">
              <a:buNone/>
            </a:pPr>
            <a:endParaRPr lang="es-ES" dirty="0"/>
          </a:p>
          <a:p>
            <a:r>
              <a:rPr lang="es-ES" dirty="0"/>
              <a:t>Es el modelo utilizado por los ingenieros que iniciaron el movimiento de la administración científica, la primera de las teorías administrativas, a principio del siglo XX.</a:t>
            </a:r>
          </a:p>
          <a:p>
            <a:r>
              <a:rPr lang="es-ES" dirty="0"/>
              <a:t> </a:t>
            </a:r>
          </a:p>
          <a:p>
            <a:r>
              <a:rPr lang="es-ES" dirty="0"/>
              <a:t>La administración científica sostenía que sólo mediante métodos científicos se podían proyectar los puestos y capacitar a las personas para obtener la máxima eficiencia posible. </a:t>
            </a:r>
          </a:p>
          <a:p>
            <a:endParaRPr lang="es-ES" dirty="0"/>
          </a:p>
        </p:txBody>
      </p:sp>
    </p:spTree>
    <p:extLst>
      <p:ext uri="{BB962C8B-B14F-4D97-AF65-F5344CB8AC3E}">
        <p14:creationId xmlns:p14="http://schemas.microsoft.com/office/powerpoint/2010/main" val="350584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63</TotalTime>
  <Words>2100</Words>
  <Application>Microsoft Office PowerPoint</Application>
  <PresentationFormat>Panorámica</PresentationFormat>
  <Paragraphs>86</Paragraphs>
  <Slides>33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Arial</vt:lpstr>
      <vt:lpstr>Garamond</vt:lpstr>
      <vt:lpstr>Orgánico</vt:lpstr>
      <vt:lpstr>Diseño de puestos </vt:lpstr>
      <vt:lpstr>Presentación de PowerPoint</vt:lpstr>
      <vt:lpstr>CONCEPTO DE PUESTO</vt:lpstr>
      <vt:lpstr>Presentación de PowerPoint</vt:lpstr>
      <vt:lpstr>Presentación de PowerPoint</vt:lpstr>
      <vt:lpstr>Presentación de PowerPoint</vt:lpstr>
      <vt:lpstr>CONCEPTO DE DISEÑO DEL PUESTO</vt:lpstr>
      <vt:lpstr>Presentación de PowerPoint</vt:lpstr>
      <vt:lpstr>MODELOS DE DISEÑO DE PUESTOS</vt:lpstr>
      <vt:lpstr>Presentación de PowerPoint</vt:lpstr>
      <vt:lpstr>Presentación de PowerPoint</vt:lpstr>
      <vt:lpstr>Presentación de PowerPoint</vt:lpstr>
      <vt:lpstr>Presentación de PowerPoint</vt:lpstr>
      <vt:lpstr>Presentación de PowerPoint</vt:lpstr>
      <vt:lpstr>Modelo humanista o de relaciones humanas</vt:lpstr>
      <vt:lpstr>Presentación de PowerPoint</vt:lpstr>
      <vt:lpstr>Presentación de PowerPoint</vt:lpstr>
      <vt:lpstr>Modelo situacional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Enriquecimiento del puesto</vt:lpstr>
      <vt:lpstr>Presentación de PowerPoint</vt:lpstr>
      <vt:lpstr>Presentación de PowerPoint</vt:lpstr>
      <vt:lpstr>Enfoque motivacional del diseño de puestos</vt:lpstr>
      <vt:lpstr>Presentación de PowerPoint</vt:lpstr>
      <vt:lpstr>Presentación de PowerPoint</vt:lpstr>
      <vt:lpstr>Presentación de PowerPoint</vt:lpstr>
      <vt:lpstr>EQUIPOS DE TRABAJO</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puestos </dc:title>
  <dc:creator>Full name</dc:creator>
  <cp:lastModifiedBy>Full name</cp:lastModifiedBy>
  <cp:revision>7</cp:revision>
  <dcterms:created xsi:type="dcterms:W3CDTF">2016-12-16T13:17:00Z</dcterms:created>
  <dcterms:modified xsi:type="dcterms:W3CDTF">2016-12-20T00:45:26Z</dcterms:modified>
</cp:coreProperties>
</file>