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1" r:id="rId28"/>
    <p:sldId id="282"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C59E8FF-7818-412F-908F-0A820B9AB867}" type="datetimeFigureOut">
              <a:rPr lang="es-ES" smtClean="0"/>
              <a:t>24/03/2017</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D0BAA586-53B4-4188-B46C-207E5074F094}" type="slidenum">
              <a:rPr lang="es-ES" smtClean="0"/>
              <a:t>‹Nº›</a:t>
            </a:fld>
            <a:endParaRPr lang="es-E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08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C59E8FF-7818-412F-908F-0A820B9AB867}" type="datetimeFigureOut">
              <a:rPr lang="es-ES" smtClean="0"/>
              <a:t>24/03/2017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BAA586-53B4-4188-B46C-207E5074F094}" type="slidenum">
              <a:rPr lang="es-ES" smtClean="0"/>
              <a:t>‹Nº›</a:t>
            </a:fld>
            <a:endParaRPr lang="es-ES"/>
          </a:p>
        </p:txBody>
      </p:sp>
    </p:spTree>
    <p:extLst>
      <p:ext uri="{BB962C8B-B14F-4D97-AF65-F5344CB8AC3E}">
        <p14:creationId xmlns:p14="http://schemas.microsoft.com/office/powerpoint/2010/main" val="389243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C59E8FF-7818-412F-908F-0A820B9AB867}"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BAA586-53B4-4188-B46C-207E5074F094}" type="slidenum">
              <a:rPr lang="es-ES" smtClean="0"/>
              <a:t>‹Nº›</a:t>
            </a:fld>
            <a:endParaRPr lang="es-E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303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C59E8FF-7818-412F-908F-0A820B9AB867}"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BAA586-53B4-4188-B46C-207E5074F094}" type="slidenum">
              <a:rPr lang="es-ES" smtClean="0"/>
              <a:t>‹Nº›</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9662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C59E8FF-7818-412F-908F-0A820B9AB867}"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BAA586-53B4-4188-B46C-207E5074F094}" type="slidenum">
              <a:rPr lang="es-ES" smtClean="0"/>
              <a:t>‹Nº›</a:t>
            </a:fld>
            <a:endParaRPr lang="es-ES"/>
          </a:p>
        </p:txBody>
      </p:sp>
    </p:spTree>
    <p:extLst>
      <p:ext uri="{BB962C8B-B14F-4D97-AF65-F5344CB8AC3E}">
        <p14:creationId xmlns:p14="http://schemas.microsoft.com/office/powerpoint/2010/main" val="289675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C59E8FF-7818-412F-908F-0A820B9AB867}"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BAA586-53B4-4188-B46C-207E5074F094}" type="slidenum">
              <a:rPr lang="es-ES" smtClean="0"/>
              <a:t>‹Nº›</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27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C59E8FF-7818-412F-908F-0A820B9AB867}"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BAA586-53B4-4188-B46C-207E5074F094}" type="slidenum">
              <a:rPr lang="es-ES" smtClean="0"/>
              <a:t>‹Nº›</a:t>
            </a:fld>
            <a:endParaRPr lang="es-E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6379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C59E8FF-7818-412F-908F-0A820B9AB867}"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BAA586-53B4-4188-B46C-207E5074F094}" type="slidenum">
              <a:rPr lang="es-ES" smtClean="0"/>
              <a:t>‹Nº›</a:t>
            </a:fld>
            <a:endParaRPr lang="es-E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29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C59E8FF-7818-412F-908F-0A820B9AB867}"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BAA586-53B4-4188-B46C-207E5074F094}" type="slidenum">
              <a:rPr lang="es-ES" smtClean="0"/>
              <a:t>‹Nº›</a:t>
            </a:fld>
            <a:endParaRPr lang="es-E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9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C59E8FF-7818-412F-908F-0A820B9AB867}"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BAA586-53B4-4188-B46C-207E5074F094}" type="slidenum">
              <a:rPr lang="es-ES" smtClean="0"/>
              <a:t>‹Nº›</a:t>
            </a:fld>
            <a:endParaRPr lang="es-ES"/>
          </a:p>
        </p:txBody>
      </p:sp>
    </p:spTree>
    <p:extLst>
      <p:ext uri="{BB962C8B-B14F-4D97-AF65-F5344CB8AC3E}">
        <p14:creationId xmlns:p14="http://schemas.microsoft.com/office/powerpoint/2010/main" val="285930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C59E8FF-7818-412F-908F-0A820B9AB867}" type="datetimeFigureOut">
              <a:rPr lang="es-ES" smtClean="0"/>
              <a:t>24/03/2017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0BAA586-53B4-4188-B46C-207E5074F094}" type="slidenum">
              <a:rPr lang="es-ES" smtClean="0"/>
              <a:t>‹Nº›</a:t>
            </a:fld>
            <a:endParaRPr lang="es-E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81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C59E8FF-7818-412F-908F-0A820B9AB867}" type="datetimeFigureOut">
              <a:rPr lang="es-ES" smtClean="0"/>
              <a:t>24/03/2017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BAA586-53B4-4188-B46C-207E5074F094}" type="slidenum">
              <a:rPr lang="es-ES" smtClean="0"/>
              <a:t>‹Nº›</a:t>
            </a:fld>
            <a:endParaRPr lang="es-ES"/>
          </a:p>
        </p:txBody>
      </p:sp>
    </p:spTree>
    <p:extLst>
      <p:ext uri="{BB962C8B-B14F-4D97-AF65-F5344CB8AC3E}">
        <p14:creationId xmlns:p14="http://schemas.microsoft.com/office/powerpoint/2010/main" val="332317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C59E8FF-7818-412F-908F-0A820B9AB867}" type="datetimeFigureOut">
              <a:rPr lang="es-ES" smtClean="0"/>
              <a:t>24/03/2017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0BAA586-53B4-4188-B46C-207E5074F094}" type="slidenum">
              <a:rPr lang="es-ES" smtClean="0"/>
              <a:t>‹Nº›</a:t>
            </a:fld>
            <a:endParaRPr lang="es-E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51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C59E8FF-7818-412F-908F-0A820B9AB867}" type="datetimeFigureOut">
              <a:rPr lang="es-ES" smtClean="0"/>
              <a:t>24/03/2017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0BAA586-53B4-4188-B46C-207E5074F094}" type="slidenum">
              <a:rPr lang="es-ES" smtClean="0"/>
              <a:t>‹Nº›</a:t>
            </a:fld>
            <a:endParaRPr lang="es-E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39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9E8FF-7818-412F-908F-0A820B9AB867}" type="datetimeFigureOut">
              <a:rPr lang="es-ES" smtClean="0"/>
              <a:t>24/03/2017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0BAA586-53B4-4188-B46C-207E5074F094}" type="slidenum">
              <a:rPr lang="es-ES" smtClean="0"/>
              <a:t>‹Nº›</a:t>
            </a:fld>
            <a:endParaRPr lang="es-ES"/>
          </a:p>
        </p:txBody>
      </p:sp>
    </p:spTree>
    <p:extLst>
      <p:ext uri="{BB962C8B-B14F-4D97-AF65-F5344CB8AC3E}">
        <p14:creationId xmlns:p14="http://schemas.microsoft.com/office/powerpoint/2010/main" val="70452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C59E8FF-7818-412F-908F-0A820B9AB867}" type="datetimeFigureOut">
              <a:rPr lang="es-ES" smtClean="0"/>
              <a:t>24/03/2017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BAA586-53B4-4188-B46C-207E5074F094}" type="slidenum">
              <a:rPr lang="es-ES" smtClean="0"/>
              <a:t>‹Nº›</a:t>
            </a:fld>
            <a:endParaRPr lang="es-E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61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C59E8FF-7818-412F-908F-0A820B9AB867}" type="datetimeFigureOut">
              <a:rPr lang="es-ES" smtClean="0"/>
              <a:t>24/03/2017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BAA586-53B4-4188-B46C-207E5074F094}" type="slidenum">
              <a:rPr lang="es-ES" smtClean="0"/>
              <a:t>‹Nº›</a:t>
            </a:fld>
            <a:endParaRPr lang="es-ES"/>
          </a:p>
        </p:txBody>
      </p:sp>
    </p:spTree>
    <p:extLst>
      <p:ext uri="{BB962C8B-B14F-4D97-AF65-F5344CB8AC3E}">
        <p14:creationId xmlns:p14="http://schemas.microsoft.com/office/powerpoint/2010/main" val="238630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59E8FF-7818-412F-908F-0A820B9AB867}" type="datetimeFigureOut">
              <a:rPr lang="es-ES" smtClean="0"/>
              <a:t>24/03/2017</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BAA586-53B4-4188-B46C-207E5074F094}" type="slidenum">
              <a:rPr lang="es-ES" smtClean="0"/>
              <a:t>‹Nº›</a:t>
            </a:fld>
            <a:endParaRPr lang="es-ES"/>
          </a:p>
        </p:txBody>
      </p:sp>
    </p:spTree>
    <p:extLst>
      <p:ext uri="{BB962C8B-B14F-4D97-AF65-F5344CB8AC3E}">
        <p14:creationId xmlns:p14="http://schemas.microsoft.com/office/powerpoint/2010/main" val="35043273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871131"/>
            <a:ext cx="6815669" cy="2919810"/>
          </a:xfrm>
        </p:spPr>
        <p:txBody>
          <a:bodyPr>
            <a:normAutofit fontScale="90000"/>
          </a:bodyPr>
          <a:lstStyle/>
          <a:p>
            <a:r>
              <a:rPr lang="es-ES" b="1" dirty="0"/>
              <a:t>INTRODUCCION A LA </a:t>
            </a:r>
            <a:r>
              <a:rPr lang="es-ES" b="1" dirty="0" smtClean="0"/>
              <a:t>GESTIÓN </a:t>
            </a:r>
            <a:r>
              <a:rPr lang="es-ES" b="1" dirty="0"/>
              <a:t>DE RECURSOS </a:t>
            </a:r>
            <a:r>
              <a:rPr lang="es-ES" b="1" dirty="0" smtClean="0"/>
              <a:t>HUMANOS</a:t>
            </a:r>
            <a:endParaRPr lang="es-ES" dirty="0"/>
          </a:p>
        </p:txBody>
      </p:sp>
    </p:spTree>
    <p:extLst>
      <p:ext uri="{BB962C8B-B14F-4D97-AF65-F5344CB8AC3E}">
        <p14:creationId xmlns:p14="http://schemas.microsoft.com/office/powerpoint/2010/main" val="1238259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53792"/>
            <a:ext cx="10515600" cy="5623171"/>
          </a:xfrm>
        </p:spPr>
        <p:txBody>
          <a:bodyPr>
            <a:normAutofit fontScale="70000" lnSpcReduction="20000"/>
          </a:bodyPr>
          <a:lstStyle/>
          <a:p>
            <a:pPr marL="0" indent="0">
              <a:buNone/>
            </a:pPr>
            <a:r>
              <a:rPr lang="es-ES" sz="2900" dirty="0"/>
              <a:t>Para ello se debe: </a:t>
            </a:r>
          </a:p>
          <a:p>
            <a:pPr marL="0" indent="0">
              <a:buNone/>
            </a:pPr>
            <a:endParaRPr lang="es-ES" sz="2900" dirty="0"/>
          </a:p>
          <a:p>
            <a:pPr lvl="1"/>
            <a:r>
              <a:rPr lang="es-ES" sz="2900" dirty="0"/>
              <a:t>Determinar el perfil exacto</a:t>
            </a:r>
          </a:p>
          <a:p>
            <a:pPr lvl="1"/>
            <a:r>
              <a:rPr lang="es-ES" sz="2900" dirty="0"/>
              <a:t>Reclutar candidaturas</a:t>
            </a:r>
          </a:p>
          <a:p>
            <a:pPr lvl="1"/>
            <a:r>
              <a:rPr lang="es-ES" sz="2900" dirty="0"/>
              <a:t>Realizar proceso de selección</a:t>
            </a:r>
          </a:p>
          <a:p>
            <a:pPr lvl="1"/>
            <a:r>
              <a:rPr lang="es-ES" sz="2900" dirty="0"/>
              <a:t>Elegir la persona que haya  mostrado mayor adecuación</a:t>
            </a:r>
          </a:p>
          <a:p>
            <a:pPr lvl="1"/>
            <a:r>
              <a:rPr lang="es-ES" sz="2900" dirty="0"/>
              <a:t>Realizar contratación</a:t>
            </a:r>
          </a:p>
          <a:p>
            <a:endParaRPr lang="es-ES" sz="2900" dirty="0" smtClean="0"/>
          </a:p>
          <a:p>
            <a:pPr marL="0" lvl="0" indent="0">
              <a:buNone/>
            </a:pPr>
            <a:r>
              <a:rPr lang="es-ES" sz="2900" b="1" i="1" dirty="0" smtClean="0"/>
              <a:t>C) Administración </a:t>
            </a:r>
            <a:r>
              <a:rPr lang="es-ES" sz="2900" b="1" i="1" dirty="0"/>
              <a:t>de personal</a:t>
            </a:r>
            <a:endParaRPr lang="es-ES" sz="2900" dirty="0"/>
          </a:p>
          <a:p>
            <a:pPr marL="0" indent="0">
              <a:buNone/>
            </a:pPr>
            <a:r>
              <a:rPr lang="es-ES" sz="2900" dirty="0"/>
              <a:t>Esta función consiste en gestionar todos los trámites jurídicos administrativos que comporta el personal de la empresa. Por ejemplo:</a:t>
            </a:r>
          </a:p>
          <a:p>
            <a:endParaRPr lang="es-ES" sz="2900" dirty="0"/>
          </a:p>
          <a:p>
            <a:pPr lvl="1"/>
            <a:r>
              <a:rPr lang="es-ES" sz="2900" dirty="0"/>
              <a:t>Selección y formalización de contratos</a:t>
            </a:r>
          </a:p>
          <a:p>
            <a:pPr lvl="1"/>
            <a:r>
              <a:rPr lang="es-ES" sz="2900" dirty="0"/>
              <a:t>Tramitación de nóminas y seguros sociales</a:t>
            </a:r>
          </a:p>
          <a:p>
            <a:pPr lvl="1"/>
            <a:r>
              <a:rPr lang="es-ES" sz="2900" dirty="0"/>
              <a:t>Control de derechos y deberes del trabajador: vacaciones, permisos por maternidad, etc.</a:t>
            </a:r>
          </a:p>
          <a:p>
            <a:pPr marL="0" indent="0">
              <a:buNone/>
            </a:pPr>
            <a:endParaRPr lang="es-ES" dirty="0"/>
          </a:p>
        </p:txBody>
      </p:sp>
    </p:spTree>
    <p:extLst>
      <p:ext uri="{BB962C8B-B14F-4D97-AF65-F5344CB8AC3E}">
        <p14:creationId xmlns:p14="http://schemas.microsoft.com/office/powerpoint/2010/main" val="1703685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89397"/>
            <a:ext cx="10515600" cy="5687566"/>
          </a:xfrm>
        </p:spPr>
        <p:txBody>
          <a:bodyPr>
            <a:normAutofit fontScale="92500" lnSpcReduction="20000"/>
          </a:bodyPr>
          <a:lstStyle/>
          <a:p>
            <a:pPr marL="0" lvl="0" indent="0" algn="just">
              <a:buNone/>
            </a:pPr>
            <a:r>
              <a:rPr lang="es-ES" b="1" i="1" dirty="0" smtClean="0"/>
              <a:t>D) Formación </a:t>
            </a:r>
            <a:r>
              <a:rPr lang="es-ES" b="1" i="1" dirty="0"/>
              <a:t>de recursos humanos </a:t>
            </a:r>
            <a:endParaRPr lang="es-ES" dirty="0"/>
          </a:p>
          <a:p>
            <a:pPr marL="0" indent="0" algn="just">
              <a:buNone/>
            </a:pPr>
            <a:r>
              <a:rPr lang="es-ES" dirty="0"/>
              <a:t>La formación de los trabajadores permite que el personal de la empresa pueda adaptarse a los cambios que se producen en la sociedad, así como a los avances tecnológicos. Además de la adaptabilidad a los cambios que se producen en el entorno, la empresa debe facilitar formación para la tarea específica que se hade realizar dentro de la misma función de sus objetivos y planes.</a:t>
            </a:r>
          </a:p>
          <a:p>
            <a:pPr marL="0" indent="0" algn="just">
              <a:buNone/>
            </a:pPr>
            <a:endParaRPr lang="es-ES" dirty="0"/>
          </a:p>
          <a:p>
            <a:pPr marL="0" indent="0" algn="just">
              <a:buNone/>
            </a:pPr>
            <a:r>
              <a:rPr lang="es-ES" dirty="0"/>
              <a:t>Una buena formación del personal de la empresa implica un coste. La empresa debe buscar un equilibrio entre el coste de la formación y la expectativa de resultados.</a:t>
            </a:r>
          </a:p>
          <a:p>
            <a:pPr algn="just"/>
            <a:endParaRPr lang="es-ES" dirty="0"/>
          </a:p>
          <a:p>
            <a:pPr marL="0" lvl="0" indent="0" algn="just">
              <a:buNone/>
            </a:pPr>
            <a:r>
              <a:rPr lang="es-ES" b="1" i="1" dirty="0" smtClean="0"/>
              <a:t>E) Relaciones </a:t>
            </a:r>
            <a:r>
              <a:rPr lang="es-ES" b="1" i="1" dirty="0"/>
              <a:t>laborales</a:t>
            </a:r>
            <a:endParaRPr lang="es-ES" dirty="0"/>
          </a:p>
          <a:p>
            <a:pPr marL="0" indent="0" algn="just">
              <a:buNone/>
            </a:pPr>
            <a:r>
              <a:rPr lang="es-ES" dirty="0"/>
              <a:t> </a:t>
            </a:r>
          </a:p>
          <a:p>
            <a:pPr marL="0" indent="0" algn="just">
              <a:buNone/>
            </a:pPr>
            <a:r>
              <a:rPr lang="es-ES" dirty="0"/>
              <a:t>Son las actividades que relacionan a la empresa con los trabajadores a través de sus representantes, como los comités de empresa, los delegados de personal, los enlaces sindicales, etc.</a:t>
            </a:r>
          </a:p>
          <a:p>
            <a:pPr marL="0" indent="0">
              <a:buNone/>
            </a:pPr>
            <a:endParaRPr lang="es-ES" dirty="0"/>
          </a:p>
        </p:txBody>
      </p:sp>
    </p:spTree>
    <p:extLst>
      <p:ext uri="{BB962C8B-B14F-4D97-AF65-F5344CB8AC3E}">
        <p14:creationId xmlns:p14="http://schemas.microsoft.com/office/powerpoint/2010/main" val="271275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21217"/>
            <a:ext cx="10515600" cy="5455746"/>
          </a:xfrm>
        </p:spPr>
        <p:txBody>
          <a:bodyPr/>
          <a:lstStyle/>
          <a:p>
            <a:pPr marL="0" lvl="0" indent="0">
              <a:buNone/>
            </a:pPr>
            <a:r>
              <a:rPr lang="es-ES" b="1" i="1" dirty="0" smtClean="0"/>
              <a:t>F) Evaluación de </a:t>
            </a:r>
            <a:r>
              <a:rPr lang="es-ES" b="1" i="1" dirty="0"/>
              <a:t>personal</a:t>
            </a:r>
            <a:endParaRPr lang="es-ES" dirty="0"/>
          </a:p>
          <a:p>
            <a:endParaRPr lang="es-ES" dirty="0"/>
          </a:p>
          <a:p>
            <a:pPr algn="just"/>
            <a:r>
              <a:rPr lang="es-ES" dirty="0"/>
              <a:t>El departamento de recursos humanos controla las actividades que se realizan, gestiona la motivación del personal y evalúa los resultados obtenidos con la intención de solucionar los posibles errores. </a:t>
            </a:r>
          </a:p>
          <a:p>
            <a:pPr marL="0" indent="0" algn="just">
              <a:buNone/>
            </a:pPr>
            <a:endParaRPr lang="es-ES" dirty="0"/>
          </a:p>
          <a:p>
            <a:pPr algn="just"/>
            <a:r>
              <a:rPr lang="es-ES" dirty="0"/>
              <a:t>En el control de personal deben tenerse en cuenta los siguientes aspectos: absentismo o ausencia del personal de su puesto de trabajo, plantilla horas extraordinarias, movimiento de plantilla, pirámide de edad, formación, relaciones laborales, y todos aquellos otros que la empresa considere necesarios.</a:t>
            </a:r>
          </a:p>
          <a:p>
            <a:pPr marL="0" indent="0">
              <a:buNone/>
            </a:pPr>
            <a:endParaRPr lang="es-ES" dirty="0"/>
          </a:p>
        </p:txBody>
      </p:sp>
    </p:spTree>
    <p:extLst>
      <p:ext uri="{BB962C8B-B14F-4D97-AF65-F5344CB8AC3E}">
        <p14:creationId xmlns:p14="http://schemas.microsoft.com/office/powerpoint/2010/main" val="180563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CARÁCTER MULTIVARIADO DE LA </a:t>
            </a:r>
            <a:r>
              <a:rPr lang="es-ES" b="1" dirty="0" smtClean="0"/>
              <a:t>ARH</a:t>
            </a:r>
            <a:endParaRPr lang="es-ES" dirty="0"/>
          </a:p>
        </p:txBody>
      </p:sp>
      <p:sp>
        <p:nvSpPr>
          <p:cNvPr id="3" name="Marcador de contenido 2"/>
          <p:cNvSpPr>
            <a:spLocks noGrp="1"/>
          </p:cNvSpPr>
          <p:nvPr>
            <p:ph idx="1"/>
          </p:nvPr>
        </p:nvSpPr>
        <p:spPr/>
        <p:txBody>
          <a:bodyPr/>
          <a:lstStyle/>
          <a:p>
            <a:r>
              <a:rPr lang="es-ES" dirty="0"/>
              <a:t>La </a:t>
            </a:r>
            <a:r>
              <a:rPr lang="es-ES" i="1" dirty="0"/>
              <a:t>ARH </a:t>
            </a:r>
            <a:r>
              <a:rPr lang="es-ES" dirty="0"/>
              <a:t>es un área interdisciplinaria: comprende necesariamente conceptos de psicología industrial y organizacional, de sociología organizacional, de ingeniería industrial, de derecho laboral, de ingeniería de la seguridad, de medicina del trabajo, de ingeniería de sistemas, de informática, etc.</a:t>
            </a:r>
          </a:p>
          <a:p>
            <a:endParaRPr lang="es-ES" dirty="0"/>
          </a:p>
          <a:p>
            <a:r>
              <a:rPr lang="es-ES" dirty="0"/>
              <a:t>Los asuntos tratados por la </a:t>
            </a:r>
            <a:r>
              <a:rPr lang="es-ES" i="1" dirty="0"/>
              <a:t>ARH </a:t>
            </a:r>
            <a:r>
              <a:rPr lang="es-ES" dirty="0"/>
              <a:t>se refieren tanto a aspectos internos de la organización (enfoque introvertido de la </a:t>
            </a:r>
            <a:r>
              <a:rPr lang="es-ES" i="1" dirty="0"/>
              <a:t>ARH</a:t>
            </a:r>
            <a:r>
              <a:rPr lang="es-ES" dirty="0"/>
              <a:t>), como a aspectos externos o ambientales (enfoque extravertido de la </a:t>
            </a:r>
            <a:r>
              <a:rPr lang="es-ES" i="1" dirty="0"/>
              <a:t>ARH</a:t>
            </a:r>
            <a:r>
              <a:rPr lang="es-ES" dirty="0"/>
              <a:t>)</a:t>
            </a:r>
          </a:p>
        </p:txBody>
      </p:sp>
    </p:spTree>
    <p:extLst>
      <p:ext uri="{BB962C8B-B14F-4D97-AF65-F5344CB8AC3E}">
        <p14:creationId xmlns:p14="http://schemas.microsoft.com/office/powerpoint/2010/main" val="349876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650631"/>
              </p:ext>
            </p:extLst>
          </p:nvPr>
        </p:nvGraphicFramePr>
        <p:xfrm>
          <a:off x="656822" y="719666"/>
          <a:ext cx="10882648" cy="5608320"/>
        </p:xfrm>
        <a:graphic>
          <a:graphicData uri="http://schemas.openxmlformats.org/drawingml/2006/table">
            <a:tbl>
              <a:tblPr firstRow="1" bandRow="1">
                <a:tableStyleId>{5C22544A-7EE6-4342-B048-85BDC9FD1C3A}</a:tableStyleId>
              </a:tblPr>
              <a:tblGrid>
                <a:gridCol w="5441324"/>
                <a:gridCol w="5441324"/>
              </a:tblGrid>
              <a:tr h="370840">
                <a:tc>
                  <a:txBody>
                    <a:bodyPr/>
                    <a:lstStyle/>
                    <a:p>
                      <a:pPr algn="ctr"/>
                      <a:r>
                        <a:rPr lang="es-ES" sz="2400" b="1" i="0" u="none" strike="noStrike" kern="1200" baseline="0" dirty="0" smtClean="0">
                          <a:solidFill>
                            <a:schemeClr val="lt1"/>
                          </a:solidFill>
                          <a:latin typeface="+mn-lt"/>
                          <a:ea typeface="+mn-ea"/>
                          <a:cs typeface="+mn-cs"/>
                        </a:rPr>
                        <a:t>Técnicas utilizadas en el ambiente externo</a:t>
                      </a:r>
                      <a:endParaRPr lang="es-E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i="0" u="none" strike="noStrike" kern="1200" baseline="0" dirty="0" smtClean="0">
                          <a:solidFill>
                            <a:schemeClr val="lt1"/>
                          </a:solidFill>
                          <a:latin typeface="+mn-lt"/>
                          <a:ea typeface="+mn-ea"/>
                          <a:cs typeface="+mn-cs"/>
                        </a:rPr>
                        <a:t>Técnicas utilizadas en el ambiente interno</a:t>
                      </a:r>
                      <a:endParaRPr lang="es-ES" sz="2400" dirty="0" smtClean="0"/>
                    </a:p>
                  </a:txBody>
                  <a:tcPr/>
                </a:tc>
              </a:tr>
              <a:tr h="370840">
                <a:tc>
                  <a:txBody>
                    <a:bodyPr/>
                    <a:lstStyle/>
                    <a:p>
                      <a:r>
                        <a:rPr lang="es-ES" sz="2800" b="0" i="0" u="none" strike="noStrike" kern="1200" baseline="0" dirty="0" smtClean="0">
                          <a:solidFill>
                            <a:schemeClr val="dk1"/>
                          </a:solidFill>
                          <a:latin typeface="+mn-lt"/>
                          <a:ea typeface="+mn-ea"/>
                          <a:cs typeface="+mn-cs"/>
                        </a:rPr>
                        <a:t>• Estudio del mercado de trabajo.</a:t>
                      </a:r>
                    </a:p>
                    <a:p>
                      <a:r>
                        <a:rPr lang="es-ES" sz="2800" b="0" i="0" u="none" strike="noStrike" kern="1200" baseline="0" dirty="0" smtClean="0">
                          <a:solidFill>
                            <a:schemeClr val="dk1"/>
                          </a:solidFill>
                          <a:latin typeface="+mn-lt"/>
                          <a:ea typeface="+mn-ea"/>
                          <a:cs typeface="+mn-cs"/>
                        </a:rPr>
                        <a:t>• Reclutamiento y selección.</a:t>
                      </a:r>
                    </a:p>
                    <a:p>
                      <a:r>
                        <a:rPr lang="es-ES" sz="2800" b="0" i="0" u="none" strike="noStrike" kern="1200" baseline="0" dirty="0" smtClean="0">
                          <a:solidFill>
                            <a:schemeClr val="dk1"/>
                          </a:solidFill>
                          <a:latin typeface="+mn-lt"/>
                          <a:ea typeface="+mn-ea"/>
                          <a:cs typeface="+mn-cs"/>
                        </a:rPr>
                        <a:t>• Investigación de salarios y prestaciones.</a:t>
                      </a:r>
                    </a:p>
                    <a:p>
                      <a:r>
                        <a:rPr lang="es-ES" sz="2800" b="0" i="0" u="none" strike="noStrike" kern="1200" baseline="0" dirty="0" smtClean="0">
                          <a:solidFill>
                            <a:schemeClr val="dk1"/>
                          </a:solidFill>
                          <a:latin typeface="+mn-lt"/>
                          <a:ea typeface="+mn-ea"/>
                          <a:cs typeface="+mn-cs"/>
                        </a:rPr>
                        <a:t>• Relaciones con los sindicatos.</a:t>
                      </a:r>
                    </a:p>
                    <a:p>
                      <a:r>
                        <a:rPr lang="es-ES" sz="2800" b="0" i="0" u="none" strike="noStrike" kern="1200" baseline="0" dirty="0" smtClean="0">
                          <a:solidFill>
                            <a:schemeClr val="dk1"/>
                          </a:solidFill>
                          <a:latin typeface="+mn-lt"/>
                          <a:ea typeface="+mn-ea"/>
                          <a:cs typeface="+mn-cs"/>
                        </a:rPr>
                        <a:t>• Relaciones con entidades de formación profesional.</a:t>
                      </a:r>
                    </a:p>
                    <a:p>
                      <a:r>
                        <a:rPr lang="es-ES" sz="2800" b="0" i="0" u="none" strike="noStrike" kern="1200" baseline="0" dirty="0" smtClean="0">
                          <a:solidFill>
                            <a:schemeClr val="dk1"/>
                          </a:solidFill>
                          <a:latin typeface="+mn-lt"/>
                          <a:ea typeface="+mn-ea"/>
                          <a:cs typeface="+mn-cs"/>
                        </a:rPr>
                        <a:t>• Legislación laboral.</a:t>
                      </a:r>
                    </a:p>
                    <a:p>
                      <a:r>
                        <a:rPr lang="es-ES" sz="2800" b="0" i="0" u="none" strike="noStrike" kern="1200" baseline="0" dirty="0" smtClean="0">
                          <a:solidFill>
                            <a:schemeClr val="dk1"/>
                          </a:solidFill>
                          <a:latin typeface="+mn-lt"/>
                          <a:ea typeface="+mn-ea"/>
                          <a:cs typeface="+mn-cs"/>
                        </a:rPr>
                        <a:t>• Etcétera.</a:t>
                      </a:r>
                      <a:endParaRPr lang="es-ES" sz="2800" dirty="0" smtClean="0"/>
                    </a:p>
                    <a:p>
                      <a:endParaRPr lang="es-ES" sz="2800" dirty="0" smtClean="0"/>
                    </a:p>
                    <a:p>
                      <a:endParaRPr lang="es-ES" sz="2800" dirty="0"/>
                    </a:p>
                  </a:txBody>
                  <a:tcPr/>
                </a:tc>
                <a:tc>
                  <a:txBody>
                    <a:bodyPr/>
                    <a:lstStyle/>
                    <a:p>
                      <a:r>
                        <a:rPr lang="es-ES" sz="2800" b="0" i="0" u="none" strike="noStrike" kern="1200" baseline="0" dirty="0" smtClean="0">
                          <a:solidFill>
                            <a:schemeClr val="dk1"/>
                          </a:solidFill>
                          <a:latin typeface="+mn-lt"/>
                          <a:ea typeface="+mn-ea"/>
                          <a:cs typeface="+mn-cs"/>
                        </a:rPr>
                        <a:t>• Análisis y descripción de puestos.</a:t>
                      </a:r>
                    </a:p>
                    <a:p>
                      <a:r>
                        <a:rPr lang="es-ES" sz="2800" b="0" i="0" u="none" strike="noStrike" kern="1200" baseline="0" dirty="0" smtClean="0">
                          <a:solidFill>
                            <a:schemeClr val="dk1"/>
                          </a:solidFill>
                          <a:latin typeface="+mn-lt"/>
                          <a:ea typeface="+mn-ea"/>
                          <a:cs typeface="+mn-cs"/>
                        </a:rPr>
                        <a:t>• Valuación de puestos.</a:t>
                      </a:r>
                    </a:p>
                    <a:p>
                      <a:r>
                        <a:rPr lang="es-ES" sz="2800" b="0" i="0" u="none" strike="noStrike" kern="1200" baseline="0" dirty="0" smtClean="0">
                          <a:solidFill>
                            <a:schemeClr val="dk1"/>
                          </a:solidFill>
                          <a:latin typeface="+mn-lt"/>
                          <a:ea typeface="+mn-ea"/>
                          <a:cs typeface="+mn-cs"/>
                        </a:rPr>
                        <a:t>• Capacitación.</a:t>
                      </a:r>
                    </a:p>
                    <a:p>
                      <a:r>
                        <a:rPr lang="es-ES" sz="2800" b="0" i="0" u="none" strike="noStrike" kern="1200" baseline="0" dirty="0" smtClean="0">
                          <a:solidFill>
                            <a:schemeClr val="dk1"/>
                          </a:solidFill>
                          <a:latin typeface="+mn-lt"/>
                          <a:ea typeface="+mn-ea"/>
                          <a:cs typeface="+mn-cs"/>
                        </a:rPr>
                        <a:t>• Evaluación del desempeño.</a:t>
                      </a:r>
                    </a:p>
                    <a:p>
                      <a:r>
                        <a:rPr lang="es-ES" sz="2800" b="0" i="0" u="none" strike="noStrike" kern="1200" baseline="0" dirty="0" smtClean="0">
                          <a:solidFill>
                            <a:schemeClr val="dk1"/>
                          </a:solidFill>
                          <a:latin typeface="+mn-lt"/>
                          <a:ea typeface="+mn-ea"/>
                          <a:cs typeface="+mn-cs"/>
                        </a:rPr>
                        <a:t>• Plan de vida y carrera.</a:t>
                      </a:r>
                    </a:p>
                    <a:p>
                      <a:r>
                        <a:rPr lang="es-ES" sz="2800" b="0" i="0" u="none" strike="noStrike" kern="1200" baseline="0" dirty="0" smtClean="0">
                          <a:solidFill>
                            <a:schemeClr val="dk1"/>
                          </a:solidFill>
                          <a:latin typeface="+mn-lt"/>
                          <a:ea typeface="+mn-ea"/>
                          <a:cs typeface="+mn-cs"/>
                        </a:rPr>
                        <a:t>• Plan de prestaciones sociales.</a:t>
                      </a:r>
                    </a:p>
                    <a:p>
                      <a:r>
                        <a:rPr lang="es-ES" sz="2800" b="0" i="0" u="none" strike="noStrike" kern="1200" baseline="0" dirty="0" smtClean="0">
                          <a:solidFill>
                            <a:schemeClr val="dk1"/>
                          </a:solidFill>
                          <a:latin typeface="+mn-lt"/>
                          <a:ea typeface="+mn-ea"/>
                          <a:cs typeface="+mn-cs"/>
                        </a:rPr>
                        <a:t>• Política salarial.</a:t>
                      </a:r>
                    </a:p>
                    <a:p>
                      <a:r>
                        <a:rPr lang="es-ES" sz="2800" b="0" i="0" u="none" strike="noStrike" kern="1200" baseline="0" dirty="0" smtClean="0">
                          <a:solidFill>
                            <a:schemeClr val="dk1"/>
                          </a:solidFill>
                          <a:latin typeface="+mn-lt"/>
                          <a:ea typeface="+mn-ea"/>
                          <a:cs typeface="+mn-cs"/>
                        </a:rPr>
                        <a:t>• Higiene y seguridad.</a:t>
                      </a:r>
                    </a:p>
                    <a:p>
                      <a:r>
                        <a:rPr lang="es-ES" sz="2800" b="0" i="0" u="none" strike="noStrike" kern="1200" baseline="0" dirty="0" smtClean="0">
                          <a:solidFill>
                            <a:schemeClr val="dk1"/>
                          </a:solidFill>
                          <a:latin typeface="+mn-lt"/>
                          <a:ea typeface="+mn-ea"/>
                          <a:cs typeface="+mn-cs"/>
                        </a:rPr>
                        <a:t>• Etcétera.</a:t>
                      </a:r>
                      <a:endParaRPr lang="es-ES" sz="2800" dirty="0"/>
                    </a:p>
                  </a:txBody>
                  <a:tcPr/>
                </a:tc>
              </a:tr>
            </a:tbl>
          </a:graphicData>
        </a:graphic>
      </p:graphicFrame>
    </p:spTree>
    <p:extLst>
      <p:ext uri="{BB962C8B-B14F-4D97-AF65-F5344CB8AC3E}">
        <p14:creationId xmlns:p14="http://schemas.microsoft.com/office/powerpoint/2010/main" val="352748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35641"/>
          </a:xfrm>
        </p:spPr>
        <p:txBody>
          <a:bodyPr>
            <a:normAutofit fontScale="90000"/>
          </a:bodyPr>
          <a:lstStyle/>
          <a:p>
            <a:r>
              <a:rPr lang="es-ES" b="1" dirty="0"/>
              <a:t>EL CARÁCTER SITUACIONAL DE LA </a:t>
            </a:r>
            <a:r>
              <a:rPr lang="es-ES" b="1" dirty="0" smtClean="0"/>
              <a:t>ARH</a:t>
            </a:r>
            <a:endParaRPr lang="es-ES" dirty="0"/>
          </a:p>
        </p:txBody>
      </p:sp>
      <p:sp>
        <p:nvSpPr>
          <p:cNvPr id="3" name="Marcador de contenido 2"/>
          <p:cNvSpPr>
            <a:spLocks noGrp="1"/>
          </p:cNvSpPr>
          <p:nvPr>
            <p:ph idx="1"/>
          </p:nvPr>
        </p:nvSpPr>
        <p:spPr>
          <a:xfrm>
            <a:off x="838200" y="1300766"/>
            <a:ext cx="10515600" cy="4876197"/>
          </a:xfrm>
        </p:spPr>
        <p:txBody>
          <a:bodyPr/>
          <a:lstStyle/>
          <a:p>
            <a:pPr marL="0" indent="0" algn="just">
              <a:buNone/>
            </a:pPr>
            <a:endParaRPr lang="es-ES" sz="3200" dirty="0" smtClean="0"/>
          </a:p>
          <a:p>
            <a:pPr marL="0" indent="0" algn="just">
              <a:buNone/>
            </a:pPr>
            <a:r>
              <a:rPr lang="es-ES" sz="3200" dirty="0" smtClean="0"/>
              <a:t>No </a:t>
            </a:r>
            <a:r>
              <a:rPr lang="es-ES" sz="3200" dirty="0"/>
              <a:t>existen leyes o principios universales para la administración de recursos humanos. La ARH es situacional, es decir, depende de la situación organizacional: del ambiente, la tecnología empleada en la organización, las políticas y directrices vigentes, la filosofía administrativa preponderante, de la concepción que se tenga en la organización acerca del hombre y de su naturaleza y, sobre todo, de la cantidad y calidad de recursos humanos disponibles.</a:t>
            </a:r>
          </a:p>
          <a:p>
            <a:pPr marL="0" indent="0">
              <a:buNone/>
            </a:pPr>
            <a:endParaRPr lang="es-ES" dirty="0"/>
          </a:p>
        </p:txBody>
      </p:sp>
    </p:spTree>
    <p:extLst>
      <p:ext uri="{BB962C8B-B14F-4D97-AF65-F5344CB8AC3E}">
        <p14:creationId xmlns:p14="http://schemas.microsoft.com/office/powerpoint/2010/main" val="94376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13669"/>
          </a:xfrm>
        </p:spPr>
        <p:txBody>
          <a:bodyPr>
            <a:normAutofit fontScale="90000"/>
          </a:bodyPr>
          <a:lstStyle/>
          <a:p>
            <a:endParaRPr lang="es-ES" dirty="0"/>
          </a:p>
        </p:txBody>
      </p:sp>
      <p:sp>
        <p:nvSpPr>
          <p:cNvPr id="3" name="Marcador de contenido 2"/>
          <p:cNvSpPr>
            <a:spLocks noGrp="1"/>
          </p:cNvSpPr>
          <p:nvPr>
            <p:ph idx="1"/>
          </p:nvPr>
        </p:nvSpPr>
        <p:spPr>
          <a:xfrm>
            <a:off x="838200" y="1365161"/>
            <a:ext cx="10515600" cy="4811802"/>
          </a:xfrm>
        </p:spPr>
        <p:txBody>
          <a:bodyPr>
            <a:normAutofit lnSpcReduction="10000"/>
          </a:bodyPr>
          <a:lstStyle/>
          <a:p>
            <a:r>
              <a:rPr lang="es-ES" sz="3200" dirty="0"/>
              <a:t>Un esquema de ARH exitoso de una organización en una época determinada puede no tener éxito en otra organización, o en la misma organización pero en otra época, debido a que las cosas cambian</a:t>
            </a:r>
          </a:p>
          <a:p>
            <a:endParaRPr lang="es-ES" sz="3200" dirty="0"/>
          </a:p>
          <a:p>
            <a:r>
              <a:rPr lang="es-ES" sz="3200" dirty="0"/>
              <a:t>Por otro lado, la ARH no es un fin en sí mismo, sino un medio para alcanzar la eficiencia y eficacia de las organizaciones mediante las personas, lo que permite condiciones favorables para que estas últimas logren sus objetivos individuales.</a:t>
            </a:r>
          </a:p>
          <a:p>
            <a:pPr marL="0" indent="0">
              <a:buNone/>
            </a:pPr>
            <a:endParaRPr lang="es-ES" dirty="0"/>
          </a:p>
        </p:txBody>
      </p:sp>
    </p:spTree>
    <p:extLst>
      <p:ext uri="{BB962C8B-B14F-4D97-AF65-F5344CB8AC3E}">
        <p14:creationId xmlns:p14="http://schemas.microsoft.com/office/powerpoint/2010/main" val="167665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5322" y="679405"/>
            <a:ext cx="10515600" cy="1007727"/>
          </a:xfrm>
        </p:spPr>
        <p:txBody>
          <a:bodyPr/>
          <a:lstStyle/>
          <a:p>
            <a:pPr marL="0" indent="0">
              <a:buNone/>
            </a:pPr>
            <a:r>
              <a:rPr lang="es-ES" dirty="0"/>
              <a:t>En algunas organizaciones dispersas geográficamente, la ARH puede ser centralizada.</a:t>
            </a:r>
          </a:p>
          <a:p>
            <a:pPr marL="0" indent="0">
              <a:buNone/>
            </a:pPr>
            <a:endParaRPr lang="es-ES" dirty="0"/>
          </a:p>
        </p:txBody>
      </p:sp>
      <p:pic>
        <p:nvPicPr>
          <p:cNvPr id="5" name="Imagen 4"/>
          <p:cNvPicPr/>
          <p:nvPr/>
        </p:nvPicPr>
        <p:blipFill rotWithShape="1">
          <a:blip r:embed="rId2"/>
          <a:srcRect l="4234" t="16942" r="10748" b="9015"/>
          <a:stretch/>
        </p:blipFill>
        <p:spPr bwMode="auto">
          <a:xfrm>
            <a:off x="825322" y="1365161"/>
            <a:ext cx="10379298" cy="4739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3531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5322" y="679405"/>
            <a:ext cx="10515600" cy="1007727"/>
          </a:xfrm>
        </p:spPr>
        <p:txBody>
          <a:bodyPr/>
          <a:lstStyle/>
          <a:p>
            <a:pPr marL="0" indent="0">
              <a:buNone/>
            </a:pPr>
            <a:r>
              <a:rPr lang="es-ES" dirty="0"/>
              <a:t>En otras organizaciones dispersas geográficamente, la ARH puede ser descentralizada.</a:t>
            </a:r>
          </a:p>
          <a:p>
            <a:pPr marL="0" indent="0">
              <a:buNone/>
            </a:pPr>
            <a:endParaRPr lang="es-ES" dirty="0" smtClean="0"/>
          </a:p>
          <a:p>
            <a:pPr marL="0" indent="0">
              <a:buNone/>
            </a:pPr>
            <a:endParaRPr lang="es-ES" dirty="0"/>
          </a:p>
        </p:txBody>
      </p:sp>
      <p:pic>
        <p:nvPicPr>
          <p:cNvPr id="6" name="Imagen 5"/>
          <p:cNvPicPr/>
          <p:nvPr/>
        </p:nvPicPr>
        <p:blipFill rotWithShape="1">
          <a:blip r:embed="rId2"/>
          <a:srcRect l="14287" t="16943" r="9514" b="5250"/>
          <a:stretch/>
        </p:blipFill>
        <p:spPr bwMode="auto">
          <a:xfrm>
            <a:off x="989527" y="1501644"/>
            <a:ext cx="10187189" cy="44226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38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5322" y="679404"/>
            <a:ext cx="10515600" cy="1419851"/>
          </a:xfrm>
        </p:spPr>
        <p:txBody>
          <a:bodyPr>
            <a:normAutofit/>
          </a:bodyPr>
          <a:lstStyle/>
          <a:p>
            <a:pPr marL="0" indent="0">
              <a:buNone/>
            </a:pPr>
            <a:r>
              <a:rPr lang="es-ES" dirty="0"/>
              <a:t>En algunos casos, el departamento de ARH se sitúa en el </a:t>
            </a:r>
            <a:r>
              <a:rPr lang="es-ES" i="1" dirty="0"/>
              <a:t>nivel institucional</a:t>
            </a:r>
            <a:r>
              <a:rPr lang="es-ES" dirty="0"/>
              <a:t>: su posición en la estructura organizacional corresponde al nivel jerárquico de la dirección, por lo tanto en el nivel resolutivo.</a:t>
            </a:r>
          </a:p>
          <a:p>
            <a:pPr marL="0" indent="0">
              <a:buNone/>
            </a:pPr>
            <a:endParaRPr lang="es-ES" dirty="0"/>
          </a:p>
        </p:txBody>
      </p:sp>
      <p:pic>
        <p:nvPicPr>
          <p:cNvPr id="4" name="Imagen 3"/>
          <p:cNvPicPr/>
          <p:nvPr/>
        </p:nvPicPr>
        <p:blipFill rotWithShape="1">
          <a:blip r:embed="rId2"/>
          <a:srcRect l="4410" t="39532" r="2280" b="18114"/>
          <a:stretch/>
        </p:blipFill>
        <p:spPr bwMode="auto">
          <a:xfrm>
            <a:off x="1043189" y="2343956"/>
            <a:ext cx="10148552" cy="2884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341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74278"/>
          </a:xfrm>
        </p:spPr>
        <p:txBody>
          <a:bodyPr>
            <a:normAutofit/>
          </a:bodyPr>
          <a:lstStyle/>
          <a:p>
            <a:pPr lvl="1" algn="l" rtl="0">
              <a:lnSpc>
                <a:spcPct val="90000"/>
              </a:lnSpc>
              <a:spcBef>
                <a:spcPct val="0"/>
              </a:spcBef>
            </a:pPr>
            <a:r>
              <a:rPr lang="es-ES" sz="2800" b="1" dirty="0"/>
              <a:t>Historia y definición de la gestión de los recursos </a:t>
            </a:r>
            <a:r>
              <a:rPr lang="es-ES" sz="2800" b="1" dirty="0" smtClean="0"/>
              <a:t>humanos</a:t>
            </a:r>
            <a:endParaRPr lang="es-ES" sz="2800" dirty="0"/>
          </a:p>
        </p:txBody>
      </p:sp>
      <p:sp>
        <p:nvSpPr>
          <p:cNvPr id="3" name="Marcador de contenido 2"/>
          <p:cNvSpPr>
            <a:spLocks noGrp="1"/>
          </p:cNvSpPr>
          <p:nvPr>
            <p:ph idx="1"/>
          </p:nvPr>
        </p:nvSpPr>
        <p:spPr>
          <a:xfrm>
            <a:off x="838200" y="1596980"/>
            <a:ext cx="10515600" cy="4579983"/>
          </a:xfrm>
        </p:spPr>
        <p:txBody>
          <a:bodyPr/>
          <a:lstStyle/>
          <a:p>
            <a:endParaRPr lang="es-ES" dirty="0" smtClean="0"/>
          </a:p>
          <a:p>
            <a:pPr algn="just"/>
            <a:r>
              <a:rPr lang="es-ES" sz="3600" dirty="0"/>
              <a:t>La gestión de recursos humanos se ha definido como “la ciencia y la práctica que se ocupan de la naturaleza de las relaciones de empleo y del conjunto de decisiones, acciones y cuestiones vinculadas a dichas relaciones” (Ferris, Rosen y </a:t>
            </a:r>
            <a:r>
              <a:rPr lang="es-ES" sz="3600" dirty="0" err="1"/>
              <a:t>Barnum</a:t>
            </a:r>
            <a:r>
              <a:rPr lang="es-ES" sz="3600" dirty="0"/>
              <a:t> </a:t>
            </a:r>
            <a:r>
              <a:rPr lang="es-ES" sz="3600" dirty="0" smtClean="0"/>
              <a:t>1995)</a:t>
            </a:r>
            <a:endParaRPr lang="es-ES" sz="3600" dirty="0"/>
          </a:p>
        </p:txBody>
      </p:sp>
    </p:spTree>
    <p:extLst>
      <p:ext uri="{BB962C8B-B14F-4D97-AF65-F5344CB8AC3E}">
        <p14:creationId xmlns:p14="http://schemas.microsoft.com/office/powerpoint/2010/main" val="1143022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5322" y="679405"/>
            <a:ext cx="10515600" cy="1329699"/>
          </a:xfrm>
        </p:spPr>
        <p:txBody>
          <a:bodyPr>
            <a:normAutofit/>
          </a:bodyPr>
          <a:lstStyle/>
          <a:p>
            <a:pPr marL="0" indent="0">
              <a:buNone/>
            </a:pPr>
            <a:r>
              <a:rPr lang="es-ES" dirty="0"/>
              <a:t>En otras organizaciones, el departamento de recursos humanos se encuentra en el nivel intermedio, por lo tanto, no toma decisiones; en este caso, se reporta a un departamento resolutivo, por lo general ajeno a sus actividades</a:t>
            </a:r>
          </a:p>
          <a:p>
            <a:pPr marL="0" indent="0">
              <a:buNone/>
            </a:pPr>
            <a:endParaRPr lang="es-ES" dirty="0"/>
          </a:p>
        </p:txBody>
      </p:sp>
      <p:pic>
        <p:nvPicPr>
          <p:cNvPr id="4" name="Imagen 3"/>
          <p:cNvPicPr/>
          <p:nvPr/>
        </p:nvPicPr>
        <p:blipFill rotWithShape="1">
          <a:blip r:embed="rId2"/>
          <a:srcRect l="8467" t="17256" r="25917" b="9643"/>
          <a:stretch/>
        </p:blipFill>
        <p:spPr bwMode="auto">
          <a:xfrm>
            <a:off x="1446727" y="1880315"/>
            <a:ext cx="9272789" cy="43144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8141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5322" y="679405"/>
            <a:ext cx="10515600" cy="4317598"/>
          </a:xfrm>
        </p:spPr>
        <p:txBody>
          <a:bodyPr>
            <a:normAutofit/>
          </a:bodyPr>
          <a:lstStyle/>
          <a:p>
            <a:pPr marL="0" indent="0">
              <a:buNone/>
            </a:pPr>
            <a:endParaRPr lang="es-ES" dirty="0" smtClean="0"/>
          </a:p>
          <a:p>
            <a:pPr marL="0" indent="0" algn="just">
              <a:buNone/>
            </a:pPr>
            <a:r>
              <a:rPr lang="es-ES" dirty="0" smtClean="0"/>
              <a:t>En </a:t>
            </a:r>
            <a:r>
              <a:rPr lang="es-ES" dirty="0"/>
              <a:t>otras organizaciones, la ARH es un departamento que da asesoría a la presidencia, al proporcionarle consultoría y servicios de </a:t>
            </a:r>
            <a:r>
              <a:rPr lang="es-ES" i="1" dirty="0"/>
              <a:t>staff</a:t>
            </a:r>
            <a:r>
              <a:rPr lang="es-ES" dirty="0"/>
              <a:t>. En este caso el departamento de recursos humanos (en el nivel intermedio) se vincula a la presidencia de la organización: todas las políticas y procedimientos elaborados y desarrollados por el departamento de ARH deben ser avalados y comunicados a la presidencia para ser implantados en la organización.</a:t>
            </a:r>
          </a:p>
          <a:p>
            <a:pPr marL="0" indent="0">
              <a:buNone/>
            </a:pPr>
            <a:endParaRPr lang="es-ES" dirty="0"/>
          </a:p>
        </p:txBody>
      </p:sp>
    </p:spTree>
    <p:extLst>
      <p:ext uri="{BB962C8B-B14F-4D97-AF65-F5344CB8AC3E}">
        <p14:creationId xmlns:p14="http://schemas.microsoft.com/office/powerpoint/2010/main" val="44441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rotWithShape="1">
          <a:blip r:embed="rId2"/>
          <a:srcRect l="16052" t="16628" r="23800" b="10270"/>
          <a:stretch/>
        </p:blipFill>
        <p:spPr bwMode="auto">
          <a:xfrm>
            <a:off x="1944710" y="862886"/>
            <a:ext cx="8229599" cy="53140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8572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área de RRHH como proceso</a:t>
            </a:r>
            <a:endParaRPr lang="es-ES" dirty="0"/>
          </a:p>
        </p:txBody>
      </p:sp>
      <p:sp>
        <p:nvSpPr>
          <p:cNvPr id="3" name="Marcador de contenido 2"/>
          <p:cNvSpPr>
            <a:spLocks noGrp="1"/>
          </p:cNvSpPr>
          <p:nvPr>
            <p:ph idx="1"/>
          </p:nvPr>
        </p:nvSpPr>
        <p:spPr>
          <a:xfrm>
            <a:off x="1295401" y="2446986"/>
            <a:ext cx="9601196" cy="3428882"/>
          </a:xfrm>
        </p:spPr>
        <p:txBody>
          <a:bodyPr/>
          <a:lstStyle/>
          <a:p>
            <a:r>
              <a:rPr lang="es-ES" dirty="0"/>
              <a:t>Los procesos básicos en la administración de recursos humanos son cinco: integrar, organizar, retener, desarrollar y evaluar a las personas</a:t>
            </a:r>
            <a:r>
              <a:rPr lang="es-ES" dirty="0" smtClean="0"/>
              <a:t>.</a:t>
            </a:r>
            <a:endParaRPr lang="es-ES" dirty="0"/>
          </a:p>
          <a:p>
            <a:r>
              <a:rPr lang="es-ES" dirty="0"/>
              <a:t> El proceso global no siempre presenta la secuencia anterior, debido a la íntima interacción entre los subsistemas y debido al hecho de que esos cinco subsistemas no están relacionados entre sí de manera única y específica. Estos cinco subsistemas son contingentes y situacionales; varían de acuerdo con la organización y dependen de factores ambientales, organizacionales, humanos, tecnológicos, etc. </a:t>
            </a:r>
          </a:p>
          <a:p>
            <a:endParaRPr lang="es-ES" dirty="0"/>
          </a:p>
        </p:txBody>
      </p:sp>
    </p:spTree>
    <p:extLst>
      <p:ext uri="{BB962C8B-B14F-4D97-AF65-F5344CB8AC3E}">
        <p14:creationId xmlns:p14="http://schemas.microsoft.com/office/powerpoint/2010/main" val="1912549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INTEGRACIÓN</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12400777"/>
              </p:ext>
            </p:extLst>
          </p:nvPr>
        </p:nvGraphicFramePr>
        <p:xfrm>
          <a:off x="785611" y="2575775"/>
          <a:ext cx="10573555" cy="2591308"/>
        </p:xfrm>
        <a:graphic>
          <a:graphicData uri="http://schemas.openxmlformats.org/drawingml/2006/table">
            <a:tbl>
              <a:tblPr firstRow="1" firstCol="1" bandRow="1">
                <a:tableStyleId>{5C22544A-7EE6-4342-B048-85BDC9FD1C3A}</a:tableStyleId>
              </a:tblPr>
              <a:tblGrid>
                <a:gridCol w="3822430"/>
                <a:gridCol w="6751125"/>
              </a:tblGrid>
              <a:tr h="389559">
                <a:tc>
                  <a:txBody>
                    <a:bodyPr/>
                    <a:lstStyle/>
                    <a:p>
                      <a:pPr algn="ctr">
                        <a:lnSpc>
                          <a:spcPct val="107000"/>
                        </a:lnSpc>
                        <a:spcAft>
                          <a:spcPts val="0"/>
                        </a:spcAft>
                      </a:pPr>
                      <a:r>
                        <a:rPr lang="es-ES" sz="3200" dirty="0">
                          <a:effectLst/>
                        </a:rPr>
                        <a:t>OBJETIVO </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3200" dirty="0">
                          <a:effectLst/>
                        </a:rPr>
                        <a:t>ACTIVIDADES INVOLUCRADAS</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99052">
                <a:tc>
                  <a:txBody>
                    <a:bodyPr/>
                    <a:lstStyle/>
                    <a:p>
                      <a:pPr algn="ctr">
                        <a:lnSpc>
                          <a:spcPct val="107000"/>
                        </a:lnSpc>
                        <a:spcAft>
                          <a:spcPts val="0"/>
                        </a:spcAft>
                      </a:pPr>
                      <a:r>
                        <a:rPr lang="es-ES" sz="3200" dirty="0">
                          <a:effectLst/>
                        </a:rPr>
                        <a:t>Quiénes trabajarán en la organización</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s-ES" sz="3200" dirty="0">
                          <a:effectLst/>
                        </a:rPr>
                        <a:t>Investigación del mercado de RH</a:t>
                      </a:r>
                    </a:p>
                    <a:p>
                      <a:pPr marL="342900" lvl="0" indent="-342900">
                        <a:lnSpc>
                          <a:spcPct val="107000"/>
                        </a:lnSpc>
                        <a:spcAft>
                          <a:spcPts val="0"/>
                        </a:spcAft>
                        <a:buFont typeface="Symbol" panose="05050102010706020507" pitchFamily="18" charset="2"/>
                        <a:buChar char=""/>
                      </a:pPr>
                      <a:r>
                        <a:rPr lang="es-ES" sz="3200" dirty="0">
                          <a:effectLst/>
                        </a:rPr>
                        <a:t>Reclutamiento de personas</a:t>
                      </a:r>
                    </a:p>
                    <a:p>
                      <a:pPr marL="342900" lvl="0" indent="-342900">
                        <a:lnSpc>
                          <a:spcPct val="107000"/>
                        </a:lnSpc>
                        <a:spcAft>
                          <a:spcPts val="0"/>
                        </a:spcAft>
                        <a:buFont typeface="Symbol" panose="05050102010706020507" pitchFamily="18" charset="2"/>
                        <a:buChar char=""/>
                      </a:pPr>
                      <a:r>
                        <a:rPr lang="es-ES" sz="3200" dirty="0">
                          <a:effectLst/>
                        </a:rPr>
                        <a:t>Selección de personas</a:t>
                      </a:r>
                    </a:p>
                    <a:p>
                      <a:pPr>
                        <a:lnSpc>
                          <a:spcPct val="107000"/>
                        </a:lnSpc>
                        <a:spcAft>
                          <a:spcPts val="0"/>
                        </a:spcAft>
                      </a:pPr>
                      <a:r>
                        <a:rPr lang="es-ES" sz="3200" dirty="0">
                          <a:effectLst/>
                        </a:rPr>
                        <a:t> </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26790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ORGANIZACIÓN</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157478416"/>
              </p:ext>
            </p:extLst>
          </p:nvPr>
        </p:nvGraphicFramePr>
        <p:xfrm>
          <a:off x="1403797" y="2562896"/>
          <a:ext cx="9492801" cy="3351811"/>
        </p:xfrm>
        <a:graphic>
          <a:graphicData uri="http://schemas.openxmlformats.org/drawingml/2006/table">
            <a:tbl>
              <a:tblPr firstRow="1" firstCol="1" bandRow="1">
                <a:tableStyleId>{5C22544A-7EE6-4342-B048-85BDC9FD1C3A}</a:tableStyleId>
              </a:tblPr>
              <a:tblGrid>
                <a:gridCol w="4276202"/>
                <a:gridCol w="5216599"/>
              </a:tblGrid>
              <a:tr h="597928">
                <a:tc>
                  <a:txBody>
                    <a:bodyPr/>
                    <a:lstStyle/>
                    <a:p>
                      <a:pPr algn="ctr">
                        <a:lnSpc>
                          <a:spcPct val="107000"/>
                        </a:lnSpc>
                        <a:spcAft>
                          <a:spcPts val="0"/>
                        </a:spcAft>
                      </a:pPr>
                      <a:r>
                        <a:rPr lang="es-ES" sz="2800" dirty="0">
                          <a:effectLst/>
                        </a:rPr>
                        <a:t>OBJETIVO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800" dirty="0">
                          <a:effectLst/>
                        </a:rPr>
                        <a:t>ACTIVIDADES INVOLUCRADAS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54365">
                <a:tc>
                  <a:txBody>
                    <a:bodyPr/>
                    <a:lstStyle/>
                    <a:p>
                      <a:pPr algn="ctr">
                        <a:lnSpc>
                          <a:spcPct val="107000"/>
                        </a:lnSpc>
                        <a:spcAft>
                          <a:spcPts val="0"/>
                        </a:spcAft>
                      </a:pPr>
                      <a:r>
                        <a:rPr lang="es-ES" sz="2800" dirty="0">
                          <a:effectLst/>
                        </a:rPr>
                        <a:t>Qué harán las personas en la Organización </a:t>
                      </a:r>
                    </a:p>
                    <a:p>
                      <a:pPr>
                        <a:lnSpc>
                          <a:spcPct val="107000"/>
                        </a:lnSpc>
                        <a:spcAft>
                          <a:spcPts val="0"/>
                        </a:spcAft>
                      </a:pPr>
                      <a:r>
                        <a:rPr lang="es-ES" sz="2800" dirty="0">
                          <a:effectLst/>
                        </a:rPr>
                        <a:t>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s-ES" sz="2800" dirty="0">
                          <a:effectLst/>
                        </a:rPr>
                        <a:t>Socialización de las personas</a:t>
                      </a:r>
                    </a:p>
                    <a:p>
                      <a:pPr marL="342900" lvl="0" indent="-342900">
                        <a:lnSpc>
                          <a:spcPct val="107000"/>
                        </a:lnSpc>
                        <a:spcAft>
                          <a:spcPts val="0"/>
                        </a:spcAft>
                        <a:buFont typeface="Symbol" panose="05050102010706020507" pitchFamily="18" charset="2"/>
                        <a:buChar char=""/>
                      </a:pPr>
                      <a:r>
                        <a:rPr lang="es-ES" sz="2800" dirty="0">
                          <a:effectLst/>
                        </a:rPr>
                        <a:t>Diseño de puestos</a:t>
                      </a:r>
                    </a:p>
                    <a:p>
                      <a:pPr marL="342900" lvl="0" indent="-342900">
                        <a:lnSpc>
                          <a:spcPct val="107000"/>
                        </a:lnSpc>
                        <a:spcAft>
                          <a:spcPts val="0"/>
                        </a:spcAft>
                        <a:buFont typeface="Symbol" panose="05050102010706020507" pitchFamily="18" charset="2"/>
                        <a:buChar char=""/>
                      </a:pPr>
                      <a:r>
                        <a:rPr lang="es-ES" sz="2800" dirty="0">
                          <a:effectLst/>
                        </a:rPr>
                        <a:t>Descripción y análisis de puestos</a:t>
                      </a:r>
                    </a:p>
                    <a:p>
                      <a:pPr marL="342900" lvl="0" indent="-342900">
                        <a:lnSpc>
                          <a:spcPct val="107000"/>
                        </a:lnSpc>
                        <a:spcAft>
                          <a:spcPts val="0"/>
                        </a:spcAft>
                        <a:buFont typeface="Symbol" panose="05050102010706020507" pitchFamily="18" charset="2"/>
                        <a:buChar char=""/>
                      </a:pPr>
                      <a:r>
                        <a:rPr lang="es-ES" sz="2800" dirty="0">
                          <a:effectLst/>
                        </a:rPr>
                        <a:t>Evaluación del desempeño</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51177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RETENCION</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4068839718"/>
              </p:ext>
            </p:extLst>
          </p:nvPr>
        </p:nvGraphicFramePr>
        <p:xfrm>
          <a:off x="1133341" y="2588654"/>
          <a:ext cx="10071279" cy="3315714"/>
        </p:xfrm>
        <a:graphic>
          <a:graphicData uri="http://schemas.openxmlformats.org/drawingml/2006/table">
            <a:tbl>
              <a:tblPr firstRow="1" firstCol="1" bandRow="1">
                <a:tableStyleId>{5C22544A-7EE6-4342-B048-85BDC9FD1C3A}</a:tableStyleId>
              </a:tblPr>
              <a:tblGrid>
                <a:gridCol w="4676387"/>
                <a:gridCol w="5394892"/>
              </a:tblGrid>
              <a:tr h="585314">
                <a:tc>
                  <a:txBody>
                    <a:bodyPr/>
                    <a:lstStyle/>
                    <a:p>
                      <a:pPr algn="ctr">
                        <a:lnSpc>
                          <a:spcPct val="107000"/>
                        </a:lnSpc>
                        <a:spcAft>
                          <a:spcPts val="0"/>
                        </a:spcAft>
                      </a:pPr>
                      <a:r>
                        <a:rPr lang="es-ES" sz="2800" dirty="0">
                          <a:effectLst/>
                        </a:rPr>
                        <a:t>OBJETIVO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800" dirty="0">
                          <a:effectLst/>
                        </a:rPr>
                        <a:t>ACTIVIDADES INVOLUCRADAS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2584">
                <a:tc>
                  <a:txBody>
                    <a:bodyPr/>
                    <a:lstStyle/>
                    <a:p>
                      <a:pPr algn="ctr">
                        <a:lnSpc>
                          <a:spcPct val="107000"/>
                        </a:lnSpc>
                        <a:spcAft>
                          <a:spcPts val="0"/>
                        </a:spcAft>
                      </a:pPr>
                      <a:r>
                        <a:rPr lang="es-ES" sz="2800" dirty="0">
                          <a:effectLst/>
                        </a:rPr>
                        <a:t>Cómo conservar a las personas</a:t>
                      </a:r>
                    </a:p>
                    <a:p>
                      <a:pPr algn="ctr">
                        <a:lnSpc>
                          <a:spcPct val="107000"/>
                        </a:lnSpc>
                        <a:spcAft>
                          <a:spcPts val="0"/>
                        </a:spcAft>
                      </a:pPr>
                      <a:r>
                        <a:rPr lang="es-ES" sz="2800" dirty="0">
                          <a:effectLst/>
                        </a:rPr>
                        <a:t>que trabajan en la organización</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s-ES" sz="2800" dirty="0">
                          <a:effectLst/>
                        </a:rPr>
                        <a:t>Remuneración y retribuciones</a:t>
                      </a:r>
                    </a:p>
                    <a:p>
                      <a:pPr marL="342900" lvl="0" indent="-342900">
                        <a:lnSpc>
                          <a:spcPct val="107000"/>
                        </a:lnSpc>
                        <a:spcAft>
                          <a:spcPts val="0"/>
                        </a:spcAft>
                        <a:buFont typeface="Symbol" panose="05050102010706020507" pitchFamily="18" charset="2"/>
                        <a:buChar char=""/>
                      </a:pPr>
                      <a:r>
                        <a:rPr lang="es-ES" sz="2800" dirty="0">
                          <a:effectLst/>
                        </a:rPr>
                        <a:t>Prestaciones y servicios sociales</a:t>
                      </a:r>
                    </a:p>
                    <a:p>
                      <a:pPr marL="342900" lvl="0" indent="-342900">
                        <a:lnSpc>
                          <a:spcPct val="107000"/>
                        </a:lnSpc>
                        <a:spcAft>
                          <a:spcPts val="0"/>
                        </a:spcAft>
                        <a:buFont typeface="Symbol" panose="05050102010706020507" pitchFamily="18" charset="2"/>
                        <a:buChar char=""/>
                      </a:pPr>
                      <a:r>
                        <a:rPr lang="es-ES" sz="2800" dirty="0">
                          <a:effectLst/>
                        </a:rPr>
                        <a:t>Higiene y seguridad en el trabajo</a:t>
                      </a:r>
                    </a:p>
                    <a:p>
                      <a:pPr marL="342900" lvl="0" indent="-342900">
                        <a:lnSpc>
                          <a:spcPct val="107000"/>
                        </a:lnSpc>
                        <a:spcAft>
                          <a:spcPts val="0"/>
                        </a:spcAft>
                        <a:buFont typeface="Symbol" panose="05050102010706020507" pitchFamily="18" charset="2"/>
                        <a:buChar char=""/>
                      </a:pPr>
                      <a:r>
                        <a:rPr lang="es-ES" sz="2800" dirty="0">
                          <a:effectLst/>
                        </a:rPr>
                        <a:t>Relaciones sindicales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98138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016335395"/>
              </p:ext>
            </p:extLst>
          </p:nvPr>
        </p:nvGraphicFramePr>
        <p:xfrm>
          <a:off x="1295403" y="2756078"/>
          <a:ext cx="9601196" cy="2632585"/>
        </p:xfrm>
        <a:graphic>
          <a:graphicData uri="http://schemas.openxmlformats.org/drawingml/2006/table">
            <a:tbl>
              <a:tblPr firstRow="1" firstCol="1" bandRow="1">
                <a:tableStyleId>{5C22544A-7EE6-4342-B048-85BDC9FD1C3A}</a:tableStyleId>
              </a:tblPr>
              <a:tblGrid>
                <a:gridCol w="4610266"/>
                <a:gridCol w="4990930"/>
              </a:tblGrid>
              <a:tr h="780814">
                <a:tc>
                  <a:txBody>
                    <a:bodyPr/>
                    <a:lstStyle/>
                    <a:p>
                      <a:pPr algn="ctr">
                        <a:lnSpc>
                          <a:spcPct val="107000"/>
                        </a:lnSpc>
                        <a:spcAft>
                          <a:spcPts val="0"/>
                        </a:spcAft>
                      </a:pPr>
                      <a:r>
                        <a:rPr lang="es-ES" sz="3200" dirty="0">
                          <a:effectLst/>
                        </a:rPr>
                        <a:t>OBJETIVO </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3200" dirty="0">
                          <a:effectLst/>
                        </a:rPr>
                        <a:t>ACTIVIDADES INVOLUCRADAS</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88899">
                <a:tc>
                  <a:txBody>
                    <a:bodyPr/>
                    <a:lstStyle/>
                    <a:p>
                      <a:pPr algn="ctr">
                        <a:lnSpc>
                          <a:spcPct val="107000"/>
                        </a:lnSpc>
                        <a:spcAft>
                          <a:spcPts val="0"/>
                        </a:spcAft>
                      </a:pPr>
                      <a:r>
                        <a:rPr lang="es-ES" sz="3200" dirty="0">
                          <a:effectLst/>
                        </a:rPr>
                        <a:t>Cómo preparar y desarrollar a las personas</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s-ES" sz="3200" dirty="0">
                          <a:effectLst/>
                        </a:rPr>
                        <a:t>Capacitación</a:t>
                      </a:r>
                    </a:p>
                    <a:p>
                      <a:pPr marL="342900" lvl="0" indent="-342900">
                        <a:lnSpc>
                          <a:spcPct val="107000"/>
                        </a:lnSpc>
                        <a:spcAft>
                          <a:spcPts val="0"/>
                        </a:spcAft>
                        <a:buFont typeface="Symbol" panose="05050102010706020507" pitchFamily="18" charset="2"/>
                        <a:buChar char=""/>
                      </a:pPr>
                      <a:r>
                        <a:rPr lang="es-ES" sz="3200" dirty="0">
                          <a:effectLst/>
                        </a:rPr>
                        <a:t>Desarrollo organizacional</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9425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EVALUACIÓN</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543263414"/>
              </p:ext>
            </p:extLst>
          </p:nvPr>
        </p:nvGraphicFramePr>
        <p:xfrm>
          <a:off x="1442434" y="2550017"/>
          <a:ext cx="9454163" cy="3431037"/>
        </p:xfrm>
        <a:graphic>
          <a:graphicData uri="http://schemas.openxmlformats.org/drawingml/2006/table">
            <a:tbl>
              <a:tblPr firstRow="1" firstCol="1" bandRow="1">
                <a:tableStyleId>{5C22544A-7EE6-4342-B048-85BDC9FD1C3A}</a:tableStyleId>
              </a:tblPr>
              <a:tblGrid>
                <a:gridCol w="4258798"/>
                <a:gridCol w="5195365"/>
              </a:tblGrid>
              <a:tr h="492944">
                <a:tc>
                  <a:txBody>
                    <a:bodyPr/>
                    <a:lstStyle/>
                    <a:p>
                      <a:pPr algn="ctr">
                        <a:lnSpc>
                          <a:spcPct val="107000"/>
                        </a:lnSpc>
                        <a:spcAft>
                          <a:spcPts val="0"/>
                        </a:spcAft>
                      </a:pPr>
                      <a:r>
                        <a:rPr lang="es-ES" sz="2800">
                          <a:effectLst/>
                        </a:rPr>
                        <a:t>OBJETIVO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800" dirty="0">
                          <a:effectLst/>
                        </a:rPr>
                        <a:t>ACTIVIDADES INVOLUCRADAS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33591">
                <a:tc>
                  <a:txBody>
                    <a:bodyPr/>
                    <a:lstStyle/>
                    <a:p>
                      <a:pPr algn="ctr">
                        <a:lnSpc>
                          <a:spcPct val="107000"/>
                        </a:lnSpc>
                        <a:spcAft>
                          <a:spcPts val="0"/>
                        </a:spcAft>
                      </a:pPr>
                      <a:r>
                        <a:rPr lang="es-ES" sz="2800" dirty="0">
                          <a:effectLst/>
                        </a:rPr>
                        <a:t>Cómo saber lo que son y lo que hacen las personas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s-ES" sz="2800" dirty="0">
                          <a:effectLst/>
                        </a:rPr>
                        <a:t>Banco de datos/ Sistemas de </a:t>
                      </a:r>
                      <a:r>
                        <a:rPr lang="es-ES" sz="2800" dirty="0" smtClean="0">
                          <a:effectLst/>
                        </a:rPr>
                        <a:t>información.</a:t>
                      </a:r>
                      <a:endParaRPr lang="es-ES" sz="2800" dirty="0">
                        <a:effectLst/>
                      </a:endParaRPr>
                    </a:p>
                    <a:p>
                      <a:pPr marL="342900" lvl="0" indent="-342900">
                        <a:lnSpc>
                          <a:spcPct val="107000"/>
                        </a:lnSpc>
                        <a:spcAft>
                          <a:spcPts val="0"/>
                        </a:spcAft>
                        <a:buFont typeface="Symbol" panose="05050102010706020507" pitchFamily="18" charset="2"/>
                        <a:buChar char=""/>
                      </a:pPr>
                      <a:r>
                        <a:rPr lang="es-ES" sz="2800" dirty="0">
                          <a:effectLst/>
                        </a:rPr>
                        <a:t>Controles – Constancia – Productividad – Equilibrio social</a:t>
                      </a:r>
                    </a:p>
                    <a:p>
                      <a:pPr>
                        <a:lnSpc>
                          <a:spcPct val="107000"/>
                        </a:lnSpc>
                        <a:spcAft>
                          <a:spcPts val="0"/>
                        </a:spcAft>
                      </a:pPr>
                      <a:r>
                        <a:rPr lang="es-ES" sz="2800" dirty="0">
                          <a:effectLst/>
                        </a:rPr>
                        <a:t>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0404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algn="just"/>
            <a:r>
              <a:rPr lang="es-ES" sz="3600" dirty="0"/>
              <a:t>Esta área de estudio se formó sobre la base de la fusión de diversas teorías de la gestión científica, del trabajo social y de la psicología industrial en la época de la primera Guerra Mundial y ha experimentado una evolución considerable desde entonces. </a:t>
            </a:r>
          </a:p>
          <a:p>
            <a:endParaRPr lang="es-ES" dirty="0"/>
          </a:p>
        </p:txBody>
      </p:sp>
    </p:spTree>
    <p:extLst>
      <p:ext uri="{BB962C8B-B14F-4D97-AF65-F5344CB8AC3E}">
        <p14:creationId xmlns:p14="http://schemas.microsoft.com/office/powerpoint/2010/main" val="1257484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dirty="0"/>
              <a:t>ORIGEN Y EVOLUCIÓN DE LA FUNCIÓN DE LOS RRHH</a:t>
            </a:r>
            <a:endParaRPr lang="es-ES" sz="3600" dirty="0"/>
          </a:p>
        </p:txBody>
      </p:sp>
      <p:sp>
        <p:nvSpPr>
          <p:cNvPr id="3" name="Marcador de contenido 2"/>
          <p:cNvSpPr>
            <a:spLocks noGrp="1"/>
          </p:cNvSpPr>
          <p:nvPr>
            <p:ph idx="1"/>
          </p:nvPr>
        </p:nvSpPr>
        <p:spPr/>
        <p:txBody>
          <a:bodyPr>
            <a:normAutofit fontScale="85000" lnSpcReduction="20000"/>
          </a:bodyPr>
          <a:lstStyle/>
          <a:p>
            <a:pPr algn="just"/>
            <a:r>
              <a:rPr lang="es-ES" sz="3200" dirty="0"/>
              <a:t>El análisis del desarrollo de la función de recursos humanos a lo largo de su historia permite establecer dos grandes etapas: la que se ha llamado “etapa tradicional” y la etapa de recursos humanos.</a:t>
            </a:r>
          </a:p>
          <a:p>
            <a:pPr algn="just"/>
            <a:endParaRPr lang="es-ES" sz="3200" dirty="0" smtClean="0"/>
          </a:p>
          <a:p>
            <a:pPr algn="just"/>
            <a:r>
              <a:rPr lang="es-ES" sz="3200" dirty="0"/>
              <a:t>Desde los orígenes de la función hasta los años 80 (“etapa tradicional”), se habla prioritariamente de departamentos de personal. En esta etapa, los empleados son concebidos como un coste que debe ser reducido al mínimo posible.</a:t>
            </a:r>
          </a:p>
          <a:p>
            <a:endParaRPr lang="es-ES" dirty="0"/>
          </a:p>
        </p:txBody>
      </p:sp>
    </p:spTree>
    <p:extLst>
      <p:ext uri="{BB962C8B-B14F-4D97-AF65-F5344CB8AC3E}">
        <p14:creationId xmlns:p14="http://schemas.microsoft.com/office/powerpoint/2010/main" val="732740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A partir de los años 80 es cuando la expresión “recursos humanos” adquiere pleno sentido; las personas de la empresa ya no son consideradas como un coste, sino como un recurso que hay que optimizar.</a:t>
            </a:r>
          </a:p>
          <a:p>
            <a:endParaRPr lang="es-ES" dirty="0" smtClean="0"/>
          </a:p>
          <a:p>
            <a:r>
              <a:rPr lang="es-ES" dirty="0"/>
              <a:t>Se pasa de la rivalidad entre empresario y trabajador a una etapa de colaboración y de convencimiento de la necesidad de mutua dependencia.</a:t>
            </a:r>
          </a:p>
          <a:p>
            <a:endParaRPr lang="es-ES" dirty="0"/>
          </a:p>
        </p:txBody>
      </p:sp>
    </p:spTree>
    <p:extLst>
      <p:ext uri="{BB962C8B-B14F-4D97-AF65-F5344CB8AC3E}">
        <p14:creationId xmlns:p14="http://schemas.microsoft.com/office/powerpoint/2010/main" val="3743993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66670"/>
            <a:ext cx="10515600" cy="5610293"/>
          </a:xfrm>
        </p:spPr>
        <p:txBody>
          <a:bodyPr>
            <a:normAutofit/>
          </a:bodyPr>
          <a:lstStyle/>
          <a:p>
            <a:pPr algn="just"/>
            <a:r>
              <a:rPr lang="es-ES" dirty="0"/>
              <a:t>A grandes rasgos y sin entrar en aspectos teóricos, la evolución de la función de recursos humanos ha seguido las siguientes etapas</a:t>
            </a:r>
            <a:r>
              <a:rPr lang="es-ES" dirty="0" smtClean="0"/>
              <a:t>:</a:t>
            </a:r>
          </a:p>
          <a:p>
            <a:pPr algn="just"/>
            <a:endParaRPr lang="es-ES" dirty="0"/>
          </a:p>
          <a:p>
            <a:pPr algn="just"/>
            <a:r>
              <a:rPr lang="es-ES" b="1" dirty="0"/>
              <a:t>Etapa administrativa</a:t>
            </a:r>
            <a:r>
              <a:rPr lang="es-ES" dirty="0"/>
              <a:t>.- Esta etapa se extiende hasta finales de los años 40 en Europa y se caracteriza por su clara orientación a la mejora de la productividad. Está marcada por la disciplina y el control del trabajo y presenta un enfoque fundamentalmente burocrático.</a:t>
            </a:r>
          </a:p>
          <a:p>
            <a:pPr algn="just"/>
            <a:r>
              <a:rPr lang="es-ES" dirty="0"/>
              <a:t> </a:t>
            </a:r>
          </a:p>
          <a:p>
            <a:pPr algn="just"/>
            <a:r>
              <a:rPr lang="es-ES" b="1" dirty="0"/>
              <a:t>Etapa de gestión</a:t>
            </a:r>
            <a:r>
              <a:rPr lang="es-ES" dirty="0"/>
              <a:t>.- En los años 50 se asume en Europa la importancia de los aspectos psicológicos y sociológicos en la actuación de las personas en el entorno laboral. Se introduce la aplicación de técnicas de psicología industrial en la gestión de recursos humanos (retribución, selección, valoración de puestos, etc.). Esta etapa se denomina también la de las “relaciones humanas”.</a:t>
            </a:r>
          </a:p>
          <a:p>
            <a:endParaRPr lang="es-ES" dirty="0"/>
          </a:p>
          <a:p>
            <a:endParaRPr lang="es-ES" dirty="0"/>
          </a:p>
        </p:txBody>
      </p:sp>
    </p:spTree>
    <p:extLst>
      <p:ext uri="{BB962C8B-B14F-4D97-AF65-F5344CB8AC3E}">
        <p14:creationId xmlns:p14="http://schemas.microsoft.com/office/powerpoint/2010/main" val="796507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15155"/>
            <a:ext cx="10515600" cy="5661808"/>
          </a:xfrm>
        </p:spPr>
        <p:txBody>
          <a:bodyPr>
            <a:normAutofit fontScale="92500"/>
          </a:bodyPr>
          <a:lstStyle/>
          <a:p>
            <a:r>
              <a:rPr lang="es-ES" sz="3200" b="1" dirty="0"/>
              <a:t>Etapa de desarrollo</a:t>
            </a:r>
            <a:r>
              <a:rPr lang="es-ES" sz="3200" dirty="0"/>
              <a:t>.- Se consideran los trabajadores como la base de la empresa y como recursos que hay que mejorar. Se habla de comunicación, participación, motivación, etc. Se da en los años 70 en Europa. Es la etapa del “desarrollo organizacional”.</a:t>
            </a:r>
          </a:p>
          <a:p>
            <a:endParaRPr lang="es-ES" sz="3200" dirty="0" smtClean="0"/>
          </a:p>
          <a:p>
            <a:r>
              <a:rPr lang="es-ES" sz="3200" b="1" dirty="0"/>
              <a:t>Etapa de </a:t>
            </a:r>
            <a:r>
              <a:rPr lang="es-ES" sz="3200" b="1" dirty="0" smtClean="0"/>
              <a:t>concienciación </a:t>
            </a:r>
            <a:r>
              <a:rPr lang="es-ES" sz="3200" b="1" dirty="0"/>
              <a:t>estratégica</a:t>
            </a:r>
            <a:r>
              <a:rPr lang="es-ES" sz="3200" dirty="0"/>
              <a:t>.- A partir de los años 80 en Europa se tiene en cuenta en el diseño de las políticas de recursos humanos la estrategia de la empresa y, a su vez, para definir esta estrategia se considera la información relativa a los recursos humanos. Se empieza a dejar de considerar al personal como un coste para hacerlo como un valioso recurso.</a:t>
            </a:r>
          </a:p>
          <a:p>
            <a:endParaRPr lang="es-ES" dirty="0"/>
          </a:p>
        </p:txBody>
      </p:sp>
    </p:spTree>
    <p:extLst>
      <p:ext uri="{BB962C8B-B14F-4D97-AF65-F5344CB8AC3E}">
        <p14:creationId xmlns:p14="http://schemas.microsoft.com/office/powerpoint/2010/main" val="3817628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14271" y="2054179"/>
            <a:ext cx="2343955" cy="15841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ADMINISTRATIVA</a:t>
            </a:r>
            <a:endParaRPr lang="es-ES" dirty="0"/>
          </a:p>
        </p:txBody>
      </p:sp>
      <p:sp>
        <p:nvSpPr>
          <p:cNvPr id="5" name="Rectángulo redondeado 4"/>
          <p:cNvSpPr/>
          <p:nvPr/>
        </p:nvSpPr>
        <p:spPr>
          <a:xfrm>
            <a:off x="3277672" y="2054178"/>
            <a:ext cx="2343955" cy="15841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DE GESTION</a:t>
            </a:r>
            <a:endParaRPr lang="es-ES" dirty="0"/>
          </a:p>
        </p:txBody>
      </p:sp>
      <p:sp>
        <p:nvSpPr>
          <p:cNvPr id="6" name="Rectángulo redondeado 5"/>
          <p:cNvSpPr/>
          <p:nvPr/>
        </p:nvSpPr>
        <p:spPr>
          <a:xfrm>
            <a:off x="6226935" y="2079938"/>
            <a:ext cx="2343955" cy="15841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DE DESARROLLO</a:t>
            </a:r>
            <a:endParaRPr lang="es-ES" dirty="0"/>
          </a:p>
        </p:txBody>
      </p:sp>
      <p:sp>
        <p:nvSpPr>
          <p:cNvPr id="7" name="Rectángulo redondeado 6"/>
          <p:cNvSpPr/>
          <p:nvPr/>
        </p:nvSpPr>
        <p:spPr>
          <a:xfrm>
            <a:off x="9133267" y="2092817"/>
            <a:ext cx="2470598" cy="15841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CONCIENCIACION ESTRATÉGICA</a:t>
            </a:r>
            <a:endParaRPr lang="es-ES" dirty="0"/>
          </a:p>
        </p:txBody>
      </p:sp>
      <p:sp>
        <p:nvSpPr>
          <p:cNvPr id="9" name="Cerrar llave 8"/>
          <p:cNvSpPr/>
          <p:nvPr/>
        </p:nvSpPr>
        <p:spPr>
          <a:xfrm rot="16200000">
            <a:off x="4254321" y="-2262390"/>
            <a:ext cx="476518" cy="8156619"/>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sp>
        <p:nvSpPr>
          <p:cNvPr id="10" name="Rectángulo 9"/>
          <p:cNvSpPr/>
          <p:nvPr/>
        </p:nvSpPr>
        <p:spPr>
          <a:xfrm>
            <a:off x="682580" y="953037"/>
            <a:ext cx="7534141" cy="4893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200" dirty="0" smtClean="0"/>
              <a:t>  ETAPA TRADICIONAL</a:t>
            </a:r>
            <a:endParaRPr lang="es-ES" sz="3200" dirty="0"/>
          </a:p>
        </p:txBody>
      </p:sp>
      <p:sp>
        <p:nvSpPr>
          <p:cNvPr id="11" name="Cerrar llave 10"/>
          <p:cNvSpPr/>
          <p:nvPr/>
        </p:nvSpPr>
        <p:spPr>
          <a:xfrm rot="16200000">
            <a:off x="10024053" y="643942"/>
            <a:ext cx="476518" cy="2343953"/>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S"/>
          </a:p>
        </p:txBody>
      </p:sp>
      <p:sp>
        <p:nvSpPr>
          <p:cNvPr id="12" name="Rectángulo 11"/>
          <p:cNvSpPr/>
          <p:nvPr/>
        </p:nvSpPr>
        <p:spPr>
          <a:xfrm>
            <a:off x="8019245" y="920841"/>
            <a:ext cx="4172755" cy="4893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200" dirty="0" smtClean="0"/>
              <a:t>  ETAPA RRHH</a:t>
            </a:r>
            <a:endParaRPr lang="es-ES" sz="3200" dirty="0"/>
          </a:p>
        </p:txBody>
      </p:sp>
      <p:sp>
        <p:nvSpPr>
          <p:cNvPr id="13" name="Flecha derecha 12"/>
          <p:cNvSpPr/>
          <p:nvPr/>
        </p:nvSpPr>
        <p:spPr>
          <a:xfrm>
            <a:off x="2910625" y="2704563"/>
            <a:ext cx="244700" cy="566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derecha 13"/>
          <p:cNvSpPr/>
          <p:nvPr/>
        </p:nvSpPr>
        <p:spPr>
          <a:xfrm>
            <a:off x="8721139" y="2663778"/>
            <a:ext cx="244700" cy="566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derecha 14"/>
          <p:cNvSpPr/>
          <p:nvPr/>
        </p:nvSpPr>
        <p:spPr>
          <a:xfrm>
            <a:off x="5774027" y="2704562"/>
            <a:ext cx="244700" cy="566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414270" y="3844343"/>
            <a:ext cx="2343956" cy="875763"/>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FINALES DE LOS 40</a:t>
            </a:r>
            <a:endParaRPr lang="es-ES" dirty="0"/>
          </a:p>
        </p:txBody>
      </p:sp>
      <p:sp>
        <p:nvSpPr>
          <p:cNvPr id="17" name="Rectángulo 16"/>
          <p:cNvSpPr/>
          <p:nvPr/>
        </p:nvSpPr>
        <p:spPr>
          <a:xfrm>
            <a:off x="3320603" y="3844341"/>
            <a:ext cx="2343956" cy="875763"/>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AÑOS 50</a:t>
            </a:r>
            <a:endParaRPr lang="es-ES" dirty="0"/>
          </a:p>
        </p:txBody>
      </p:sp>
      <p:sp>
        <p:nvSpPr>
          <p:cNvPr id="18" name="Rectángulo 17"/>
          <p:cNvSpPr/>
          <p:nvPr/>
        </p:nvSpPr>
        <p:spPr>
          <a:xfrm>
            <a:off x="6259131" y="3837899"/>
            <a:ext cx="2343956" cy="875763"/>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AÑOS 70</a:t>
            </a:r>
            <a:endParaRPr lang="es-ES" dirty="0"/>
          </a:p>
        </p:txBody>
      </p:sp>
      <p:sp>
        <p:nvSpPr>
          <p:cNvPr id="19" name="Rectángulo 18"/>
          <p:cNvSpPr/>
          <p:nvPr/>
        </p:nvSpPr>
        <p:spPr>
          <a:xfrm>
            <a:off x="9133267" y="3844341"/>
            <a:ext cx="2343956" cy="875763"/>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A PARTIR DE LOS 80</a:t>
            </a:r>
            <a:endParaRPr lang="es-ES" dirty="0"/>
          </a:p>
        </p:txBody>
      </p:sp>
    </p:spTree>
    <p:extLst>
      <p:ext uri="{BB962C8B-B14F-4D97-AF65-F5344CB8AC3E}">
        <p14:creationId xmlns:p14="http://schemas.microsoft.com/office/powerpoint/2010/main" val="107214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84126"/>
          </a:xfrm>
        </p:spPr>
        <p:txBody>
          <a:bodyPr>
            <a:normAutofit/>
          </a:bodyPr>
          <a:lstStyle/>
          <a:p>
            <a:pPr lvl="1" algn="l" rtl="0">
              <a:lnSpc>
                <a:spcPct val="90000"/>
              </a:lnSpc>
              <a:spcBef>
                <a:spcPct val="0"/>
              </a:spcBef>
            </a:pPr>
            <a:r>
              <a:rPr lang="es-ES" sz="2400" b="1" dirty="0"/>
              <a:t>FUNCIONES DE LA GESTIÓN DE LOS RECURSOS </a:t>
            </a:r>
            <a:r>
              <a:rPr lang="es-ES" sz="2400" b="1" dirty="0" smtClean="0"/>
              <a:t>HUMANOS</a:t>
            </a:r>
            <a:endParaRPr lang="es-ES" sz="2400" dirty="0"/>
          </a:p>
        </p:txBody>
      </p:sp>
      <p:sp>
        <p:nvSpPr>
          <p:cNvPr id="3" name="Marcador de contenido 2"/>
          <p:cNvSpPr>
            <a:spLocks noGrp="1"/>
          </p:cNvSpPr>
          <p:nvPr>
            <p:ph idx="1"/>
          </p:nvPr>
        </p:nvSpPr>
        <p:spPr>
          <a:xfrm>
            <a:off x="1015182" y="964106"/>
            <a:ext cx="9601196" cy="3318936"/>
          </a:xfrm>
        </p:spPr>
        <p:txBody>
          <a:bodyPr>
            <a:noAutofit/>
          </a:bodyPr>
          <a:lstStyle/>
          <a:p>
            <a:pPr marL="0" lvl="0" indent="0">
              <a:buNone/>
            </a:pPr>
            <a:r>
              <a:rPr lang="es-ES" sz="2800" b="1" i="1" dirty="0" smtClean="0"/>
              <a:t>A) Organización </a:t>
            </a:r>
            <a:r>
              <a:rPr lang="es-ES" sz="2800" b="1" i="1" dirty="0"/>
              <a:t>y planificación del personal</a:t>
            </a:r>
            <a:endParaRPr lang="es-ES" sz="2800" dirty="0"/>
          </a:p>
          <a:p>
            <a:pPr marL="0" indent="0">
              <a:buNone/>
            </a:pPr>
            <a:r>
              <a:rPr lang="es-ES" sz="2800" dirty="0"/>
              <a:t>Consiste en planificar la plantillas en función de la organización de la empresa, diseñar los puestos de trabajo oportunos , definir funciones, y responsabilidades prever necesidades de personal a medio y largo plazo , analizar sistemas retributivos y promoción interna etc.</a:t>
            </a:r>
          </a:p>
          <a:p>
            <a:pPr marL="0" lvl="0" indent="0">
              <a:buNone/>
            </a:pPr>
            <a:r>
              <a:rPr lang="es-ES" sz="2800" b="1" i="1" dirty="0" smtClean="0"/>
              <a:t>B) Selección </a:t>
            </a:r>
            <a:r>
              <a:rPr lang="es-ES" sz="2800" b="1" i="1" dirty="0"/>
              <a:t>y contratación de personal</a:t>
            </a:r>
            <a:endParaRPr lang="es-ES" sz="2800" dirty="0"/>
          </a:p>
          <a:p>
            <a:r>
              <a:rPr lang="es-ES" sz="2800" dirty="0"/>
              <a:t>Si se aplica la selección por competencia, se debe hacer un análisis completo  de todo lo que el candidato aporta al puesto de trabajo: se analiza no solo lo que ha hecho hasta ese momento ya sino, en mayor medida, lo que pueda llegar a hacer o aportar a la empresa. </a:t>
            </a:r>
          </a:p>
        </p:txBody>
      </p:sp>
    </p:spTree>
    <p:extLst>
      <p:ext uri="{BB962C8B-B14F-4D97-AF65-F5344CB8AC3E}">
        <p14:creationId xmlns:p14="http://schemas.microsoft.com/office/powerpoint/2010/main" val="3780902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624</TotalTime>
  <Words>1553</Words>
  <Application>Microsoft Office PowerPoint</Application>
  <PresentationFormat>Panorámica</PresentationFormat>
  <Paragraphs>138</Paragraphs>
  <Slides>28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Garamond</vt:lpstr>
      <vt:lpstr>Symbol</vt:lpstr>
      <vt:lpstr>Times New Roman</vt:lpstr>
      <vt:lpstr>Orgánico</vt:lpstr>
      <vt:lpstr>INTRODUCCION A LA GESTIÓN DE RECURSOS HUMANOS</vt:lpstr>
      <vt:lpstr>Historia y definición de la gestión de los recursos humanos</vt:lpstr>
      <vt:lpstr>Presentación de PowerPoint</vt:lpstr>
      <vt:lpstr>ORIGEN Y EVOLUCIÓN DE LA FUNCIÓN DE LOS RRHH</vt:lpstr>
      <vt:lpstr>Presentación de PowerPoint</vt:lpstr>
      <vt:lpstr>Presentación de PowerPoint</vt:lpstr>
      <vt:lpstr>Presentación de PowerPoint</vt:lpstr>
      <vt:lpstr>Presentación de PowerPoint</vt:lpstr>
      <vt:lpstr>FUNCIONES DE LA GESTIÓN DE LOS RECURSOS HUMANOS</vt:lpstr>
      <vt:lpstr>Presentación de PowerPoint</vt:lpstr>
      <vt:lpstr>Presentación de PowerPoint</vt:lpstr>
      <vt:lpstr>Presentación de PowerPoint</vt:lpstr>
      <vt:lpstr>CARÁCTER MULTIVARIADO DE LA ARH</vt:lpstr>
      <vt:lpstr>Presentación de PowerPoint</vt:lpstr>
      <vt:lpstr>EL CARÁCTER SITUACIONAL DE LA ARH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área de RRHH como proceso</vt:lpstr>
      <vt:lpstr>INTEGRACIÓN</vt:lpstr>
      <vt:lpstr>ORGANIZACIÓN</vt:lpstr>
      <vt:lpstr>RETENCION</vt:lpstr>
      <vt:lpstr>DESARROLLO</vt:lpstr>
      <vt:lpstr>EVALUACIÓN</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INTRODUCCION A LA GESTION DE RECURSOS HUMANOS</dc:title>
  <dc:creator>Full name</dc:creator>
  <cp:lastModifiedBy>Full name</cp:lastModifiedBy>
  <cp:revision>18</cp:revision>
  <dcterms:created xsi:type="dcterms:W3CDTF">2016-11-15T04:58:19Z</dcterms:created>
  <dcterms:modified xsi:type="dcterms:W3CDTF">2017-03-24T17:30:15Z</dcterms:modified>
</cp:coreProperties>
</file>