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60" r:id="rId5"/>
    <p:sldId id="258" r:id="rId6"/>
    <p:sldId id="259" r:id="rId7"/>
    <p:sldId id="261" r:id="rId8"/>
    <p:sldId id="262" r:id="rId9"/>
    <p:sldId id="264" r:id="rId10"/>
    <p:sldId id="263" r:id="rId11"/>
    <p:sldId id="265" r:id="rId12"/>
    <p:sldId id="266" r:id="rId13"/>
    <p:sldId id="268" r:id="rId14"/>
    <p:sldId id="269" r:id="rId15"/>
    <p:sldId id="270" r:id="rId16"/>
    <p:sldId id="271" r:id="rId17"/>
    <p:sldId id="276" r:id="rId18"/>
    <p:sldId id="272" r:id="rId19"/>
    <p:sldId id="273" r:id="rId20"/>
    <p:sldId id="277" r:id="rId21"/>
    <p:sldId id="281" r:id="rId22"/>
    <p:sldId id="278" r:id="rId23"/>
    <p:sldId id="279" r:id="rId24"/>
    <p:sldId id="280" r:id="rId25"/>
    <p:sldId id="282" r:id="rId26"/>
    <p:sldId id="283" r:id="rId27"/>
    <p:sldId id="284" r:id="rId28"/>
    <p:sldId id="285" r:id="rId29"/>
    <p:sldId id="286" r:id="rId30"/>
    <p:sldId id="287" r:id="rId31"/>
    <p:sldId id="288" r:id="rId32"/>
    <p:sldId id="289" r:id="rId33"/>
    <p:sldId id="274" r:id="rId3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7E8A1FF-B47F-4749-A6DB-A1344BE93A70}" type="datetimeFigureOut">
              <a:rPr lang="es-MX" smtClean="0"/>
              <a:t>12/11/2018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FE8215D-2038-4172-93A4-2424124E3F97}" type="slidenum">
              <a:rPr lang="es-MX" smtClean="0"/>
              <a:t>‹Nº›</a:t>
            </a:fld>
            <a:endParaRPr lang="es-MX"/>
          </a:p>
        </p:txBody>
      </p:sp>
    </p:spTree>
    <p:extLst>
      <p:ext uri="{BB962C8B-B14F-4D97-AF65-F5344CB8AC3E}">
        <p14:creationId xmlns:p14="http://schemas.microsoft.com/office/powerpoint/2010/main" val="247641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E8A1FF-B47F-4749-A6DB-A1344BE93A70}" type="datetimeFigureOut">
              <a:rPr lang="es-MX" smtClean="0"/>
              <a:t>12/11/2018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198787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E8A1FF-B47F-4749-A6DB-A1344BE93A70}" type="datetimeFigureOut">
              <a:rPr lang="es-MX" smtClean="0"/>
              <a:t>12/11/2018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32495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E8A1FF-B47F-4749-A6DB-A1344BE93A70}" type="datetimeFigureOut">
              <a:rPr lang="es-MX" smtClean="0"/>
              <a:t>12/11/2018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372755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E7E8A1FF-B47F-4749-A6DB-A1344BE93A70}" type="datetimeFigureOut">
              <a:rPr lang="es-MX" smtClean="0"/>
              <a:t>12/11/2018</a:t>
            </a:fld>
            <a:endParaRPr lang="es-MX"/>
          </a:p>
        </p:txBody>
      </p:sp>
      <p:sp>
        <p:nvSpPr>
          <p:cNvPr id="5" name="Footer Placeholder 4"/>
          <p:cNvSpPr>
            <a:spLocks noGrp="1"/>
          </p:cNvSpPr>
          <p:nvPr>
            <p:ph type="ftr" sz="quarter" idx="11"/>
          </p:nvPr>
        </p:nvSpPr>
        <p:spPr>
          <a:xfrm>
            <a:off x="2182708" y="6272784"/>
            <a:ext cx="6327648" cy="365125"/>
          </a:xfrm>
        </p:spPr>
        <p:txBody>
          <a:bodyPr/>
          <a:lstStyle/>
          <a:p>
            <a:endParaRPr lang="es-MX"/>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FE8215D-2038-4172-93A4-2424124E3F97}" type="slidenum">
              <a:rPr lang="es-MX" smtClean="0"/>
              <a:t>‹Nº›</a:t>
            </a:fld>
            <a:endParaRPr lang="es-MX"/>
          </a:p>
        </p:txBody>
      </p:sp>
    </p:spTree>
    <p:extLst>
      <p:ext uri="{BB962C8B-B14F-4D97-AF65-F5344CB8AC3E}">
        <p14:creationId xmlns:p14="http://schemas.microsoft.com/office/powerpoint/2010/main" val="417568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7E8A1FF-B47F-4749-A6DB-A1344BE93A70}" type="datetimeFigureOut">
              <a:rPr lang="es-MX" smtClean="0"/>
              <a:t>12/11/2018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3720190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7E8A1FF-B47F-4749-A6DB-A1344BE93A70}" type="datetimeFigureOut">
              <a:rPr lang="es-MX" smtClean="0"/>
              <a:t>12/11/2018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124764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7E8A1FF-B47F-4749-A6DB-A1344BE93A70}" type="datetimeFigureOut">
              <a:rPr lang="es-MX" smtClean="0"/>
              <a:t>12/11/2018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385599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8A1FF-B47F-4749-A6DB-A1344BE93A70}" type="datetimeFigureOut">
              <a:rPr lang="es-MX" smtClean="0"/>
              <a:t>12/11/2018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225138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7E8A1FF-B47F-4749-A6DB-A1344BE93A70}" type="datetimeFigureOut">
              <a:rPr lang="es-MX" smtClean="0"/>
              <a:t>12/11/2018</a:t>
            </a:fld>
            <a:endParaRPr lang="es-MX"/>
          </a:p>
        </p:txBody>
      </p:sp>
      <p:sp>
        <p:nvSpPr>
          <p:cNvPr id="6" name="Footer Placeholder 5"/>
          <p:cNvSpPr>
            <a:spLocks noGrp="1"/>
          </p:cNvSpPr>
          <p:nvPr>
            <p:ph type="ftr" sz="quarter" idx="11"/>
          </p:nvPr>
        </p:nvSpPr>
        <p:spPr/>
        <p:txBody>
          <a:bodyPr/>
          <a:lstStyle/>
          <a:p>
            <a:endParaRPr lang="es-MX"/>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230119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7E8A1FF-B47F-4749-A6DB-A1344BE93A70}" type="datetimeFigureOut">
              <a:rPr lang="es-MX" smtClean="0"/>
              <a:t>12/11/2018</a:t>
            </a:fld>
            <a:endParaRPr lang="es-MX"/>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FE8215D-2038-4172-93A4-2424124E3F97}" type="slidenum">
              <a:rPr lang="es-MX" smtClean="0"/>
              <a:t>‹Nº›</a:t>
            </a:fld>
            <a:endParaRPr lang="es-MX"/>
          </a:p>
        </p:txBody>
      </p:sp>
    </p:spTree>
    <p:extLst>
      <p:ext uri="{BB962C8B-B14F-4D97-AF65-F5344CB8AC3E}">
        <p14:creationId xmlns:p14="http://schemas.microsoft.com/office/powerpoint/2010/main" val="335326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7E8A1FF-B47F-4749-A6DB-A1344BE93A70}" type="datetimeFigureOut">
              <a:rPr lang="es-MX" smtClean="0"/>
              <a:t>12/11/2018</a:t>
            </a:fld>
            <a:endParaRPr lang="es-MX"/>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MX"/>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FE8215D-2038-4172-93A4-2424124E3F97}" type="slidenum">
              <a:rPr lang="es-MX" smtClean="0"/>
              <a:t>‹Nº›</a:t>
            </a:fld>
            <a:endParaRPr lang="es-MX"/>
          </a:p>
        </p:txBody>
      </p:sp>
    </p:spTree>
    <p:extLst>
      <p:ext uri="{BB962C8B-B14F-4D97-AF65-F5344CB8AC3E}">
        <p14:creationId xmlns:p14="http://schemas.microsoft.com/office/powerpoint/2010/main" val="38357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yirepa.es/inflaci%C3%B3n%20-%20ipc.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b="1" i="1" dirty="0"/>
              <a:t>La </a:t>
            </a:r>
            <a:r>
              <a:rPr lang="es-MX" b="1" i="1" dirty="0" smtClean="0"/>
              <a:t>política fiscal</a:t>
            </a:r>
            <a:endParaRPr lang="es-MX" dirty="0"/>
          </a:p>
        </p:txBody>
      </p:sp>
      <p:sp>
        <p:nvSpPr>
          <p:cNvPr id="3" name="Subtítulo 2"/>
          <p:cNvSpPr>
            <a:spLocks noGrp="1"/>
          </p:cNvSpPr>
          <p:nvPr>
            <p:ph type="subTitle" idx="1"/>
          </p:nvPr>
        </p:nvSpPr>
        <p:spPr/>
        <p:txBody>
          <a:bodyPr/>
          <a:lstStyle/>
          <a:p>
            <a:endParaRPr lang="es-MX" dirty="0"/>
          </a:p>
        </p:txBody>
      </p:sp>
    </p:spTree>
    <p:extLst>
      <p:ext uri="{BB962C8B-B14F-4D97-AF65-F5344CB8AC3E}">
        <p14:creationId xmlns:p14="http://schemas.microsoft.com/office/powerpoint/2010/main" val="3052709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r>
              <a:rPr lang="es-MX" sz="2800" dirty="0"/>
              <a:t>Para restablecer la situación de equilibrio será necesario </a:t>
            </a:r>
            <a:r>
              <a:rPr lang="es-MX" sz="2800" dirty="0" smtClean="0"/>
              <a:t>la participación </a:t>
            </a:r>
            <a:r>
              <a:rPr lang="es-MX" sz="2800" dirty="0"/>
              <a:t>del Estado, que mediante las </a:t>
            </a:r>
            <a:r>
              <a:rPr lang="es-MX" sz="2800" dirty="0" smtClean="0"/>
              <a:t>distintas  políticas económicas intentará </a:t>
            </a:r>
            <a:r>
              <a:rPr lang="es-MX" sz="2800" dirty="0"/>
              <a:t>recuperar las tasas naturales de producción, precio y empleo</a:t>
            </a:r>
            <a:r>
              <a:rPr lang="es-MX" sz="2800" dirty="0" smtClean="0"/>
              <a:t>.</a:t>
            </a:r>
          </a:p>
          <a:p>
            <a:endParaRPr lang="es-MX" sz="2800" dirty="0" smtClean="0"/>
          </a:p>
          <a:p>
            <a:r>
              <a:rPr lang="es-MX" sz="2800" dirty="0"/>
              <a:t>El Estado dispone de dos instrumentos con los que puede intentar acelerar o frenar la actividad económica del país:</a:t>
            </a:r>
            <a:r>
              <a:rPr lang="es-MX" sz="2800" b="1" dirty="0"/>
              <a:t> el gasto público y los impuestos .</a:t>
            </a:r>
            <a:endParaRPr lang="es-MX" sz="2800" dirty="0"/>
          </a:p>
        </p:txBody>
      </p:sp>
    </p:spTree>
    <p:extLst>
      <p:ext uri="{BB962C8B-B14F-4D97-AF65-F5344CB8AC3E}">
        <p14:creationId xmlns:p14="http://schemas.microsoft.com/office/powerpoint/2010/main" val="2387630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4.2 Tipos </a:t>
            </a:r>
            <a:r>
              <a:rPr lang="es-MX" b="1" dirty="0"/>
              <a:t>de Política Fiscal</a:t>
            </a:r>
            <a:endParaRPr lang="es-MX" dirty="0"/>
          </a:p>
        </p:txBody>
      </p:sp>
      <p:sp>
        <p:nvSpPr>
          <p:cNvPr id="3" name="Marcador de contenido 2"/>
          <p:cNvSpPr>
            <a:spLocks noGrp="1"/>
          </p:cNvSpPr>
          <p:nvPr>
            <p:ph idx="1"/>
          </p:nvPr>
        </p:nvSpPr>
        <p:spPr/>
        <p:txBody>
          <a:bodyPr/>
          <a:lstStyle/>
          <a:p>
            <a:pPr marL="0" indent="0" algn="just">
              <a:buNone/>
            </a:pPr>
            <a:r>
              <a:rPr lang="es-MX" sz="2800" dirty="0"/>
              <a:t>La variable fundamental que mueve la actividad económica es la demanda agregada (DA), que está formada por la demanda de bienes de consumo (C), la demanda de bienes de inversión (I), la demanda del sector público (G) y la demanda de los mercados internacionales, también conocida como las Exportaciones netas (X-M</a:t>
            </a:r>
            <a:r>
              <a:rPr lang="es-MX" sz="2800" dirty="0" smtClean="0"/>
              <a:t>).</a:t>
            </a:r>
          </a:p>
          <a:p>
            <a:pPr marL="0" indent="0" algn="ctr">
              <a:buNone/>
            </a:pPr>
            <a:r>
              <a:rPr lang="es-MX" sz="2800" b="1" dirty="0"/>
              <a:t>Componentes de la Demanda Agregada</a:t>
            </a:r>
            <a:endParaRPr lang="es-MX" sz="2800" dirty="0"/>
          </a:p>
          <a:p>
            <a:pPr marL="0" indent="0" algn="ctr">
              <a:buNone/>
            </a:pPr>
            <a:r>
              <a:rPr lang="es-MX" sz="2800" b="1" dirty="0"/>
              <a:t>DA = C + I + G + X - M</a:t>
            </a:r>
            <a:endParaRPr lang="es-MX" sz="2800" dirty="0"/>
          </a:p>
          <a:p>
            <a:endParaRPr lang="es-MX" dirty="0"/>
          </a:p>
        </p:txBody>
      </p:sp>
    </p:spTree>
    <p:extLst>
      <p:ext uri="{BB962C8B-B14F-4D97-AF65-F5344CB8AC3E}">
        <p14:creationId xmlns:p14="http://schemas.microsoft.com/office/powerpoint/2010/main" val="2516072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endParaRPr lang="es-MX" dirty="0" smtClean="0"/>
          </a:p>
          <a:p>
            <a:pPr marL="0" indent="0">
              <a:buNone/>
            </a:pPr>
            <a:endParaRPr lang="es-MX" dirty="0"/>
          </a:p>
          <a:p>
            <a:pPr marL="0" indent="0" algn="just">
              <a:buNone/>
            </a:pPr>
            <a:r>
              <a:rPr lang="es-MX" sz="2800" dirty="0" smtClean="0"/>
              <a:t>La</a:t>
            </a:r>
            <a:r>
              <a:rPr lang="es-MX" sz="2800" dirty="0"/>
              <a:t> teoría macroeconómica de Keynes puso de manifiesto que las medidas de la política fiscal influyen, en gran medida, en las variaciones a corto plazo de los </a:t>
            </a:r>
            <a:r>
              <a:rPr lang="es-MX" sz="2800" b="1" dirty="0"/>
              <a:t>precios</a:t>
            </a:r>
            <a:r>
              <a:rPr lang="es-MX" sz="2800" dirty="0"/>
              <a:t> y del </a:t>
            </a:r>
            <a:r>
              <a:rPr lang="es-MX" sz="2800" b="1" dirty="0"/>
              <a:t>empleo</a:t>
            </a:r>
            <a:r>
              <a:rPr lang="es-MX" sz="2800" dirty="0"/>
              <a:t>, y que es mediante esta fórmula de la Demanda agregada como se puede combatir los principales problemas que tiene cualquier economía: </a:t>
            </a:r>
            <a:r>
              <a:rPr lang="es-MX" sz="2800" b="1" dirty="0"/>
              <a:t>la inflación y el desempleo</a:t>
            </a:r>
            <a:r>
              <a:rPr lang="es-MX" sz="2800" dirty="0"/>
              <a:t>.</a:t>
            </a:r>
          </a:p>
        </p:txBody>
      </p:sp>
    </p:spTree>
    <p:extLst>
      <p:ext uri="{BB962C8B-B14F-4D97-AF65-F5344CB8AC3E}">
        <p14:creationId xmlns:p14="http://schemas.microsoft.com/office/powerpoint/2010/main" val="2912013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lgn="just">
              <a:buNone/>
            </a:pPr>
            <a:r>
              <a:rPr lang="es-MX" sz="2400" dirty="0"/>
              <a:t>Efectivamente, cuando la demanda agregada es insuficiente (la cantidad de productos que se demandan es inferior a la que se ofrece), disminuyen las ventas y, por lo tanto, baja la producción, con lo que se pierden puestos de trabajo y se genera </a:t>
            </a:r>
            <a:r>
              <a:rPr lang="es-MX" sz="2400" b="1" dirty="0"/>
              <a:t>desempleo</a:t>
            </a:r>
            <a:r>
              <a:rPr lang="es-MX" sz="2400" dirty="0"/>
              <a:t>.</a:t>
            </a:r>
            <a:endParaRPr lang="es-MX" sz="2400" dirty="0" smtClean="0"/>
          </a:p>
          <a:p>
            <a:pPr marL="0" indent="0" algn="just">
              <a:buNone/>
            </a:pPr>
            <a:endParaRPr lang="es-MX" sz="2400" dirty="0"/>
          </a:p>
          <a:p>
            <a:pPr marL="0" indent="0" algn="just">
              <a:buNone/>
            </a:pPr>
            <a:r>
              <a:rPr lang="es-MX" sz="2400" dirty="0" smtClean="0"/>
              <a:t>Al </a:t>
            </a:r>
            <a:r>
              <a:rPr lang="es-MX" sz="2400" dirty="0"/>
              <a:t>contrario, cuando existe un exceso de demanda (la cantidad de productos que se demandan es superior a la que se ofrece), por la ley de la oferta y la demanda, se provoca una elevación de los precios y se </a:t>
            </a:r>
            <a:r>
              <a:rPr lang="es-MX" sz="2400" dirty="0" smtClean="0"/>
              <a:t>genera </a:t>
            </a:r>
            <a:r>
              <a:rPr lang="es-MX" sz="2400" b="1" dirty="0" smtClean="0"/>
              <a:t>inflación</a:t>
            </a:r>
            <a:r>
              <a:rPr lang="es-MX" sz="2400" dirty="0"/>
              <a:t>.</a:t>
            </a:r>
          </a:p>
        </p:txBody>
      </p:sp>
    </p:spTree>
    <p:extLst>
      <p:ext uri="{BB962C8B-B14F-4D97-AF65-F5344CB8AC3E}">
        <p14:creationId xmlns:p14="http://schemas.microsoft.com/office/powerpoint/2010/main" val="2167735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r>
              <a:rPr lang="es-MX" sz="2400" dirty="0" smtClean="0"/>
              <a:t>Medidas de política fiscal</a:t>
            </a:r>
          </a:p>
          <a:p>
            <a:pPr marL="0" indent="0">
              <a:buNone/>
            </a:pPr>
            <a:endParaRPr lang="es-MX" sz="2400" dirty="0"/>
          </a:p>
          <a:p>
            <a:pPr marL="0" indent="0" algn="just">
              <a:buNone/>
            </a:pPr>
            <a:r>
              <a:rPr lang="es-MX" sz="2400" dirty="0" smtClean="0"/>
              <a:t>Para </a:t>
            </a:r>
            <a:r>
              <a:rPr lang="es-MX" sz="2400" dirty="0"/>
              <a:t>hacer frente al </a:t>
            </a:r>
            <a:r>
              <a:rPr lang="es-MX" sz="2400" b="1" dirty="0"/>
              <a:t>desempleo</a:t>
            </a:r>
            <a:r>
              <a:rPr lang="es-MX" sz="2400" dirty="0"/>
              <a:t> el Estado responderá con un recorte de los impuestos, un incremento del gasto público, o ambas medidas simultáneamente.</a:t>
            </a:r>
          </a:p>
          <a:p>
            <a:pPr marL="0" indent="0" algn="just">
              <a:buNone/>
            </a:pPr>
            <a:endParaRPr lang="es-MX" sz="2400" dirty="0" smtClean="0"/>
          </a:p>
          <a:p>
            <a:pPr marL="0" indent="0" algn="just">
              <a:buNone/>
            </a:pPr>
            <a:r>
              <a:rPr lang="es-MX" sz="2400" dirty="0" smtClean="0"/>
              <a:t>Para </a:t>
            </a:r>
            <a:r>
              <a:rPr lang="es-MX" sz="2400" dirty="0"/>
              <a:t>hacer frente a la </a:t>
            </a:r>
            <a:r>
              <a:rPr lang="es-MX" sz="2400" b="1" dirty="0"/>
              <a:t>inflación</a:t>
            </a:r>
            <a:r>
              <a:rPr lang="es-MX" sz="2400" dirty="0"/>
              <a:t>, aplicará medidas de signo contrario: aumento de los impuestos y/o disminución del gasto público.</a:t>
            </a:r>
          </a:p>
          <a:p>
            <a:pPr marL="0" indent="0">
              <a:buNone/>
            </a:pPr>
            <a:endParaRPr lang="es-MX" dirty="0"/>
          </a:p>
        </p:txBody>
      </p:sp>
    </p:spTree>
    <p:extLst>
      <p:ext uri="{BB962C8B-B14F-4D97-AF65-F5344CB8AC3E}">
        <p14:creationId xmlns:p14="http://schemas.microsoft.com/office/powerpoint/2010/main" val="356347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marL="0" indent="0" algn="just">
              <a:buNone/>
            </a:pPr>
            <a:r>
              <a:rPr lang="es-MX" dirty="0"/>
              <a:t>Estas dos formas, totalmente contrarias, de aplicar la política fiscal son conocidas como:</a:t>
            </a:r>
          </a:p>
          <a:p>
            <a:pPr marL="0" indent="0" algn="just">
              <a:buNone/>
            </a:pPr>
            <a:endParaRPr lang="es-MX" dirty="0"/>
          </a:p>
          <a:p>
            <a:pPr marL="0" indent="0" algn="just">
              <a:buNone/>
            </a:pPr>
            <a:r>
              <a:rPr lang="es-MX" b="1" dirty="0"/>
              <a:t>Política Fiscal expansiva</a:t>
            </a:r>
            <a:r>
              <a:rPr lang="es-MX" dirty="0"/>
              <a:t>: se aplica cuando la demanda agregada es insuficiente y, por lo tanto, hay capacidad productiva sin utilizar generándose </a:t>
            </a:r>
            <a:r>
              <a:rPr lang="es-MX" b="1" dirty="0"/>
              <a:t>desempleo</a:t>
            </a:r>
            <a:r>
              <a:rPr lang="es-MX" dirty="0"/>
              <a:t> (generalmente en épocas de recesión o de crisis). Su objetivo es estimular la economía para aumentar la demanda agregada, mediante el aumento del gasto público y la bajada de impuestos.</a:t>
            </a:r>
            <a:endParaRPr lang="es-MX" b="1" dirty="0"/>
          </a:p>
          <a:p>
            <a:pPr marL="0" indent="0" algn="just">
              <a:buNone/>
            </a:pPr>
            <a:r>
              <a:rPr lang="es-MX" dirty="0"/>
              <a:t> </a:t>
            </a:r>
          </a:p>
          <a:p>
            <a:pPr marL="0" indent="0" algn="just">
              <a:buNone/>
            </a:pPr>
            <a:r>
              <a:rPr lang="es-MX" b="1" dirty="0"/>
              <a:t>Política Fiscal restrictiva</a:t>
            </a:r>
            <a:r>
              <a:rPr lang="es-MX" dirty="0"/>
              <a:t>: se aplica cuando la demanda agregada es excesiva y existe, por lo tanto, una elevación significativa de la </a:t>
            </a:r>
            <a:r>
              <a:rPr lang="es-MX" b="1" dirty="0"/>
              <a:t>inflación</a:t>
            </a:r>
            <a:r>
              <a:rPr lang="es-MX" dirty="0"/>
              <a:t>. Su objetivo es estabilizar los precios mediante la reducción del gasto público y la subida de impuestos.</a:t>
            </a:r>
            <a:endParaRPr lang="es-MX" b="1" dirty="0"/>
          </a:p>
          <a:p>
            <a:pPr marL="0" indent="0">
              <a:buNone/>
            </a:pPr>
            <a:endParaRPr lang="es-MX" dirty="0"/>
          </a:p>
        </p:txBody>
      </p:sp>
    </p:spTree>
    <p:extLst>
      <p:ext uri="{BB962C8B-B14F-4D97-AF65-F5344CB8AC3E}">
        <p14:creationId xmlns:p14="http://schemas.microsoft.com/office/powerpoint/2010/main" val="319630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buNone/>
            </a:pPr>
            <a:endParaRPr lang="es-MX" dirty="0" smtClean="0"/>
          </a:p>
          <a:p>
            <a:pPr marL="0" indent="0" algn="just">
              <a:buNone/>
            </a:pPr>
            <a:r>
              <a:rPr lang="es-MX" sz="2400" dirty="0" smtClean="0"/>
              <a:t>Obviamente</a:t>
            </a:r>
            <a:r>
              <a:rPr lang="es-MX" sz="2400" dirty="0"/>
              <a:t>, existe una tercera que consiste en no aplicar ninguna de estas medidas extremas:</a:t>
            </a:r>
          </a:p>
          <a:p>
            <a:pPr algn="just"/>
            <a:endParaRPr lang="es-MX" sz="2400" dirty="0"/>
          </a:p>
          <a:p>
            <a:pPr marL="0" indent="0" algn="just">
              <a:buNone/>
            </a:pPr>
            <a:r>
              <a:rPr lang="es-MX" sz="2400" b="1" dirty="0"/>
              <a:t>Política Fiscal neutral</a:t>
            </a:r>
            <a:r>
              <a:rPr lang="es-MX" sz="2400" dirty="0"/>
              <a:t>: el gobierno busca un presupuesto equilibrado (gasto público = ingresos públicos) y, por lo tanto, sin efecto sobre el nivel de la actividad económica.</a:t>
            </a:r>
            <a:endParaRPr lang="es-MX" sz="2400" b="1" dirty="0"/>
          </a:p>
          <a:p>
            <a:pPr marL="0" indent="0">
              <a:buNone/>
            </a:pPr>
            <a:endParaRPr lang="es-MX" dirty="0" smtClean="0"/>
          </a:p>
        </p:txBody>
      </p:sp>
    </p:spTree>
    <p:extLst>
      <p:ext uri="{BB962C8B-B14F-4D97-AF65-F5344CB8AC3E}">
        <p14:creationId xmlns:p14="http://schemas.microsoft.com/office/powerpoint/2010/main" val="160644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dirty="0"/>
          </a:p>
        </p:txBody>
      </p:sp>
      <p:pic>
        <p:nvPicPr>
          <p:cNvPr id="1026" name="Picture 2" descr="http://yirepa.es/____impro/1/onewebmedia/INSUFICIENCIA%20Y%20EXCESO%20DEMANDA%20AGRAGADA_edited1.jpg?etag=W%2F%223008b-598a43b8%22&amp;sourceContentType=image%2Fjpeg&amp;ignoreAspectRatio&amp;resize=300%2B509&amp;quality=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9540" y="0"/>
            <a:ext cx="4055818" cy="6881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390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4.2.1 </a:t>
            </a:r>
            <a:r>
              <a:rPr lang="es-MX" b="1" dirty="0"/>
              <a:t>Política Fiscal Expansiva</a:t>
            </a:r>
            <a:endParaRPr lang="es-MX" dirty="0"/>
          </a:p>
        </p:txBody>
      </p:sp>
      <p:sp>
        <p:nvSpPr>
          <p:cNvPr id="3" name="Marcador de contenido 2"/>
          <p:cNvSpPr>
            <a:spLocks noGrp="1"/>
          </p:cNvSpPr>
          <p:nvPr>
            <p:ph idx="1"/>
          </p:nvPr>
        </p:nvSpPr>
        <p:spPr/>
        <p:txBody>
          <a:bodyPr>
            <a:normAutofit/>
          </a:bodyPr>
          <a:lstStyle/>
          <a:p>
            <a:pPr marL="0" indent="0" algn="just">
              <a:buNone/>
            </a:pPr>
            <a:r>
              <a:rPr lang="es-MX" sz="2400" dirty="0" smtClean="0"/>
              <a:t>La política fiscal expansiva se puede emplear </a:t>
            </a:r>
            <a:r>
              <a:rPr lang="es-MX" sz="2400" dirty="0"/>
              <a:t>p</a:t>
            </a:r>
            <a:r>
              <a:rPr lang="es-MX" sz="2400" dirty="0" smtClean="0"/>
              <a:t>ara combatir el desempleo</a:t>
            </a:r>
            <a:r>
              <a:rPr lang="es-MX" sz="2400" dirty="0"/>
              <a:t>, </a:t>
            </a:r>
            <a:r>
              <a:rPr lang="es-MX" sz="2400" dirty="0" smtClean="0"/>
              <a:t>vía el </a:t>
            </a:r>
            <a:r>
              <a:rPr lang="es-MX" sz="2400" dirty="0"/>
              <a:t> </a:t>
            </a:r>
            <a:r>
              <a:rPr lang="es-MX" sz="2400" b="1" dirty="0" smtClean="0"/>
              <a:t>aumento de </a:t>
            </a:r>
            <a:r>
              <a:rPr lang="es-MX" sz="2400" b="1" dirty="0"/>
              <a:t>la Demanda Agregada </a:t>
            </a:r>
            <a:r>
              <a:rPr lang="es-MX" sz="2400" dirty="0"/>
              <a:t>a través de sus componente (Consumo, Inversión, Gasto y Exportaciones netas) y para ello, como ya se ha dicho anteriormente, dispone del control del gasto público y de los impuestos con distintas posibilidades de actuación: </a:t>
            </a:r>
            <a:r>
              <a:rPr lang="es-MX" sz="2400" b="1" dirty="0"/>
              <a:t>aumentar el gasto público, reducir los impuestos o ambas medidas simultáneamente.</a:t>
            </a:r>
            <a:endParaRPr lang="es-MX" sz="2400" dirty="0"/>
          </a:p>
        </p:txBody>
      </p:sp>
    </p:spTree>
    <p:extLst>
      <p:ext uri="{BB962C8B-B14F-4D97-AF65-F5344CB8AC3E}">
        <p14:creationId xmlns:p14="http://schemas.microsoft.com/office/powerpoint/2010/main" val="456774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lgn="just">
              <a:buNone/>
            </a:pPr>
            <a:r>
              <a:rPr lang="es-MX" b="1" dirty="0"/>
              <a:t>Aumentar el gasto público. </a:t>
            </a:r>
            <a:r>
              <a:rPr lang="es-MX" dirty="0"/>
              <a:t>El estado puede aumentar el gasto </a:t>
            </a:r>
            <a:r>
              <a:rPr lang="es-MX" dirty="0" smtClean="0"/>
              <a:t>público de la siguiente forma:</a:t>
            </a:r>
          </a:p>
          <a:p>
            <a:pPr marL="0" indent="0" algn="just">
              <a:buNone/>
            </a:pPr>
            <a:endParaRPr lang="es-MX" dirty="0" smtClean="0"/>
          </a:p>
          <a:p>
            <a:pPr algn="just"/>
            <a:r>
              <a:rPr lang="es-MX" dirty="0" smtClean="0"/>
              <a:t>Ejecutando </a:t>
            </a:r>
            <a:r>
              <a:rPr lang="es-MX" dirty="0"/>
              <a:t>obras públicas (carreteras, hospitales, etc</a:t>
            </a:r>
            <a:r>
              <a:rPr lang="es-MX" dirty="0" smtClean="0"/>
              <a:t>.).</a:t>
            </a:r>
          </a:p>
          <a:p>
            <a:pPr algn="just"/>
            <a:r>
              <a:rPr lang="es-MX" dirty="0" smtClean="0"/>
              <a:t>Comprando </a:t>
            </a:r>
            <a:r>
              <a:rPr lang="es-MX" dirty="0"/>
              <a:t>bienes y servicios públicos a las </a:t>
            </a:r>
            <a:r>
              <a:rPr lang="es-MX" dirty="0" smtClean="0"/>
              <a:t>empresas. </a:t>
            </a:r>
          </a:p>
          <a:p>
            <a:pPr algn="just"/>
            <a:r>
              <a:rPr lang="es-MX" dirty="0" smtClean="0"/>
              <a:t>Mediante </a:t>
            </a:r>
            <a:r>
              <a:rPr lang="es-MX" dirty="0"/>
              <a:t>las transferencias (subsidios de desempleo, pensiones, subvenciones a las empresas, etc.). </a:t>
            </a:r>
            <a:endParaRPr lang="es-MX" dirty="0" smtClean="0"/>
          </a:p>
          <a:p>
            <a:pPr marL="0" indent="0" algn="just">
              <a:buNone/>
            </a:pPr>
            <a:endParaRPr lang="es-MX" dirty="0"/>
          </a:p>
          <a:p>
            <a:pPr marL="0" indent="0" algn="just">
              <a:buNone/>
            </a:pPr>
            <a:r>
              <a:rPr lang="es-MX" dirty="0" smtClean="0"/>
              <a:t>Con </a:t>
            </a:r>
            <a:r>
              <a:rPr lang="es-MX" dirty="0"/>
              <a:t>esto se consigue aumentar la demanda agregada y, como respuesta, las empresas incrementarán su producción y contratarán más trabajadores (</a:t>
            </a:r>
            <a:r>
              <a:rPr lang="es-MX" b="1" dirty="0"/>
              <a:t>aumento del empleo</a:t>
            </a:r>
            <a:r>
              <a:rPr lang="es-MX" dirty="0"/>
              <a:t>).</a:t>
            </a:r>
            <a:endParaRPr lang="es-MX" b="1" dirty="0"/>
          </a:p>
          <a:p>
            <a:pPr marL="0" indent="0">
              <a:buNone/>
            </a:pPr>
            <a:endParaRPr lang="es-MX" dirty="0"/>
          </a:p>
        </p:txBody>
      </p:sp>
    </p:spTree>
    <p:extLst>
      <p:ext uri="{BB962C8B-B14F-4D97-AF65-F5344CB8AC3E}">
        <p14:creationId xmlns:p14="http://schemas.microsoft.com/office/powerpoint/2010/main" val="778334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a:t>
            </a:r>
            <a:endParaRPr lang="es-MX" dirty="0"/>
          </a:p>
        </p:txBody>
      </p:sp>
      <p:sp>
        <p:nvSpPr>
          <p:cNvPr id="3" name="Marcador de contenido 2"/>
          <p:cNvSpPr>
            <a:spLocks noGrp="1"/>
          </p:cNvSpPr>
          <p:nvPr>
            <p:ph idx="1"/>
          </p:nvPr>
        </p:nvSpPr>
        <p:spPr/>
        <p:txBody>
          <a:bodyPr/>
          <a:lstStyle/>
          <a:p>
            <a:endParaRPr lang="es-MX" b="1" dirty="0" smtClean="0"/>
          </a:p>
          <a:p>
            <a:pPr marL="0" indent="0">
              <a:buNone/>
            </a:pPr>
            <a:r>
              <a:rPr lang="es-MX" b="1" dirty="0" smtClean="0"/>
              <a:t>L</a:t>
            </a:r>
            <a:r>
              <a:rPr lang="es-MX" dirty="0" smtClean="0"/>
              <a:t>a </a:t>
            </a:r>
            <a:r>
              <a:rPr lang="es-MX" dirty="0"/>
              <a:t>Gran Depresión de la década de los treinta planteó —vía hechos— dudas </a:t>
            </a:r>
            <a:r>
              <a:rPr lang="es-MX" dirty="0" smtClean="0"/>
              <a:t>muy sustanciales </a:t>
            </a:r>
            <a:r>
              <a:rPr lang="es-MX" dirty="0"/>
              <a:t>sobre las premisas clásicas y neoclásicas de pleno empleo </a:t>
            </a:r>
            <a:r>
              <a:rPr lang="es-MX" dirty="0" smtClean="0"/>
              <a:t>automático y </a:t>
            </a:r>
            <a:r>
              <a:rPr lang="es-MX" dirty="0"/>
              <a:t>de asignación eficiente —también automática— vía precios, máxime si se tiene </a:t>
            </a:r>
            <a:r>
              <a:rPr lang="es-MX" dirty="0" smtClean="0"/>
              <a:t>en cuenta </a:t>
            </a:r>
            <a:r>
              <a:rPr lang="es-MX" dirty="0"/>
              <a:t>la situación de deflación y desempleo masivo generalizado que caracterizó a </a:t>
            </a:r>
            <a:r>
              <a:rPr lang="es-MX" dirty="0" smtClean="0"/>
              <a:t>la mayoría </a:t>
            </a:r>
            <a:r>
              <a:rPr lang="es-MX" dirty="0"/>
              <a:t>de los países avanzados.</a:t>
            </a:r>
          </a:p>
        </p:txBody>
      </p:sp>
    </p:spTree>
    <p:extLst>
      <p:ext uri="{BB962C8B-B14F-4D97-AF65-F5344CB8AC3E}">
        <p14:creationId xmlns:p14="http://schemas.microsoft.com/office/powerpoint/2010/main" val="1552988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Autofit/>
          </a:bodyPr>
          <a:lstStyle/>
          <a:p>
            <a:pPr marL="0" indent="0" algn="just">
              <a:buNone/>
            </a:pPr>
            <a:r>
              <a:rPr lang="es-MX" sz="2400" b="1" dirty="0" smtClean="0"/>
              <a:t>Reducir </a:t>
            </a:r>
            <a:r>
              <a:rPr lang="es-MX" sz="2400" b="1" dirty="0"/>
              <a:t>los impuestos. </a:t>
            </a:r>
            <a:r>
              <a:rPr lang="es-MX" sz="2400" dirty="0"/>
              <a:t>Con ello se aumenta la </a:t>
            </a:r>
            <a:r>
              <a:rPr lang="es-MX" sz="2400" i="1" dirty="0"/>
              <a:t>renta disponible </a:t>
            </a:r>
            <a:r>
              <a:rPr lang="es-MX" sz="2400" dirty="0"/>
              <a:t>de las familias (podrán entonces consumir más) y disminuyen los costes de las empresas (podrán aumentar sus inversiones). Este incremento del consumo y de la inversión conllevarán a un aumento de la demanda agregada y, con ello, las empresas incrementarán su producción y el número de empleados</a:t>
            </a:r>
            <a:r>
              <a:rPr lang="es-MX" sz="2400" dirty="0" smtClean="0"/>
              <a:t>.</a:t>
            </a:r>
          </a:p>
          <a:p>
            <a:pPr marL="0" indent="0" algn="just">
              <a:buNone/>
            </a:pPr>
            <a:endParaRPr lang="es-MX" sz="2400" b="1" dirty="0"/>
          </a:p>
          <a:p>
            <a:pPr marL="0" indent="0" algn="just">
              <a:buNone/>
            </a:pPr>
            <a:r>
              <a:rPr lang="es-MX" sz="2400" dirty="0" smtClean="0"/>
              <a:t>También </a:t>
            </a:r>
            <a:r>
              <a:rPr lang="es-MX" sz="2400" dirty="0"/>
              <a:t>se puede conseguir: a) estimulando la inversión privada mediante bonificaciones o exenciones fiscales; b) aplicando incentivos fiscales para estimular la demanda de los no residentes, con lo que se consigue aumentar las exportaciones netas (diferencia entre las exportaciones y las importaciones).</a:t>
            </a:r>
          </a:p>
        </p:txBody>
      </p:sp>
    </p:spTree>
    <p:extLst>
      <p:ext uri="{BB962C8B-B14F-4D97-AF65-F5344CB8AC3E}">
        <p14:creationId xmlns:p14="http://schemas.microsoft.com/office/powerpoint/2010/main" val="129361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dirty="0"/>
          </a:p>
        </p:txBody>
      </p:sp>
      <p:pic>
        <p:nvPicPr>
          <p:cNvPr id="3074" name="Picture 2" descr="http://yirepa.es/____impro/1/onewebmedia/Pol%C3%ADtica%20Fiscal%20Expansiva_edited1.JPG?etag=W%2F%2223990-5989b8d6%22&amp;sourceContentType=image%2Fjpeg&amp;ignoreAspectRatio&amp;resize=253%2B489&amp;quality=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7720" y="64370"/>
            <a:ext cx="3514905" cy="6793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83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1069848" y="3116686"/>
            <a:ext cx="10058400" cy="3055513"/>
          </a:xfrm>
        </p:spPr>
        <p:txBody>
          <a:bodyPr>
            <a:normAutofit/>
          </a:bodyPr>
          <a:lstStyle/>
          <a:p>
            <a:pPr marL="0" indent="0">
              <a:buNone/>
            </a:pPr>
            <a:r>
              <a:rPr lang="es-MX" sz="2400" dirty="0"/>
              <a:t>Evidentemente, con la aplicación de estas medidas (aumento del gasto público y disminución de los impuestos), además del aumento del empleo, se generará </a:t>
            </a:r>
            <a:r>
              <a:rPr lang="es-MX" sz="2400" b="1" dirty="0"/>
              <a:t>déficit público</a:t>
            </a:r>
            <a:r>
              <a:rPr lang="es-MX" sz="2400" dirty="0"/>
              <a:t> y, posiblemente, </a:t>
            </a:r>
            <a:r>
              <a:rPr lang="es-MX" sz="2400" b="1" dirty="0">
                <a:hlinkClick r:id="rId2"/>
              </a:rPr>
              <a:t>inflación</a:t>
            </a:r>
            <a:r>
              <a:rPr lang="es-MX" sz="2400" dirty="0"/>
              <a:t>.</a:t>
            </a:r>
          </a:p>
        </p:txBody>
      </p:sp>
    </p:spTree>
    <p:extLst>
      <p:ext uri="{BB962C8B-B14F-4D97-AF65-F5344CB8AC3E}">
        <p14:creationId xmlns:p14="http://schemas.microsoft.com/office/powerpoint/2010/main" val="3820112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4256" y="553792"/>
            <a:ext cx="4120166" cy="5842112"/>
          </a:xfrm>
        </p:spPr>
        <p:txBody>
          <a:bodyPr>
            <a:normAutofit lnSpcReduction="10000"/>
          </a:bodyPr>
          <a:lstStyle/>
          <a:p>
            <a:pPr algn="just"/>
            <a:r>
              <a:rPr lang="es-MX" sz="2000" dirty="0"/>
              <a:t>Podemos observar </a:t>
            </a:r>
            <a:r>
              <a:rPr lang="es-MX" sz="2000" dirty="0" smtClean="0"/>
              <a:t>el </a:t>
            </a:r>
            <a:r>
              <a:rPr lang="es-MX" sz="2000" dirty="0"/>
              <a:t>efecto de la Política fiscal expansiva gráficamente, donde </a:t>
            </a:r>
            <a:r>
              <a:rPr lang="es-MX" sz="2000" b="1" dirty="0"/>
              <a:t>P</a:t>
            </a:r>
            <a:r>
              <a:rPr lang="es-MX" sz="2000" dirty="0"/>
              <a:t> representa el nivel de precios y </a:t>
            </a:r>
            <a:r>
              <a:rPr lang="es-MX" sz="2000" b="1" dirty="0"/>
              <a:t>Q</a:t>
            </a:r>
            <a:r>
              <a:rPr lang="es-MX" sz="2000" dirty="0"/>
              <a:t> la cantidad de producción</a:t>
            </a:r>
            <a:r>
              <a:rPr lang="es-MX" sz="2000" dirty="0" smtClean="0"/>
              <a:t>.</a:t>
            </a:r>
            <a:r>
              <a:rPr lang="es-MX" sz="2000" dirty="0"/>
              <a:t> </a:t>
            </a:r>
          </a:p>
          <a:p>
            <a:pPr algn="just"/>
            <a:r>
              <a:rPr lang="es-MX" sz="2000" dirty="0"/>
              <a:t>Partimos de unas curvas de Oferta agregada </a:t>
            </a:r>
            <a:r>
              <a:rPr lang="es-MX" sz="2000" b="1" dirty="0"/>
              <a:t>OA</a:t>
            </a:r>
            <a:r>
              <a:rPr lang="es-MX" sz="2000" dirty="0"/>
              <a:t> y de Demanda agregada </a:t>
            </a:r>
            <a:r>
              <a:rPr lang="es-MX" sz="2000" b="1" dirty="0"/>
              <a:t>DA1</a:t>
            </a:r>
            <a:r>
              <a:rPr lang="es-MX" sz="2000" dirty="0"/>
              <a:t> con un punto de equilibrio </a:t>
            </a:r>
            <a:r>
              <a:rPr lang="es-MX" sz="2000" b="1" dirty="0"/>
              <a:t>E</a:t>
            </a:r>
            <a:r>
              <a:rPr lang="es-MX" sz="2000" dirty="0" smtClean="0"/>
              <a:t>.</a:t>
            </a:r>
            <a:r>
              <a:rPr lang="es-MX" sz="2000" dirty="0"/>
              <a:t> </a:t>
            </a:r>
          </a:p>
          <a:p>
            <a:pPr algn="just"/>
            <a:r>
              <a:rPr lang="es-MX" sz="2000" dirty="0"/>
              <a:t>El aumento del gasto público o la reducción de impuestos provocará un incremento de la Demanda agregada, desplazando su curva hacia la derecha (de </a:t>
            </a:r>
            <a:r>
              <a:rPr lang="es-MX" sz="2000" b="1" dirty="0"/>
              <a:t>DA1</a:t>
            </a:r>
            <a:r>
              <a:rPr lang="es-MX" sz="2000" dirty="0"/>
              <a:t> a </a:t>
            </a:r>
            <a:r>
              <a:rPr lang="es-MX" sz="2000" b="1" dirty="0"/>
              <a:t>DA2</a:t>
            </a:r>
            <a:r>
              <a:rPr lang="es-MX" sz="2000" dirty="0"/>
              <a:t>), desarrollándose un exceso de demanda, ya que al precio </a:t>
            </a:r>
            <a:r>
              <a:rPr lang="es-MX" sz="2000" b="1" dirty="0"/>
              <a:t>p</a:t>
            </a:r>
            <a:r>
              <a:rPr lang="es-MX" sz="2000" b="1" baseline="-25000" dirty="0"/>
              <a:t>e </a:t>
            </a:r>
            <a:r>
              <a:rPr lang="es-MX" sz="2000" dirty="0"/>
              <a:t>la demanda ahora es</a:t>
            </a:r>
            <a:r>
              <a:rPr lang="es-MX" sz="2000" b="1" dirty="0"/>
              <a:t> q</a:t>
            </a:r>
            <a:r>
              <a:rPr lang="es-MX" sz="2000" b="1" baseline="-25000" dirty="0"/>
              <a:t>1</a:t>
            </a:r>
            <a:r>
              <a:rPr lang="es-MX" sz="2000" dirty="0"/>
              <a:t>, mientras que la Oferta agregada permanece en</a:t>
            </a:r>
            <a:r>
              <a:rPr lang="es-MX" sz="2000" b="1" dirty="0"/>
              <a:t> </a:t>
            </a:r>
            <a:r>
              <a:rPr lang="es-MX" sz="2000" b="1" dirty="0" err="1"/>
              <a:t>q</a:t>
            </a:r>
            <a:r>
              <a:rPr lang="es-MX" sz="2000" b="1" baseline="-25000" dirty="0" err="1"/>
              <a:t>e</a:t>
            </a:r>
            <a:r>
              <a:rPr lang="es-MX" sz="2000" dirty="0"/>
              <a:t>.</a:t>
            </a:r>
          </a:p>
          <a:p>
            <a:pPr marL="0" indent="0">
              <a:buNone/>
            </a:pPr>
            <a:endParaRPr lang="es-MX" dirty="0"/>
          </a:p>
        </p:txBody>
      </p:sp>
      <p:pic>
        <p:nvPicPr>
          <p:cNvPr id="2050" name="Picture 2" descr="http://yirepa.es/____impro/1/onewebmedia/Gr%C3%A1fico%20Demanda%20agregada%20politica%20fiscal%20expansiva_edited1.jpg?etag=W%2F%2222954-598ae8d9%22&amp;sourceContentType=image%2Fjpeg&amp;ignoreAspectRatio&amp;resize=339%2B315&amp;quality=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3636" y="553792"/>
            <a:ext cx="6386893" cy="593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608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
        <p:nvSpPr>
          <p:cNvPr id="4" name="Rectángulo redondeado 3"/>
          <p:cNvSpPr/>
          <p:nvPr/>
        </p:nvSpPr>
        <p:spPr>
          <a:xfrm>
            <a:off x="838200" y="1416675"/>
            <a:ext cx="10714149" cy="3490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Las medidas más destacadas de la política fiscal </a:t>
            </a:r>
            <a:r>
              <a:rPr lang="es-MX" sz="2800" b="1" dirty="0"/>
              <a:t>expansiva </a:t>
            </a:r>
            <a:r>
              <a:rPr lang="es-MX" sz="2800" dirty="0"/>
              <a:t>son:</a:t>
            </a:r>
          </a:p>
          <a:p>
            <a:pPr algn="ctr"/>
            <a:r>
              <a:rPr lang="es-MX" sz="2800" b="1" dirty="0"/>
              <a:t>aumentar el gasto público y reducir los impuestos</a:t>
            </a:r>
            <a:r>
              <a:rPr lang="es-MX" sz="2800" dirty="0" smtClean="0"/>
              <a:t>.</a:t>
            </a:r>
          </a:p>
          <a:p>
            <a:pPr algn="ctr"/>
            <a:endParaRPr lang="es-MX" sz="2800" dirty="0"/>
          </a:p>
          <a:p>
            <a:pPr algn="ctr"/>
            <a:r>
              <a:rPr lang="es-MX" sz="2800" dirty="0"/>
              <a:t>Suelen aplicarse cuando la economía está atravesando un período de </a:t>
            </a:r>
            <a:r>
              <a:rPr lang="es-MX" sz="2800" dirty="0" smtClean="0"/>
              <a:t>recesión o </a:t>
            </a:r>
            <a:r>
              <a:rPr lang="es-MX" sz="2800" dirty="0"/>
              <a:t>de crisis y, por consiguiente, está sufriendo un alto nivel de desempleo.</a:t>
            </a:r>
          </a:p>
          <a:p>
            <a:pPr algn="ctr"/>
            <a:endParaRPr lang="es-MX" dirty="0"/>
          </a:p>
        </p:txBody>
      </p:sp>
    </p:spTree>
    <p:extLst>
      <p:ext uri="{BB962C8B-B14F-4D97-AF65-F5344CB8AC3E}">
        <p14:creationId xmlns:p14="http://schemas.microsoft.com/office/powerpoint/2010/main" val="1463017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sz="2400" dirty="0"/>
              <a:t>Una de las críticas que más recaen sobre la política fiscal expansiva es que su aplicación implica incurrir en déficit público, ya que con ello aumenta la deuda del Estado, generando intereses (más gastos) para los próximos años.</a:t>
            </a:r>
          </a:p>
          <a:p>
            <a:pPr marL="0" indent="0" algn="just">
              <a:buNone/>
            </a:pPr>
            <a:r>
              <a:rPr lang="es-MX" sz="2400" dirty="0"/>
              <a:t> </a:t>
            </a:r>
          </a:p>
          <a:p>
            <a:pPr algn="just"/>
            <a:r>
              <a:rPr lang="es-MX" sz="2400" dirty="0"/>
              <a:t>Por este motivo, los </a:t>
            </a:r>
            <a:r>
              <a:rPr lang="es-MX" sz="2400" b="1" dirty="0"/>
              <a:t>monetaristas</a:t>
            </a:r>
            <a:r>
              <a:rPr lang="es-MX" sz="2400" dirty="0"/>
              <a:t> defienden la política fiscal neutral, donde prevalece el principio de equilibrio presupuestario. Según esta corriente, si en algún momento es necesario aumentar el gasto público, también se deberá subir los impuestos, para mantener de esta forma el equilibrio presupuestario.</a:t>
            </a:r>
          </a:p>
          <a:p>
            <a:pPr marL="0" indent="0">
              <a:buNone/>
            </a:pPr>
            <a:endParaRPr lang="es-MX" dirty="0"/>
          </a:p>
        </p:txBody>
      </p:sp>
    </p:spTree>
    <p:extLst>
      <p:ext uri="{BB962C8B-B14F-4D97-AF65-F5344CB8AC3E}">
        <p14:creationId xmlns:p14="http://schemas.microsoft.com/office/powerpoint/2010/main" val="1555730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lgn="just">
              <a:buNone/>
            </a:pPr>
            <a:r>
              <a:rPr lang="es-MX" sz="2400" dirty="0"/>
              <a:t>Por otra parte tenemos a los </a:t>
            </a:r>
            <a:r>
              <a:rPr lang="es-MX" sz="2400" b="1" dirty="0"/>
              <a:t>keynesianos</a:t>
            </a:r>
            <a:r>
              <a:rPr lang="es-MX" sz="2400" dirty="0"/>
              <a:t>, que ante períodos de recesión económica y existencia de desempleo, defienden el aumento del gasto público para reactivar la economía y generar empleo, a pesar de que se genere déficit público. </a:t>
            </a:r>
            <a:endParaRPr lang="es-MX" sz="2400" dirty="0" smtClean="0"/>
          </a:p>
          <a:p>
            <a:pPr marL="0" indent="0" algn="just">
              <a:buNone/>
            </a:pPr>
            <a:endParaRPr lang="es-MX" sz="2400" dirty="0"/>
          </a:p>
          <a:p>
            <a:pPr marL="0" indent="0" algn="just">
              <a:buNone/>
            </a:pPr>
            <a:r>
              <a:rPr lang="es-MX" sz="2400" dirty="0" smtClean="0"/>
              <a:t>Reconocen </a:t>
            </a:r>
            <a:r>
              <a:rPr lang="es-MX" sz="2400" dirty="0"/>
              <a:t>que este déficit debe equilibrarse, pero abogan a que se realice en los años siguientes, a lo largo de los ciclos económicos, compensando la deuda originada en la fase recesiva con el superávit creado en el período de bonanza económica (evidentemente, todo esto dependerá del nivel de deuda acumulada que tenga el país en ese momento).</a:t>
            </a:r>
          </a:p>
        </p:txBody>
      </p:sp>
    </p:spTree>
    <p:extLst>
      <p:ext uri="{BB962C8B-B14F-4D97-AF65-F5344CB8AC3E}">
        <p14:creationId xmlns:p14="http://schemas.microsoft.com/office/powerpoint/2010/main" val="2324554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4</a:t>
            </a:r>
            <a:r>
              <a:rPr lang="es-MX" b="1" dirty="0" smtClean="0"/>
              <a:t>.2.2 </a:t>
            </a:r>
            <a:r>
              <a:rPr lang="es-MX" b="1" dirty="0"/>
              <a:t>Política Fiscal Restrictiva</a:t>
            </a:r>
            <a:endParaRPr lang="es-MX" dirty="0"/>
          </a:p>
        </p:txBody>
      </p:sp>
      <p:sp>
        <p:nvSpPr>
          <p:cNvPr id="3" name="Marcador de contenido 2"/>
          <p:cNvSpPr>
            <a:spLocks noGrp="1"/>
          </p:cNvSpPr>
          <p:nvPr>
            <p:ph idx="1"/>
          </p:nvPr>
        </p:nvSpPr>
        <p:spPr/>
        <p:txBody>
          <a:bodyPr/>
          <a:lstStyle/>
          <a:p>
            <a:pPr algn="just"/>
            <a:r>
              <a:rPr lang="es-MX" sz="2400" dirty="0"/>
              <a:t>Cuando hay un exceso de demanda, la cantidad de productos que se desean comprar es superior a la que se ofrece; a la que se produce (a la Oferta agregada). Como consecuencia de esta situación, existe riesgo de subida de precios (</a:t>
            </a:r>
            <a:r>
              <a:rPr lang="es-MX" sz="2400" b="1" dirty="0"/>
              <a:t>inflación</a:t>
            </a:r>
            <a:r>
              <a:rPr lang="es-MX" sz="2400" dirty="0"/>
              <a:t>).</a:t>
            </a:r>
          </a:p>
          <a:p>
            <a:pPr marL="0" indent="0" algn="just">
              <a:buNone/>
            </a:pPr>
            <a:endParaRPr lang="es-MX" sz="2400" dirty="0"/>
          </a:p>
          <a:p>
            <a:pPr algn="just"/>
            <a:r>
              <a:rPr lang="es-MX" sz="2400" dirty="0"/>
              <a:t>Para paliar este riesgo, el gobierno puede contraer la demanda utilizando los mismos instrumentos que la política fiscal expansiva (gasto público e impuestos), pero en sentido contrario: </a:t>
            </a:r>
            <a:r>
              <a:rPr lang="es-MX" sz="2400" b="1" dirty="0"/>
              <a:t>reducir el gasto público, aumentar los impuestos o ambas medidas simultáneamente:</a:t>
            </a:r>
            <a:endParaRPr lang="es-MX" sz="2400" dirty="0"/>
          </a:p>
          <a:p>
            <a:endParaRPr lang="es-MX" dirty="0"/>
          </a:p>
        </p:txBody>
      </p:sp>
    </p:spTree>
    <p:extLst>
      <p:ext uri="{BB962C8B-B14F-4D97-AF65-F5344CB8AC3E}">
        <p14:creationId xmlns:p14="http://schemas.microsoft.com/office/powerpoint/2010/main" val="2750237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algn="just"/>
            <a:r>
              <a:rPr lang="es-MX" sz="2400" b="1" dirty="0"/>
              <a:t>Reducir el gasto público. </a:t>
            </a:r>
            <a:r>
              <a:rPr lang="es-MX" sz="2400" dirty="0"/>
              <a:t>El estado puede reducir el gasto público gastando menos en obras públicas, comprando menos bienes y servicios públicos a las empresa o recortando las transferencias. Con esto se consigue disminuir la demanda agregada y, por la ley de la oferta y la demanda, una bajada de los precios (</a:t>
            </a:r>
            <a:r>
              <a:rPr lang="es-MX" sz="2400" b="1" dirty="0"/>
              <a:t>reducción de la inflación</a:t>
            </a:r>
            <a:r>
              <a:rPr lang="es-MX" sz="2400" dirty="0"/>
              <a:t>).</a:t>
            </a:r>
            <a:endParaRPr lang="es-MX" sz="2400" b="1" dirty="0"/>
          </a:p>
          <a:p>
            <a:pPr algn="just"/>
            <a:endParaRPr lang="es-MX" sz="2400" dirty="0"/>
          </a:p>
          <a:p>
            <a:pPr algn="just"/>
            <a:r>
              <a:rPr lang="es-MX" sz="2400" b="1" dirty="0"/>
              <a:t>Aumentar los impuestos. </a:t>
            </a:r>
            <a:r>
              <a:rPr lang="es-MX" sz="2400" dirty="0"/>
              <a:t>Con ello se disminuye la renta disponible de las familias (tendrán menos dinero para consumir) y aumentan los costes de las empresas (podrán invertir menos). Esta disminución del consumo y de la inversión se traducirá en un </a:t>
            </a:r>
            <a:r>
              <a:rPr lang="es-MX" sz="2400" b="1" dirty="0"/>
              <a:t>descenso</a:t>
            </a:r>
            <a:r>
              <a:rPr lang="es-MX" sz="2400" dirty="0"/>
              <a:t> de la demanda agregada y </a:t>
            </a:r>
            <a:r>
              <a:rPr lang="es-MX" sz="2400" b="1" dirty="0"/>
              <a:t>del nivel general de los precios</a:t>
            </a:r>
            <a:r>
              <a:rPr lang="es-MX" sz="2400" dirty="0"/>
              <a:t>.</a:t>
            </a:r>
            <a:endParaRPr lang="es-MX" sz="2400" b="1" dirty="0"/>
          </a:p>
          <a:p>
            <a:pPr marL="0" indent="0">
              <a:buNone/>
            </a:pPr>
            <a:endParaRPr lang="es-MX" dirty="0"/>
          </a:p>
        </p:txBody>
      </p:sp>
    </p:spTree>
    <p:extLst>
      <p:ext uri="{BB962C8B-B14F-4D97-AF65-F5344CB8AC3E}">
        <p14:creationId xmlns:p14="http://schemas.microsoft.com/office/powerpoint/2010/main" val="214838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dirty="0"/>
          </a:p>
        </p:txBody>
      </p:sp>
      <p:pic>
        <p:nvPicPr>
          <p:cNvPr id="1026" name="Picture 2" descr="http://yirepa.es/____impro/1/onewebmedia/Pol%C3%ADtica%20Fiscal%20Restrictiva_edited1.JPG?etag=W%2F%2227052-5989bbf5%22&amp;sourceContentType=image%2Fjpeg&amp;ignoreAspectRatio&amp;resize=241%2B450&amp;quality=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3472" y="0"/>
            <a:ext cx="3605056" cy="6731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98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3074" name="Picture 2" descr="Resultado de imagen para gran depre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555" y="8823"/>
            <a:ext cx="9144000" cy="6849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344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66670"/>
            <a:ext cx="4545169" cy="5743978"/>
          </a:xfrm>
        </p:spPr>
        <p:txBody>
          <a:bodyPr>
            <a:normAutofit/>
          </a:bodyPr>
          <a:lstStyle/>
          <a:p>
            <a:pPr algn="just"/>
            <a:r>
              <a:rPr lang="es-MX" dirty="0"/>
              <a:t>Podemos observar este efecto de la Política fiscal restrictiva gráficamente, </a:t>
            </a:r>
            <a:r>
              <a:rPr lang="es-MX" dirty="0" err="1" smtClean="0"/>
              <a:t>onde</a:t>
            </a:r>
            <a:r>
              <a:rPr lang="es-MX" dirty="0"/>
              <a:t> </a:t>
            </a:r>
            <a:r>
              <a:rPr lang="es-MX" b="1" dirty="0"/>
              <a:t>P</a:t>
            </a:r>
            <a:r>
              <a:rPr lang="es-MX" dirty="0"/>
              <a:t> representa el nivel de precios y </a:t>
            </a:r>
            <a:r>
              <a:rPr lang="es-MX" b="1" dirty="0"/>
              <a:t>Q</a:t>
            </a:r>
            <a:r>
              <a:rPr lang="es-MX" dirty="0"/>
              <a:t> la cantidad de producción</a:t>
            </a:r>
            <a:r>
              <a:rPr lang="es-MX" dirty="0" smtClean="0"/>
              <a:t>.</a:t>
            </a:r>
            <a:endParaRPr lang="es-MX" dirty="0"/>
          </a:p>
          <a:p>
            <a:pPr algn="just"/>
            <a:r>
              <a:rPr lang="es-MX" dirty="0"/>
              <a:t>Partimos de unas curvas de Oferta agregada </a:t>
            </a:r>
            <a:r>
              <a:rPr lang="es-MX" b="1" dirty="0"/>
              <a:t>OA</a:t>
            </a:r>
            <a:r>
              <a:rPr lang="es-MX" dirty="0"/>
              <a:t> y de Demanda agregada </a:t>
            </a:r>
            <a:r>
              <a:rPr lang="es-MX" b="1" dirty="0"/>
              <a:t>DA1</a:t>
            </a:r>
            <a:r>
              <a:rPr lang="es-MX" dirty="0"/>
              <a:t> con un punto de equilibrio </a:t>
            </a:r>
            <a:r>
              <a:rPr lang="es-MX" b="1" dirty="0"/>
              <a:t>E</a:t>
            </a:r>
            <a:r>
              <a:rPr lang="es-MX" dirty="0" smtClean="0"/>
              <a:t>.</a:t>
            </a:r>
            <a:endParaRPr lang="es-MX" dirty="0"/>
          </a:p>
          <a:p>
            <a:pPr algn="just"/>
            <a:r>
              <a:rPr lang="es-MX" dirty="0"/>
              <a:t>Una reducción del gasto público o un aumento de los impuestos, provocará una disminución de la Demanda agregada desplazando su curva hacia la izquierda (pasando de </a:t>
            </a:r>
            <a:r>
              <a:rPr lang="es-MX" b="1" dirty="0"/>
              <a:t>DA1 </a:t>
            </a:r>
            <a:r>
              <a:rPr lang="es-MX" dirty="0"/>
              <a:t>a</a:t>
            </a:r>
            <a:r>
              <a:rPr lang="es-MX" b="1" dirty="0"/>
              <a:t> DA2</a:t>
            </a:r>
            <a:r>
              <a:rPr lang="es-MX" dirty="0"/>
              <a:t>), con lo que la producción se reducirá (de </a:t>
            </a:r>
            <a:r>
              <a:rPr lang="es-MX" b="1" dirty="0" err="1"/>
              <a:t>q</a:t>
            </a:r>
            <a:r>
              <a:rPr lang="es-MX" b="1" baseline="-25000" dirty="0" err="1"/>
              <a:t>e</a:t>
            </a:r>
            <a:r>
              <a:rPr lang="es-MX" b="1" baseline="-25000" dirty="0"/>
              <a:t> </a:t>
            </a:r>
            <a:r>
              <a:rPr lang="es-MX" dirty="0"/>
              <a:t>a</a:t>
            </a:r>
            <a:r>
              <a:rPr lang="es-MX" b="1" dirty="0"/>
              <a:t> q</a:t>
            </a:r>
            <a:r>
              <a:rPr lang="es-MX" b="1" baseline="-25000" dirty="0"/>
              <a:t>1</a:t>
            </a:r>
            <a:r>
              <a:rPr lang="es-MX" dirty="0"/>
              <a:t>) y con ella el empleo y la inflación.</a:t>
            </a:r>
          </a:p>
          <a:p>
            <a:pPr marL="0" indent="0">
              <a:buNone/>
            </a:pPr>
            <a:endParaRPr lang="es-MX" dirty="0"/>
          </a:p>
        </p:txBody>
      </p:sp>
      <p:pic>
        <p:nvPicPr>
          <p:cNvPr id="2050" name="Picture 2" descr="http://yirepa.es/____impro/1/onewebmedia/Gr%C3%A1fico%20Demanda%20agregada%20politica%20fiscal%20expansiva_edited2.jpg?etag=W%2F%221df82-5a1a2c6a%22&amp;sourceContentType=image%2Fjpeg&amp;ignoreAspectRatio&amp;resize=339%2B319&amp;quality=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309" y="785612"/>
            <a:ext cx="5813391" cy="5470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467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4" name="Marcador de contenido 3"/>
          <p:cNvSpPr>
            <a:spLocks noGrp="1"/>
          </p:cNvSpPr>
          <p:nvPr>
            <p:ph idx="1"/>
          </p:nvPr>
        </p:nvSpPr>
        <p:spPr>
          <a:xfrm>
            <a:off x="838200" y="1439258"/>
            <a:ext cx="10515600" cy="38024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endParaRPr lang="es-MX" dirty="0" smtClean="0"/>
          </a:p>
          <a:p>
            <a:endParaRPr lang="es-MX" dirty="0"/>
          </a:p>
          <a:p>
            <a:r>
              <a:rPr lang="es-MX" sz="2800" dirty="0" smtClean="0"/>
              <a:t>Las </a:t>
            </a:r>
            <a:r>
              <a:rPr lang="es-MX" sz="2800" dirty="0"/>
              <a:t>medidas más destacadas de la política fiscal </a:t>
            </a:r>
            <a:r>
              <a:rPr lang="es-MX" sz="2800" b="1" dirty="0"/>
              <a:t>restrictiva </a:t>
            </a:r>
            <a:r>
              <a:rPr lang="es-MX" sz="2800" dirty="0" smtClean="0"/>
              <a:t>son: </a:t>
            </a:r>
            <a:r>
              <a:rPr lang="es-MX" sz="2800" b="1" dirty="0" smtClean="0"/>
              <a:t>reducir </a:t>
            </a:r>
            <a:r>
              <a:rPr lang="es-MX" sz="2800" b="1" dirty="0"/>
              <a:t>el gasto público y aumentar los impuestos</a:t>
            </a:r>
            <a:r>
              <a:rPr lang="es-MX" sz="2800" dirty="0" smtClean="0"/>
              <a:t>.</a:t>
            </a:r>
          </a:p>
          <a:p>
            <a:endParaRPr lang="es-MX" sz="2800" dirty="0"/>
          </a:p>
          <a:p>
            <a:r>
              <a:rPr lang="es-MX" sz="2800" dirty="0"/>
              <a:t>Suelen aplicarse cuando la economía está atravesando un período </a:t>
            </a:r>
            <a:r>
              <a:rPr lang="es-MX" sz="2800" dirty="0" smtClean="0"/>
              <a:t>de bonanza </a:t>
            </a:r>
            <a:r>
              <a:rPr lang="es-MX" sz="2800" dirty="0"/>
              <a:t>y, por consiguiente, con alto riesgo de aumento de la inflación.</a:t>
            </a:r>
          </a:p>
          <a:p>
            <a:pPr marL="0" indent="0">
              <a:buNone/>
            </a:pPr>
            <a:endParaRPr lang="es-MX" dirty="0"/>
          </a:p>
          <a:p>
            <a:pPr algn="ctr"/>
            <a:endParaRPr lang="es-MX" dirty="0"/>
          </a:p>
        </p:txBody>
      </p:sp>
    </p:spTree>
    <p:extLst>
      <p:ext uri="{BB962C8B-B14F-4D97-AF65-F5344CB8AC3E}">
        <p14:creationId xmlns:p14="http://schemas.microsoft.com/office/powerpoint/2010/main" val="3114304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654117" y="3182071"/>
            <a:ext cx="3557275" cy="784622"/>
          </a:xfrm>
        </p:spPr>
        <p:txBody>
          <a:bodyPr/>
          <a:lstStyle/>
          <a:p>
            <a:pPr marL="0" indent="0" algn="ctr">
              <a:buNone/>
            </a:pPr>
            <a:r>
              <a:rPr lang="es-MX" dirty="0" smtClean="0"/>
              <a:t>En síntesis</a:t>
            </a:r>
            <a:endParaRPr lang="es-MX" dirty="0"/>
          </a:p>
        </p:txBody>
      </p:sp>
      <p:pic>
        <p:nvPicPr>
          <p:cNvPr id="3074" name="Picture 2" descr="http://yirepa.es/____impro/1/onewebmedia/Cuadro%20resumen%20politicas%20fiscales%20y%20sus%20instrumentos_edited1.jpg?etag=W%2F%2238354-5ae61ce0%22&amp;sourceContentType=image%2Fjpeg&amp;ignoreAspectRatio&amp;resize=358%2B457&amp;extract=0%2B0%2B357%2B457&amp;quality=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8791" y="0"/>
            <a:ext cx="5279310" cy="6758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965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r>
              <a:rPr lang="es-MX" dirty="0" smtClean="0"/>
              <a:t>Pagina web de consulta</a:t>
            </a:r>
          </a:p>
          <a:p>
            <a:endParaRPr lang="es-MX" dirty="0"/>
          </a:p>
          <a:p>
            <a:r>
              <a:rPr lang="es-MX" dirty="0" smtClean="0"/>
              <a:t>http://yirepa.es/la%20pol%C3%ADtica%20fiscal.html</a:t>
            </a:r>
            <a:endParaRPr lang="es-MX" dirty="0"/>
          </a:p>
        </p:txBody>
      </p:sp>
    </p:spTree>
    <p:extLst>
      <p:ext uri="{BB962C8B-B14F-4D97-AF65-F5344CB8AC3E}">
        <p14:creationId xmlns:p14="http://schemas.microsoft.com/office/powerpoint/2010/main" val="155441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algn="just"/>
            <a:endParaRPr lang="es-MX" dirty="0" smtClean="0"/>
          </a:p>
          <a:p>
            <a:pPr marL="0" indent="0" algn="just">
              <a:buNone/>
            </a:pPr>
            <a:r>
              <a:rPr lang="es-MX" dirty="0" smtClean="0"/>
              <a:t>En </a:t>
            </a:r>
            <a:r>
              <a:rPr lang="es-MX" dirty="0"/>
              <a:t>este contexto, la publicación en 1936 de la </a:t>
            </a:r>
            <a:r>
              <a:rPr lang="es-MX" dirty="0" smtClean="0"/>
              <a:t>publicación en 1936 de la Teoría General del Empleo , el Interés y Dinero de </a:t>
            </a:r>
            <a:r>
              <a:rPr lang="es-MX" dirty="0"/>
              <a:t>John Maynard Keynes, supuso un hito en </a:t>
            </a:r>
            <a:r>
              <a:rPr lang="es-MX" dirty="0" smtClean="0"/>
              <a:t>la concepción </a:t>
            </a:r>
            <a:r>
              <a:rPr lang="es-MX" dirty="0"/>
              <a:t>teórica de la macroeconomía en general y de la política fiscal en particular.</a:t>
            </a:r>
          </a:p>
          <a:p>
            <a:pPr marL="0" indent="0" algn="just">
              <a:buNone/>
            </a:pPr>
            <a:endParaRPr lang="es-MX" dirty="0" smtClean="0"/>
          </a:p>
          <a:p>
            <a:pPr marL="0" indent="0" algn="just">
              <a:buNone/>
            </a:pPr>
            <a:r>
              <a:rPr lang="es-MX" dirty="0" smtClean="0"/>
              <a:t>Keynes </a:t>
            </a:r>
            <a:r>
              <a:rPr lang="es-MX" dirty="0"/>
              <a:t>ofreció una salida al problema fundamental de la economía en ese momento: </a:t>
            </a:r>
            <a:r>
              <a:rPr lang="es-MX" dirty="0" smtClean="0"/>
              <a:t>el desempleo </a:t>
            </a:r>
            <a:r>
              <a:rPr lang="es-MX" dirty="0"/>
              <a:t>masivo, y al propio tiempo, asignó una importancia primordial a las </a:t>
            </a:r>
            <a:r>
              <a:rPr lang="es-MX" dirty="0" smtClean="0"/>
              <a:t>actuaciones en </a:t>
            </a:r>
            <a:r>
              <a:rPr lang="es-MX" dirty="0"/>
              <a:t>materia fiscal de un gobierno.</a:t>
            </a:r>
          </a:p>
        </p:txBody>
      </p:sp>
    </p:spTree>
    <p:extLst>
      <p:ext uri="{BB962C8B-B14F-4D97-AF65-F5344CB8AC3E}">
        <p14:creationId xmlns:p14="http://schemas.microsoft.com/office/powerpoint/2010/main" val="334385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026" name="Picture 2" descr="Resultado de imagen para la teoria general de la ocupacion el interes y el din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0669" y="0"/>
            <a:ext cx="4560804" cy="6848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38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La </a:t>
            </a:r>
            <a:r>
              <a:rPr lang="es-MX" b="1" dirty="0"/>
              <a:t>Política Fiscal</a:t>
            </a:r>
            <a:r>
              <a:rPr lang="es-MX" dirty="0"/>
              <a:t/>
            </a:r>
            <a:br>
              <a:rPr lang="es-MX" dirty="0"/>
            </a:br>
            <a:endParaRPr lang="es-MX" dirty="0"/>
          </a:p>
        </p:txBody>
      </p:sp>
      <p:sp>
        <p:nvSpPr>
          <p:cNvPr id="3" name="Marcador de contenido 2"/>
          <p:cNvSpPr>
            <a:spLocks noGrp="1"/>
          </p:cNvSpPr>
          <p:nvPr>
            <p:ph idx="1"/>
          </p:nvPr>
        </p:nvSpPr>
        <p:spPr/>
        <p:txBody>
          <a:bodyPr/>
          <a:lstStyle/>
          <a:p>
            <a:pPr marL="0" indent="0">
              <a:buNone/>
            </a:pPr>
            <a:endParaRPr lang="es-MX" dirty="0" smtClean="0"/>
          </a:p>
          <a:p>
            <a:pPr marL="0" indent="0">
              <a:buNone/>
            </a:pPr>
            <a:endParaRPr lang="es-MX" dirty="0"/>
          </a:p>
          <a:p>
            <a:pPr marL="0" indent="0">
              <a:buNone/>
            </a:pPr>
            <a:r>
              <a:rPr lang="es-MX" sz="3200" dirty="0" smtClean="0"/>
              <a:t>Conjunto </a:t>
            </a:r>
            <a:r>
              <a:rPr lang="es-MX" sz="3200" dirty="0"/>
              <a:t>de medidas e instrumentos que utiliza el Estado para la obtención de ingresos (principalmente, mediante la recaudación de impuestos) y la aplicación del gasto público con el fin de obtener un crecimiento de la producción, reducir el desempleo y alcanzar la estabilidad de precios.</a:t>
            </a:r>
          </a:p>
        </p:txBody>
      </p:sp>
    </p:spTree>
    <p:extLst>
      <p:ext uri="{BB962C8B-B14F-4D97-AF65-F5344CB8AC3E}">
        <p14:creationId xmlns:p14="http://schemas.microsoft.com/office/powerpoint/2010/main" val="98873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endParaRPr lang="es-MX" dirty="0" smtClean="0"/>
          </a:p>
          <a:p>
            <a:pPr marL="0" indent="0">
              <a:buNone/>
            </a:pPr>
            <a:r>
              <a:rPr lang="es-MX" sz="2400" dirty="0" smtClean="0"/>
              <a:t>El </a:t>
            </a:r>
            <a:r>
              <a:rPr lang="es-MX" sz="2400" b="1" dirty="0"/>
              <a:t>objetivo principal </a:t>
            </a:r>
            <a:r>
              <a:rPr lang="es-MX" sz="2400" dirty="0"/>
              <a:t>de la política fiscal es estimular el crecimiento de la economía y protegerla ante las posibles fluctuaciones de los ciclos económicos.</a:t>
            </a:r>
          </a:p>
          <a:p>
            <a:pPr marL="0" indent="0">
              <a:buNone/>
            </a:pPr>
            <a:endParaRPr lang="es-MX" sz="2400" dirty="0" smtClean="0"/>
          </a:p>
          <a:p>
            <a:pPr marL="0" indent="0">
              <a:buNone/>
            </a:pPr>
            <a:r>
              <a:rPr lang="es-MX" sz="2400" dirty="0" smtClean="0"/>
              <a:t>Todo </a:t>
            </a:r>
            <a:r>
              <a:rPr lang="es-MX" sz="2400" dirty="0"/>
              <a:t>esto se concreta en la elaboración y ejecución del gasto público y la obtención de los ingresos públicos materializados, fundamentalmente, en la recaudación de impuestos.</a:t>
            </a:r>
          </a:p>
          <a:p>
            <a:endParaRPr lang="es-MX" dirty="0"/>
          </a:p>
        </p:txBody>
      </p:sp>
    </p:spTree>
    <p:extLst>
      <p:ext uri="{BB962C8B-B14F-4D97-AF65-F5344CB8AC3E}">
        <p14:creationId xmlns:p14="http://schemas.microsoft.com/office/powerpoint/2010/main" val="92884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 </a:t>
            </a:r>
            <a:r>
              <a:rPr lang="es-MX" b="1" dirty="0" smtClean="0"/>
              <a:t>4.1 Instrumentos </a:t>
            </a:r>
            <a:r>
              <a:rPr lang="es-MX" b="1" dirty="0"/>
              <a:t>de la Política Fiscal</a:t>
            </a:r>
            <a:endParaRPr lang="es-MX" dirty="0"/>
          </a:p>
        </p:txBody>
      </p:sp>
      <p:sp>
        <p:nvSpPr>
          <p:cNvPr id="3" name="Marcador de contenido 2"/>
          <p:cNvSpPr>
            <a:spLocks noGrp="1"/>
          </p:cNvSpPr>
          <p:nvPr>
            <p:ph idx="1"/>
          </p:nvPr>
        </p:nvSpPr>
        <p:spPr>
          <a:xfrm>
            <a:off x="838200" y="2395469"/>
            <a:ext cx="10515600" cy="3781493"/>
          </a:xfrm>
        </p:spPr>
        <p:txBody>
          <a:bodyPr>
            <a:normAutofit/>
          </a:bodyPr>
          <a:lstStyle/>
          <a:p>
            <a:pPr marL="0" indent="0" algn="just">
              <a:buNone/>
            </a:pPr>
            <a:r>
              <a:rPr lang="es-MX" dirty="0"/>
              <a:t>Para que exista equilibrio en la economía de un país es necesario que su </a:t>
            </a:r>
            <a:r>
              <a:rPr lang="es-MX" b="1" dirty="0"/>
              <a:t>oferta </a:t>
            </a:r>
            <a:r>
              <a:rPr lang="es-MX" b="1" dirty="0" smtClean="0"/>
              <a:t>agregada </a:t>
            </a:r>
            <a:r>
              <a:rPr lang="es-MX" dirty="0" smtClean="0"/>
              <a:t>(la </a:t>
            </a:r>
            <a:r>
              <a:rPr lang="es-MX" dirty="0"/>
              <a:t>producción) coincida con su </a:t>
            </a:r>
            <a:r>
              <a:rPr lang="es-MX" b="1" dirty="0"/>
              <a:t>demanda </a:t>
            </a:r>
            <a:r>
              <a:rPr lang="es-MX" b="1" dirty="0" smtClean="0"/>
              <a:t>agregada</a:t>
            </a:r>
            <a:r>
              <a:rPr lang="es-MX" dirty="0" smtClean="0"/>
              <a:t>.</a:t>
            </a:r>
            <a:endParaRPr lang="es-MX" dirty="0"/>
          </a:p>
          <a:p>
            <a:pPr marL="0" indent="0" algn="just">
              <a:buNone/>
            </a:pPr>
            <a:r>
              <a:rPr lang="es-MX" b="1" dirty="0" smtClean="0"/>
              <a:t>Oferta agregada</a:t>
            </a:r>
            <a:endParaRPr lang="es-MX" dirty="0"/>
          </a:p>
          <a:p>
            <a:pPr marL="0" indent="0" algn="just">
              <a:buNone/>
            </a:pPr>
            <a:r>
              <a:rPr lang="es-MX" dirty="0"/>
              <a:t>Valor total de bienes y servicios (producción) que las empresas de un país están dispuestas a producir para cada nivel de precios, durante un período de tiempo determinado.</a:t>
            </a:r>
          </a:p>
          <a:p>
            <a:pPr marL="0" indent="0" algn="just">
              <a:buNone/>
            </a:pPr>
            <a:r>
              <a:rPr lang="es-MX" b="1" dirty="0" smtClean="0"/>
              <a:t>Demanda agregada</a:t>
            </a:r>
            <a:endParaRPr lang="es-MX" dirty="0" smtClean="0"/>
          </a:p>
          <a:p>
            <a:pPr marL="0" indent="0" algn="just">
              <a:buNone/>
            </a:pPr>
            <a:r>
              <a:rPr lang="es-MX" dirty="0" smtClean="0"/>
              <a:t>Valor total de gastos en bienes y servicios que los agentes económicos (consumidores, las empresas y el Estado) están dispuestos a comprar para cada nivel de precios, en un periodo determinado de tiempo.</a:t>
            </a:r>
          </a:p>
          <a:p>
            <a:endParaRPr lang="es-MX" dirty="0"/>
          </a:p>
          <a:p>
            <a:pPr marL="0" indent="0">
              <a:buNone/>
            </a:pPr>
            <a:endParaRPr lang="es-MX" dirty="0"/>
          </a:p>
        </p:txBody>
      </p:sp>
    </p:spTree>
    <p:extLst>
      <p:ext uri="{BB962C8B-B14F-4D97-AF65-F5344CB8AC3E}">
        <p14:creationId xmlns:p14="http://schemas.microsoft.com/office/powerpoint/2010/main" val="38299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endParaRPr lang="es-MX" dirty="0" smtClean="0"/>
          </a:p>
          <a:p>
            <a:pPr marL="0" indent="0" algn="just">
              <a:buNone/>
            </a:pPr>
            <a:r>
              <a:rPr lang="es-MX" sz="2800" dirty="0"/>
              <a:t>L</a:t>
            </a:r>
            <a:r>
              <a:rPr lang="es-MX" sz="2800" dirty="0" smtClean="0"/>
              <a:t>as variaciones que sufren tanto la oferta como la demanda agregada, hacen que existan grandes dificultades para que esta situación de equilibrio se mantenga de forma permanente en el tiempo con el simple funcionamiento del mercado, dando lugar a fluctuaciones económicas: cuando la demanda es insuficiente se provocará un aumento del desempleo y cuando es excesiva una elevación de los precios (inflación).</a:t>
            </a:r>
          </a:p>
          <a:p>
            <a:endParaRPr lang="es-MX" dirty="0"/>
          </a:p>
        </p:txBody>
      </p:sp>
    </p:spTree>
    <p:extLst>
      <p:ext uri="{BB962C8B-B14F-4D97-AF65-F5344CB8AC3E}">
        <p14:creationId xmlns:p14="http://schemas.microsoft.com/office/powerpoint/2010/main" val="2596523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Tipo de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Madera</Template>
  <TotalTime>304</TotalTime>
  <Words>869</Words>
  <Application>Microsoft Office PowerPoint</Application>
  <PresentationFormat>Panorámica</PresentationFormat>
  <Paragraphs>96</Paragraphs>
  <Slides>33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33</vt:i4>
      </vt:variant>
    </vt:vector>
  </HeadingPairs>
  <TitlesOfParts>
    <vt:vector size="37" baseType="lpstr">
      <vt:lpstr>Rockwell</vt:lpstr>
      <vt:lpstr>Rockwell Condensed</vt:lpstr>
      <vt:lpstr>Wingdings</vt:lpstr>
      <vt:lpstr>Tipo de madera</vt:lpstr>
      <vt:lpstr>La política fiscal</vt:lpstr>
      <vt:lpstr>Introducción</vt:lpstr>
      <vt:lpstr>Presentación de PowerPoint</vt:lpstr>
      <vt:lpstr>Presentación de PowerPoint</vt:lpstr>
      <vt:lpstr>Presentación de PowerPoint</vt:lpstr>
      <vt:lpstr>La Política Fiscal </vt:lpstr>
      <vt:lpstr>Presentación de PowerPoint</vt:lpstr>
      <vt:lpstr> 4.1 Instrumentos de la Política Fiscal</vt:lpstr>
      <vt:lpstr>Presentación de PowerPoint</vt:lpstr>
      <vt:lpstr>Presentación de PowerPoint</vt:lpstr>
      <vt:lpstr>4.2 Tipos de Política Fiscal</vt:lpstr>
      <vt:lpstr>Presentación de PowerPoint</vt:lpstr>
      <vt:lpstr>Presentación de PowerPoint</vt:lpstr>
      <vt:lpstr>Presentación de PowerPoint</vt:lpstr>
      <vt:lpstr>Presentación de PowerPoint</vt:lpstr>
      <vt:lpstr>Presentación de PowerPoint</vt:lpstr>
      <vt:lpstr>Presentación de PowerPoint</vt:lpstr>
      <vt:lpstr>4.2.1 Política Fiscal Expansiva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4.2.2 Política Fiscal Restrictiva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política fiscal</dc:title>
  <dc:creator>Usuario de Windows</dc:creator>
  <cp:lastModifiedBy>Usuario de Windows</cp:lastModifiedBy>
  <cp:revision>17</cp:revision>
  <dcterms:created xsi:type="dcterms:W3CDTF">2018-10-31T11:28:12Z</dcterms:created>
  <dcterms:modified xsi:type="dcterms:W3CDTF">2018-11-12T12:31:35Z</dcterms:modified>
</cp:coreProperties>
</file>