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78" r:id="rId1"/>
  </p:sldMasterIdLst>
  <p:sldIdLst>
    <p:sldId id="256" r:id="rId2"/>
    <p:sldId id="257" r:id="rId3"/>
    <p:sldId id="258" r:id="rId4"/>
    <p:sldId id="259" r:id="rId5"/>
    <p:sldId id="260" r:id="rId6"/>
    <p:sldId id="261" r:id="rId7"/>
    <p:sldId id="262" r:id="rId8"/>
    <p:sldId id="269" r:id="rId9"/>
    <p:sldId id="265" r:id="rId10"/>
    <p:sldId id="266" r:id="rId11"/>
    <p:sldId id="267" r:id="rId12"/>
    <p:sldId id="268" r:id="rId13"/>
    <p:sldId id="264" r:id="rId14"/>
    <p:sldId id="270" r:id="rId15"/>
    <p:sldId id="271" r:id="rId16"/>
    <p:sldId id="272" r:id="rId17"/>
    <p:sldId id="273" r:id="rId18"/>
    <p:sldId id="274" r:id="rId19"/>
    <p:sldId id="275" r:id="rId20"/>
    <p:sldId id="276" r:id="rId21"/>
    <p:sldId id="277" r:id="rId22"/>
    <p:sldId id="278" r:id="rId23"/>
    <p:sldId id="279" r:id="rId24"/>
    <p:sldId id="281" r:id="rId25"/>
    <p:sldId id="284" r:id="rId26"/>
    <p:sldId id="280" r:id="rId27"/>
    <p:sldId id="282" r:id="rId28"/>
    <p:sldId id="283" r:id="rId29"/>
    <p:sldId id="285" r:id="rId30"/>
    <p:sldId id="286" r:id="rId31"/>
    <p:sldId id="287" r:id="rId32"/>
    <p:sldId id="289" r:id="rId33"/>
    <p:sldId id="288" r:id="rId34"/>
    <p:sldId id="290" r:id="rId35"/>
    <p:sldId id="291" r:id="rId36"/>
    <p:sldId id="293" r:id="rId37"/>
    <p:sldId id="294" r:id="rId38"/>
    <p:sldId id="297" r:id="rId39"/>
    <p:sldId id="295" r:id="rId40"/>
    <p:sldId id="296" r:id="rId41"/>
    <p:sldId id="298" r:id="rId42"/>
    <p:sldId id="299" r:id="rId43"/>
    <p:sldId id="303" r:id="rId44"/>
    <p:sldId id="301" r:id="rId45"/>
    <p:sldId id="302"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6" r:id="rId63"/>
    <p:sldId id="322" r:id="rId64"/>
    <p:sldId id="320" r:id="rId65"/>
    <p:sldId id="321" r:id="rId66"/>
    <p:sldId id="323" r:id="rId67"/>
    <p:sldId id="324" r:id="rId68"/>
    <p:sldId id="325" r:id="rId69"/>
    <p:sldId id="327" r:id="rId70"/>
    <p:sldId id="328" r:id="rId71"/>
    <p:sldId id="329" r:id="rId72"/>
    <p:sldId id="330" r:id="rId73"/>
    <p:sldId id="331" r:id="rId74"/>
    <p:sldId id="332" r:id="rId75"/>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2460" autoAdjust="0"/>
  </p:normalViewPr>
  <p:slideViewPr>
    <p:cSldViewPr snapToGrid="0">
      <p:cViewPr varScale="1">
        <p:scale>
          <a:sx n="69" d="100"/>
          <a:sy n="69" d="100"/>
        </p:scale>
        <p:origin x="780" y="6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AF3F9228-5A6A-40FC-BEBA-B9705A502C9C}" type="datetimeFigureOut">
              <a:rPr lang="es-MX" smtClean="0"/>
              <a:t>01/10/2018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CC5545E8-386D-4DB3-93F7-87536FC747BC}" type="slidenum">
              <a:rPr lang="es-MX" smtClean="0"/>
              <a:t>‹Nº›</a:t>
            </a:fld>
            <a:endParaRPr lang="es-MX"/>
          </a:p>
        </p:txBody>
      </p:sp>
    </p:spTree>
    <p:extLst>
      <p:ext uri="{BB962C8B-B14F-4D97-AF65-F5344CB8AC3E}">
        <p14:creationId xmlns:p14="http://schemas.microsoft.com/office/powerpoint/2010/main" val="3202053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F3F9228-5A6A-40FC-BEBA-B9705A502C9C}" type="datetimeFigureOut">
              <a:rPr lang="es-MX" smtClean="0"/>
              <a:t>01/10/2018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C5545E8-386D-4DB3-93F7-87536FC747BC}" type="slidenum">
              <a:rPr lang="es-MX" smtClean="0"/>
              <a:t>‹Nº›</a:t>
            </a:fld>
            <a:endParaRPr lang="es-MX"/>
          </a:p>
        </p:txBody>
      </p:sp>
    </p:spTree>
    <p:extLst>
      <p:ext uri="{BB962C8B-B14F-4D97-AF65-F5344CB8AC3E}">
        <p14:creationId xmlns:p14="http://schemas.microsoft.com/office/powerpoint/2010/main" val="2188870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F3F9228-5A6A-40FC-BEBA-B9705A502C9C}" type="datetimeFigureOut">
              <a:rPr lang="es-MX" smtClean="0"/>
              <a:t>01/10/2018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C5545E8-386D-4DB3-93F7-87536FC747BC}" type="slidenum">
              <a:rPr lang="es-MX" smtClean="0"/>
              <a:t>‹Nº›</a:t>
            </a:fld>
            <a:endParaRPr lang="es-MX"/>
          </a:p>
        </p:txBody>
      </p:sp>
    </p:spTree>
    <p:extLst>
      <p:ext uri="{BB962C8B-B14F-4D97-AF65-F5344CB8AC3E}">
        <p14:creationId xmlns:p14="http://schemas.microsoft.com/office/powerpoint/2010/main" val="3094222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F3F9228-5A6A-40FC-BEBA-B9705A502C9C}" type="datetimeFigureOut">
              <a:rPr lang="es-MX" smtClean="0"/>
              <a:t>01/10/2018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C5545E8-386D-4DB3-93F7-87536FC747BC}" type="slidenum">
              <a:rPr lang="es-MX" smtClean="0"/>
              <a:t>‹Nº›</a:t>
            </a:fld>
            <a:endParaRPr lang="es-MX"/>
          </a:p>
        </p:txBody>
      </p:sp>
    </p:spTree>
    <p:extLst>
      <p:ext uri="{BB962C8B-B14F-4D97-AF65-F5344CB8AC3E}">
        <p14:creationId xmlns:p14="http://schemas.microsoft.com/office/powerpoint/2010/main" val="4167716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8593667" y="6272784"/>
            <a:ext cx="2644309" cy="365125"/>
          </a:xfrm>
        </p:spPr>
        <p:txBody>
          <a:bodyPr/>
          <a:lstStyle/>
          <a:p>
            <a:fld id="{AF3F9228-5A6A-40FC-BEBA-B9705A502C9C}" type="datetimeFigureOut">
              <a:rPr lang="es-MX" smtClean="0"/>
              <a:t>01/10/2018</a:t>
            </a:fld>
            <a:endParaRPr lang="es-MX"/>
          </a:p>
        </p:txBody>
      </p:sp>
      <p:sp>
        <p:nvSpPr>
          <p:cNvPr id="5" name="Footer Placeholder 4"/>
          <p:cNvSpPr>
            <a:spLocks noGrp="1"/>
          </p:cNvSpPr>
          <p:nvPr>
            <p:ph type="ftr" sz="quarter" idx="11"/>
          </p:nvPr>
        </p:nvSpPr>
        <p:spPr>
          <a:xfrm>
            <a:off x="2182708" y="6272784"/>
            <a:ext cx="6327648" cy="365125"/>
          </a:xfrm>
        </p:spPr>
        <p:txBody>
          <a:bodyPr/>
          <a:lstStyle/>
          <a:p>
            <a:endParaRPr lang="es-MX"/>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CC5545E8-386D-4DB3-93F7-87536FC747BC}" type="slidenum">
              <a:rPr lang="es-MX" smtClean="0"/>
              <a:t>‹Nº›</a:t>
            </a:fld>
            <a:endParaRPr lang="es-MX"/>
          </a:p>
        </p:txBody>
      </p:sp>
    </p:spTree>
    <p:extLst>
      <p:ext uri="{BB962C8B-B14F-4D97-AF65-F5344CB8AC3E}">
        <p14:creationId xmlns:p14="http://schemas.microsoft.com/office/powerpoint/2010/main" val="1996639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AF3F9228-5A6A-40FC-BEBA-B9705A502C9C}" type="datetimeFigureOut">
              <a:rPr lang="es-MX" smtClean="0"/>
              <a:t>01/10/2018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C5545E8-386D-4DB3-93F7-87536FC747BC}" type="slidenum">
              <a:rPr lang="es-MX" smtClean="0"/>
              <a:t>‹Nº›</a:t>
            </a:fld>
            <a:endParaRPr lang="es-MX"/>
          </a:p>
        </p:txBody>
      </p:sp>
    </p:spTree>
    <p:extLst>
      <p:ext uri="{BB962C8B-B14F-4D97-AF65-F5344CB8AC3E}">
        <p14:creationId xmlns:p14="http://schemas.microsoft.com/office/powerpoint/2010/main" val="1173312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AF3F9228-5A6A-40FC-BEBA-B9705A502C9C}" type="datetimeFigureOut">
              <a:rPr lang="es-MX" smtClean="0"/>
              <a:t>01/10/2018</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CC5545E8-386D-4DB3-93F7-87536FC747BC}" type="slidenum">
              <a:rPr lang="es-MX" smtClean="0"/>
              <a:t>‹Nº›</a:t>
            </a:fld>
            <a:endParaRPr lang="es-MX"/>
          </a:p>
        </p:txBody>
      </p:sp>
    </p:spTree>
    <p:extLst>
      <p:ext uri="{BB962C8B-B14F-4D97-AF65-F5344CB8AC3E}">
        <p14:creationId xmlns:p14="http://schemas.microsoft.com/office/powerpoint/2010/main" val="2119797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AF3F9228-5A6A-40FC-BEBA-B9705A502C9C}" type="datetimeFigureOut">
              <a:rPr lang="es-MX" smtClean="0"/>
              <a:t>01/10/2018</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CC5545E8-386D-4DB3-93F7-87536FC747BC}" type="slidenum">
              <a:rPr lang="es-MX" smtClean="0"/>
              <a:t>‹Nº›</a:t>
            </a:fld>
            <a:endParaRPr lang="es-MX"/>
          </a:p>
        </p:txBody>
      </p:sp>
    </p:spTree>
    <p:extLst>
      <p:ext uri="{BB962C8B-B14F-4D97-AF65-F5344CB8AC3E}">
        <p14:creationId xmlns:p14="http://schemas.microsoft.com/office/powerpoint/2010/main" val="801995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3F9228-5A6A-40FC-BEBA-B9705A502C9C}" type="datetimeFigureOut">
              <a:rPr lang="es-MX" smtClean="0"/>
              <a:t>01/10/2018</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CC5545E8-386D-4DB3-93F7-87536FC747BC}" type="slidenum">
              <a:rPr lang="es-MX" smtClean="0"/>
              <a:t>‹Nº›</a:t>
            </a:fld>
            <a:endParaRPr lang="es-MX"/>
          </a:p>
        </p:txBody>
      </p:sp>
    </p:spTree>
    <p:extLst>
      <p:ext uri="{BB962C8B-B14F-4D97-AF65-F5344CB8AC3E}">
        <p14:creationId xmlns:p14="http://schemas.microsoft.com/office/powerpoint/2010/main" val="2094984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F3F9228-5A6A-40FC-BEBA-B9705A502C9C}" type="datetimeFigureOut">
              <a:rPr lang="es-MX" smtClean="0"/>
              <a:t>01/10/2018</a:t>
            </a:fld>
            <a:endParaRPr lang="es-MX"/>
          </a:p>
        </p:txBody>
      </p:sp>
      <p:sp>
        <p:nvSpPr>
          <p:cNvPr id="6" name="Footer Placeholder 5"/>
          <p:cNvSpPr>
            <a:spLocks noGrp="1"/>
          </p:cNvSpPr>
          <p:nvPr>
            <p:ph type="ftr" sz="quarter" idx="11"/>
          </p:nvPr>
        </p:nvSpPr>
        <p:spPr/>
        <p:txBody>
          <a:bodyPr/>
          <a:lstStyle/>
          <a:p>
            <a:endParaRPr lang="es-MX"/>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CC5545E8-386D-4DB3-93F7-87536FC747BC}" type="slidenum">
              <a:rPr lang="es-MX" smtClean="0"/>
              <a:t>‹Nº›</a:t>
            </a:fld>
            <a:endParaRPr lang="es-MX"/>
          </a:p>
        </p:txBody>
      </p:sp>
    </p:spTree>
    <p:extLst>
      <p:ext uri="{BB962C8B-B14F-4D97-AF65-F5344CB8AC3E}">
        <p14:creationId xmlns:p14="http://schemas.microsoft.com/office/powerpoint/2010/main" val="2675758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F3F9228-5A6A-40FC-BEBA-B9705A502C9C}" type="datetimeFigureOut">
              <a:rPr lang="es-MX" smtClean="0"/>
              <a:t>01/10/2018</a:t>
            </a:fld>
            <a:endParaRPr lang="es-MX"/>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CC5545E8-386D-4DB3-93F7-87536FC747BC}" type="slidenum">
              <a:rPr lang="es-MX" smtClean="0"/>
              <a:t>‹Nº›</a:t>
            </a:fld>
            <a:endParaRPr lang="es-MX"/>
          </a:p>
        </p:txBody>
      </p:sp>
    </p:spTree>
    <p:extLst>
      <p:ext uri="{BB962C8B-B14F-4D97-AF65-F5344CB8AC3E}">
        <p14:creationId xmlns:p14="http://schemas.microsoft.com/office/powerpoint/2010/main" val="1877736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AF3F9228-5A6A-40FC-BEBA-B9705A502C9C}" type="datetimeFigureOut">
              <a:rPr lang="es-MX" smtClean="0"/>
              <a:t>01/10/2018</a:t>
            </a:fld>
            <a:endParaRPr lang="es-MX"/>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s-MX"/>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CC5545E8-386D-4DB3-93F7-87536FC747BC}" type="slidenum">
              <a:rPr lang="es-MX" smtClean="0"/>
              <a:t>‹Nº›</a:t>
            </a:fld>
            <a:endParaRPr lang="es-MX"/>
          </a:p>
        </p:txBody>
      </p:sp>
    </p:spTree>
    <p:extLst>
      <p:ext uri="{BB962C8B-B14F-4D97-AF65-F5344CB8AC3E}">
        <p14:creationId xmlns:p14="http://schemas.microsoft.com/office/powerpoint/2010/main" val="213125563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MX" b="1" dirty="0" smtClean="0"/>
              <a:t>LAS FUNCIONES DEL ESTADO</a:t>
            </a:r>
            <a:endParaRPr lang="es-MX" b="1" dirty="0"/>
          </a:p>
        </p:txBody>
      </p:sp>
      <p:sp>
        <p:nvSpPr>
          <p:cNvPr id="3" name="Subtítulo 2"/>
          <p:cNvSpPr>
            <a:spLocks noGrp="1"/>
          </p:cNvSpPr>
          <p:nvPr>
            <p:ph type="subTitle" idx="1"/>
          </p:nvPr>
        </p:nvSpPr>
        <p:spPr/>
        <p:txBody>
          <a:bodyPr/>
          <a:lstStyle/>
          <a:p>
            <a:endParaRPr lang="es-MX" dirty="0"/>
          </a:p>
        </p:txBody>
      </p:sp>
    </p:spTree>
    <p:extLst>
      <p:ext uri="{BB962C8B-B14F-4D97-AF65-F5344CB8AC3E}">
        <p14:creationId xmlns:p14="http://schemas.microsoft.com/office/powerpoint/2010/main" val="18072150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Imagen 3"/>
          <p:cNvPicPr>
            <a:picLocks noChangeAspect="1"/>
          </p:cNvPicPr>
          <p:nvPr/>
        </p:nvPicPr>
        <p:blipFill rotWithShape="1">
          <a:blip r:embed="rId2"/>
          <a:srcRect l="14894" t="21770" r="15493" b="9088"/>
          <a:stretch/>
        </p:blipFill>
        <p:spPr>
          <a:xfrm>
            <a:off x="-11928" y="0"/>
            <a:ext cx="12281038" cy="6858001"/>
          </a:xfrm>
          <a:prstGeom prst="rect">
            <a:avLst/>
          </a:prstGeom>
        </p:spPr>
      </p:pic>
    </p:spTree>
    <p:extLst>
      <p:ext uri="{BB962C8B-B14F-4D97-AF65-F5344CB8AC3E}">
        <p14:creationId xmlns:p14="http://schemas.microsoft.com/office/powerpoint/2010/main" val="1833019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pPr marL="0" indent="0" algn="just">
              <a:buNone/>
            </a:pPr>
            <a:r>
              <a:rPr lang="es-MX" sz="2800" b="1" dirty="0" smtClean="0"/>
              <a:t>Índice de </a:t>
            </a:r>
            <a:r>
              <a:rPr lang="es-MX" sz="2800" b="1" dirty="0" err="1" smtClean="0"/>
              <a:t>Theil</a:t>
            </a:r>
            <a:endParaRPr lang="es-MX" sz="2800" dirty="0" smtClean="0"/>
          </a:p>
          <a:p>
            <a:pPr marL="0" indent="0" algn="just">
              <a:buNone/>
            </a:pPr>
            <a:r>
              <a:rPr lang="es-MX" sz="2800" dirty="0"/>
              <a:t> </a:t>
            </a:r>
          </a:p>
          <a:p>
            <a:pPr marL="0" indent="0" algn="just">
              <a:buNone/>
            </a:pPr>
            <a:r>
              <a:rPr lang="es-MX" sz="2800" dirty="0"/>
              <a:t>Es una medida de desigualdad del ingreso, que indica el grado de desorden que se deriva de la situación de igualdad perfecta y se calcula para la distribución empírica, lo cual se interpreta con el grado de desorden que se genera debido a que el ingreso no se distribuye de forma igualitaria. (MEDINA GUTIERREZ, 2001, pág. 7)</a:t>
            </a:r>
          </a:p>
          <a:p>
            <a:pPr marL="0" indent="0">
              <a:buNone/>
            </a:pPr>
            <a:endParaRPr lang="es-MX" dirty="0"/>
          </a:p>
        </p:txBody>
      </p:sp>
    </p:spTree>
    <p:extLst>
      <p:ext uri="{BB962C8B-B14F-4D97-AF65-F5344CB8AC3E}">
        <p14:creationId xmlns:p14="http://schemas.microsoft.com/office/powerpoint/2010/main" val="1881393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Imagen 3"/>
          <p:cNvPicPr>
            <a:picLocks noChangeAspect="1"/>
          </p:cNvPicPr>
          <p:nvPr/>
        </p:nvPicPr>
        <p:blipFill rotWithShape="1">
          <a:blip r:embed="rId2"/>
          <a:srcRect l="3486" t="22334" r="18028" b="18858"/>
          <a:stretch/>
        </p:blipFill>
        <p:spPr>
          <a:xfrm>
            <a:off x="0" y="618186"/>
            <a:ext cx="12192000" cy="5061398"/>
          </a:xfrm>
          <a:prstGeom prst="rect">
            <a:avLst/>
          </a:prstGeom>
        </p:spPr>
      </p:pic>
    </p:spTree>
    <p:extLst>
      <p:ext uri="{BB962C8B-B14F-4D97-AF65-F5344CB8AC3E}">
        <p14:creationId xmlns:p14="http://schemas.microsoft.com/office/powerpoint/2010/main" val="1091035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Imagen 3"/>
          <p:cNvPicPr>
            <a:picLocks noChangeAspect="1"/>
          </p:cNvPicPr>
          <p:nvPr/>
        </p:nvPicPr>
        <p:blipFill rotWithShape="1">
          <a:blip r:embed="rId2"/>
          <a:srcRect l="20810" t="21958" r="19613" b="9276"/>
          <a:stretch/>
        </p:blipFill>
        <p:spPr>
          <a:xfrm>
            <a:off x="643943" y="-5891"/>
            <a:ext cx="10547797" cy="6844847"/>
          </a:xfrm>
          <a:prstGeom prst="rect">
            <a:avLst/>
          </a:prstGeom>
        </p:spPr>
      </p:pic>
    </p:spTree>
    <p:extLst>
      <p:ext uri="{BB962C8B-B14F-4D97-AF65-F5344CB8AC3E}">
        <p14:creationId xmlns:p14="http://schemas.microsoft.com/office/powerpoint/2010/main" val="941680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normAutofit lnSpcReduction="10000"/>
          </a:bodyPr>
          <a:lstStyle/>
          <a:p>
            <a:pPr marL="0" indent="0" algn="just">
              <a:buNone/>
            </a:pPr>
            <a:r>
              <a:rPr lang="es-MX" sz="2800" b="1" dirty="0" smtClean="0"/>
              <a:t>Índice de </a:t>
            </a:r>
            <a:r>
              <a:rPr lang="es-MX" sz="2800" b="1" dirty="0" err="1" smtClean="0"/>
              <a:t>Atkinson</a:t>
            </a:r>
            <a:endParaRPr lang="es-MX" sz="2800" dirty="0" smtClean="0"/>
          </a:p>
          <a:p>
            <a:pPr algn="just"/>
            <a:endParaRPr lang="es-MX" sz="2800" dirty="0"/>
          </a:p>
          <a:p>
            <a:pPr marL="0" indent="0" algn="just">
              <a:buNone/>
            </a:pPr>
            <a:r>
              <a:rPr lang="es-MX" sz="2800" dirty="0"/>
              <a:t>El índice de </a:t>
            </a:r>
            <a:r>
              <a:rPr lang="es-MX" sz="2800" dirty="0" err="1"/>
              <a:t>Atkinson</a:t>
            </a:r>
            <a:r>
              <a:rPr lang="es-MX" sz="2800" dirty="0"/>
              <a:t> es un parámetro que mide la desigualdad de la distribución de la renta en una sociedad haciendo énfasis en los subgrupos que la compone. Su utilidad radica en que al tomar en cuenta la existencia de subgrupos permite diferenciarlos y analizarlo, específicamente al de menores ingresos económicos, que es en el cual suele existir mayor mortalidad infantil y analfabetismo.</a:t>
            </a:r>
          </a:p>
          <a:p>
            <a:pPr marL="0" indent="0">
              <a:buNone/>
            </a:pPr>
            <a:endParaRPr lang="es-MX" dirty="0"/>
          </a:p>
        </p:txBody>
      </p:sp>
    </p:spTree>
    <p:extLst>
      <p:ext uri="{BB962C8B-B14F-4D97-AF65-F5344CB8AC3E}">
        <p14:creationId xmlns:p14="http://schemas.microsoft.com/office/powerpoint/2010/main" val="363934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Imagen 3"/>
          <p:cNvPicPr>
            <a:picLocks noChangeAspect="1"/>
          </p:cNvPicPr>
          <p:nvPr/>
        </p:nvPicPr>
        <p:blipFill rotWithShape="1">
          <a:blip r:embed="rId2"/>
          <a:srcRect l="20761" t="31269" r="19111" b="18815"/>
          <a:stretch/>
        </p:blipFill>
        <p:spPr>
          <a:xfrm>
            <a:off x="267876" y="965915"/>
            <a:ext cx="11735234" cy="5458247"/>
          </a:xfrm>
          <a:prstGeom prst="rect">
            <a:avLst/>
          </a:prstGeom>
        </p:spPr>
      </p:pic>
    </p:spTree>
    <p:extLst>
      <p:ext uri="{BB962C8B-B14F-4D97-AF65-F5344CB8AC3E}">
        <p14:creationId xmlns:p14="http://schemas.microsoft.com/office/powerpoint/2010/main" val="2240237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5" name="Imagen 4"/>
          <p:cNvPicPr>
            <a:picLocks noChangeAspect="1"/>
          </p:cNvPicPr>
          <p:nvPr/>
        </p:nvPicPr>
        <p:blipFill rotWithShape="1">
          <a:blip r:embed="rId2"/>
          <a:srcRect l="18486" t="24212" r="18979" b="8901"/>
          <a:stretch/>
        </p:blipFill>
        <p:spPr>
          <a:xfrm>
            <a:off x="669702" y="-1130"/>
            <a:ext cx="11135884" cy="6696579"/>
          </a:xfrm>
          <a:prstGeom prst="rect">
            <a:avLst/>
          </a:prstGeom>
        </p:spPr>
      </p:pic>
    </p:spTree>
    <p:extLst>
      <p:ext uri="{BB962C8B-B14F-4D97-AF65-F5344CB8AC3E}">
        <p14:creationId xmlns:p14="http://schemas.microsoft.com/office/powerpoint/2010/main" val="2074043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normAutofit fontScale="92500" lnSpcReduction="10000"/>
          </a:bodyPr>
          <a:lstStyle/>
          <a:p>
            <a:pPr marL="0" lvl="0" indent="0" algn="just">
              <a:buNone/>
            </a:pPr>
            <a:r>
              <a:rPr lang="es-MX" sz="2800" b="1" dirty="0"/>
              <a:t>Problemas de medición de la desigualdad</a:t>
            </a:r>
            <a:endParaRPr lang="es-MX" sz="2800" dirty="0"/>
          </a:p>
          <a:p>
            <a:pPr algn="just"/>
            <a:endParaRPr lang="es-MX" sz="2800" dirty="0"/>
          </a:p>
          <a:p>
            <a:pPr marL="0" indent="0" algn="just">
              <a:buNone/>
            </a:pPr>
            <a:r>
              <a:rPr lang="es-MX" sz="2800" dirty="0"/>
              <a:t>Las </a:t>
            </a:r>
            <a:r>
              <a:rPr lang="es-MX" sz="2800" b="1" dirty="0"/>
              <a:t>transferencias en especie </a:t>
            </a:r>
            <a:r>
              <a:rPr lang="es-MX" sz="2800" dirty="0"/>
              <a:t>son las realizadas en forma de bienes y servicios en lugar de en dinero en efectivo.</a:t>
            </a:r>
          </a:p>
          <a:p>
            <a:pPr algn="just"/>
            <a:endParaRPr lang="es-MX" sz="2800" dirty="0"/>
          </a:p>
          <a:p>
            <a:pPr marL="0" indent="0" algn="just">
              <a:buNone/>
            </a:pPr>
            <a:r>
              <a:rPr lang="es-MX" sz="2800" dirty="0"/>
              <a:t>Las transferencias del Estado a los individuos se pueden realizar en efectivo, como es el caso de los subsidios de desempleo o las pensiones, o en especie, en forma de bienes o servicios, como, por ejemplo, la gratuidad de la sanidad, la educación, la alimentación o la vivienda</a:t>
            </a:r>
          </a:p>
          <a:p>
            <a:pPr marL="0" indent="0">
              <a:buNone/>
            </a:pPr>
            <a:endParaRPr lang="es-MX" dirty="0"/>
          </a:p>
        </p:txBody>
      </p:sp>
    </p:spTree>
    <p:extLst>
      <p:ext uri="{BB962C8B-B14F-4D97-AF65-F5344CB8AC3E}">
        <p14:creationId xmlns:p14="http://schemas.microsoft.com/office/powerpoint/2010/main" val="2115377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Imagen 3" descr="Resultado de imagen para ejemplos transferencias en especie"/>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spTree>
    <p:extLst>
      <p:ext uri="{BB962C8B-B14F-4D97-AF65-F5344CB8AC3E}">
        <p14:creationId xmlns:p14="http://schemas.microsoft.com/office/powerpoint/2010/main" val="711041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normAutofit fontScale="92500" lnSpcReduction="10000"/>
          </a:bodyPr>
          <a:lstStyle/>
          <a:p>
            <a:pPr marL="0" indent="0">
              <a:buNone/>
            </a:pPr>
            <a:endParaRPr lang="es-MX" dirty="0" smtClean="0"/>
          </a:p>
          <a:p>
            <a:pPr algn="just"/>
            <a:r>
              <a:rPr lang="es-MX" sz="2800" dirty="0"/>
              <a:t>Los programas </a:t>
            </a:r>
            <a:r>
              <a:rPr lang="es-MX" sz="2800" b="1" dirty="0"/>
              <a:t>de transferencia monetarias condicionadas</a:t>
            </a:r>
            <a:r>
              <a:rPr lang="es-MX" sz="2800" dirty="0"/>
              <a:t> tienen como objetivo reducir la </a:t>
            </a:r>
            <a:r>
              <a:rPr lang="es-MX" sz="2800" dirty="0" smtClean="0"/>
              <a:t>pobreza con </a:t>
            </a:r>
            <a:r>
              <a:rPr lang="es-MX" sz="2800" dirty="0"/>
              <a:t>programas de </a:t>
            </a:r>
            <a:r>
              <a:rPr lang="es-MX" sz="2800" dirty="0" smtClean="0"/>
              <a:t>asistencia social</a:t>
            </a:r>
            <a:r>
              <a:rPr lang="es-MX" sz="2800" dirty="0"/>
              <a:t> condicionada a las acciones de los receptores. El gobierno sólo transfiere el dinero a las personas que cumplen con ciertos criterios. Estos criterios pueden incluir matricular a los niños en las escuelas públicas, hacerse revisiones regulares en la consulta del médico o similares. </a:t>
            </a:r>
          </a:p>
          <a:p>
            <a:pPr algn="just"/>
            <a:r>
              <a:rPr lang="es-MX" sz="2800" dirty="0"/>
              <a:t>Estos programas buscan ayudar a terminar con la generación actual de la pobreza, así como romper el ciclo de la pobreza a través del desarrollo del capital humano.</a:t>
            </a:r>
          </a:p>
          <a:p>
            <a:pPr marL="0" indent="0">
              <a:buNone/>
            </a:pPr>
            <a:endParaRPr lang="es-MX" dirty="0"/>
          </a:p>
        </p:txBody>
      </p:sp>
    </p:spTree>
    <p:extLst>
      <p:ext uri="{BB962C8B-B14F-4D97-AF65-F5344CB8AC3E}">
        <p14:creationId xmlns:p14="http://schemas.microsoft.com/office/powerpoint/2010/main" val="4158388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dirty="0"/>
          </a:p>
        </p:txBody>
      </p:sp>
      <p:sp>
        <p:nvSpPr>
          <p:cNvPr id="3" name="Marcador de contenido 2"/>
          <p:cNvSpPr>
            <a:spLocks noGrp="1"/>
          </p:cNvSpPr>
          <p:nvPr>
            <p:ph idx="1"/>
          </p:nvPr>
        </p:nvSpPr>
        <p:spPr/>
        <p:txBody>
          <a:bodyPr/>
          <a:lstStyle/>
          <a:p>
            <a:pPr marL="0" indent="0">
              <a:buNone/>
            </a:pPr>
            <a:r>
              <a:rPr lang="es-MX" sz="2800" dirty="0"/>
              <a:t>El conjunto de actividades del Estado se engloban en tres grandes funciones que son</a:t>
            </a:r>
            <a:r>
              <a:rPr lang="es-MX" sz="2800" dirty="0" smtClean="0"/>
              <a:t>:</a:t>
            </a:r>
          </a:p>
          <a:p>
            <a:pPr marL="0" indent="0">
              <a:buNone/>
            </a:pPr>
            <a:endParaRPr lang="es-MX" sz="2800" dirty="0"/>
          </a:p>
          <a:p>
            <a:pPr marL="0" indent="0">
              <a:buNone/>
            </a:pPr>
            <a:r>
              <a:rPr lang="es-MX" sz="2800" dirty="0"/>
              <a:t>• Mejorar la </a:t>
            </a:r>
            <a:r>
              <a:rPr lang="es-MX" sz="2800" b="1" dirty="0"/>
              <a:t>eficiencia </a:t>
            </a:r>
            <a:r>
              <a:rPr lang="es-MX" sz="2800" dirty="0"/>
              <a:t>económica combatiendo los fallos del mercado.</a:t>
            </a:r>
          </a:p>
          <a:p>
            <a:pPr marL="0" indent="0">
              <a:buNone/>
            </a:pPr>
            <a:r>
              <a:rPr lang="es-MX" sz="2800" dirty="0"/>
              <a:t>• </a:t>
            </a:r>
            <a:r>
              <a:rPr lang="es-MX" sz="2800" b="1" dirty="0"/>
              <a:t>Estabilizar </a:t>
            </a:r>
            <a:r>
              <a:rPr lang="es-MX" sz="2800" dirty="0"/>
              <a:t>la economía y propiciar el </a:t>
            </a:r>
            <a:r>
              <a:rPr lang="es-MX" sz="2800" b="1" dirty="0"/>
              <a:t>crecimiento económico</a:t>
            </a:r>
            <a:r>
              <a:rPr lang="es-MX" sz="2800" dirty="0"/>
              <a:t>, mediante la política </a:t>
            </a:r>
            <a:r>
              <a:rPr lang="es-MX" sz="2800" dirty="0" err="1"/>
              <a:t>macroecómica</a:t>
            </a:r>
            <a:r>
              <a:rPr lang="es-MX" sz="2800" dirty="0"/>
              <a:t>.</a:t>
            </a:r>
          </a:p>
          <a:p>
            <a:pPr marL="0" indent="0">
              <a:buNone/>
            </a:pPr>
            <a:r>
              <a:rPr lang="es-MX" sz="2800" dirty="0"/>
              <a:t>• Procurar la </a:t>
            </a:r>
            <a:r>
              <a:rPr lang="es-MX" sz="2800" b="1" dirty="0"/>
              <a:t>equidad </a:t>
            </a:r>
            <a:r>
              <a:rPr lang="es-MX" sz="2800" dirty="0"/>
              <a:t>mejorando la distribución de la renta.</a:t>
            </a:r>
          </a:p>
          <a:p>
            <a:endParaRPr lang="es-MX" dirty="0"/>
          </a:p>
        </p:txBody>
      </p:sp>
    </p:spTree>
    <p:extLst>
      <p:ext uri="{BB962C8B-B14F-4D97-AF65-F5344CB8AC3E}">
        <p14:creationId xmlns:p14="http://schemas.microsoft.com/office/powerpoint/2010/main" val="42712849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Imagen 3"/>
          <p:cNvPicPr/>
          <p:nvPr/>
        </p:nvPicPr>
        <p:blipFill rotWithShape="1">
          <a:blip r:embed="rId2"/>
          <a:srcRect l="3389" t="14608" r="44213" b="24181"/>
          <a:stretch/>
        </p:blipFill>
        <p:spPr bwMode="auto">
          <a:xfrm>
            <a:off x="0" y="1"/>
            <a:ext cx="12192000"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30573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normAutofit/>
          </a:bodyPr>
          <a:lstStyle/>
          <a:p>
            <a:pPr marL="0" indent="0">
              <a:buNone/>
            </a:pPr>
            <a:r>
              <a:rPr lang="es-MX" sz="2800" b="1" dirty="0"/>
              <a:t>C) Los cambios en el nivel de renta y el ciclo vital</a:t>
            </a:r>
            <a:r>
              <a:rPr lang="es-MX" sz="2800" b="1" dirty="0" smtClean="0"/>
              <a:t>: Implicaciones </a:t>
            </a:r>
            <a:r>
              <a:rPr lang="es-MX" sz="2800" b="1" dirty="0"/>
              <a:t>sobre la desigualdad de la </a:t>
            </a:r>
            <a:r>
              <a:rPr lang="es-MX" sz="2800" b="1" dirty="0" smtClean="0"/>
              <a:t>renta</a:t>
            </a:r>
          </a:p>
          <a:p>
            <a:endParaRPr lang="es-MX" sz="2800" b="1" dirty="0"/>
          </a:p>
          <a:p>
            <a:pPr marL="0" indent="0">
              <a:buNone/>
            </a:pPr>
            <a:r>
              <a:rPr lang="es-MX" sz="2800" dirty="0"/>
              <a:t>El </a:t>
            </a:r>
            <a:r>
              <a:rPr lang="es-MX" sz="2800" b="1" dirty="0"/>
              <a:t>ciclo vital </a:t>
            </a:r>
            <a:r>
              <a:rPr lang="es-MX" sz="2800" dirty="0"/>
              <a:t>es el patrón regular de la evolución </a:t>
            </a:r>
            <a:r>
              <a:rPr lang="es-MX" sz="2800" dirty="0" smtClean="0"/>
              <a:t>de la </a:t>
            </a:r>
            <a:r>
              <a:rPr lang="es-MX" sz="2800" dirty="0"/>
              <a:t>renta a lo largo de la vida de una persona.</a:t>
            </a:r>
          </a:p>
        </p:txBody>
      </p:sp>
    </p:spTree>
    <p:extLst>
      <p:ext uri="{BB962C8B-B14F-4D97-AF65-F5344CB8AC3E}">
        <p14:creationId xmlns:p14="http://schemas.microsoft.com/office/powerpoint/2010/main" val="15836262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normAutofit fontScale="92500" lnSpcReduction="10000"/>
          </a:bodyPr>
          <a:lstStyle/>
          <a:p>
            <a:pPr marL="0" indent="0">
              <a:buNone/>
            </a:pPr>
            <a:r>
              <a:rPr lang="es-MX" sz="3000" b="1" dirty="0"/>
              <a:t>D) La desigualdad de la renta y las </a:t>
            </a:r>
            <a:r>
              <a:rPr lang="es-MX" sz="3000" b="1" dirty="0" smtClean="0"/>
              <a:t>diferencias entre </a:t>
            </a:r>
            <a:r>
              <a:rPr lang="es-MX" sz="3000" b="1" dirty="0"/>
              <a:t>renta transitoria y renta </a:t>
            </a:r>
            <a:r>
              <a:rPr lang="es-MX" sz="3000" b="1" dirty="0" smtClean="0"/>
              <a:t>permanente.</a:t>
            </a:r>
          </a:p>
          <a:p>
            <a:endParaRPr lang="es-MX" b="1" dirty="0"/>
          </a:p>
          <a:p>
            <a:pPr marL="0" indent="0" algn="just">
              <a:buNone/>
            </a:pPr>
            <a:r>
              <a:rPr lang="es-MX" sz="2800" dirty="0"/>
              <a:t>Las alteraciones que experimenta la renta a lo largo de </a:t>
            </a:r>
            <a:r>
              <a:rPr lang="es-MX" sz="2800" dirty="0" smtClean="0"/>
              <a:t>la vida </a:t>
            </a:r>
            <a:r>
              <a:rPr lang="es-MX" sz="2800" dirty="0"/>
              <a:t>de los individuos no se deben únicamente a la </a:t>
            </a:r>
            <a:r>
              <a:rPr lang="es-MX" sz="2800" dirty="0" smtClean="0"/>
              <a:t>variación predecible </a:t>
            </a:r>
            <a:r>
              <a:rPr lang="es-MX" sz="2800" dirty="0"/>
              <a:t>explicada por el ciclo vital, sino que también </a:t>
            </a:r>
            <a:r>
              <a:rPr lang="es-MX" sz="2800" dirty="0" smtClean="0"/>
              <a:t>hay </a:t>
            </a:r>
            <a:r>
              <a:rPr lang="es-MX" sz="2800" i="1" dirty="0" smtClean="0"/>
              <a:t>factores </a:t>
            </a:r>
            <a:r>
              <a:rPr lang="es-MX" sz="2800" i="1" dirty="0"/>
              <a:t>aleatorios y transitorios</a:t>
            </a:r>
            <a:r>
              <a:rPr lang="es-MX" sz="2800" dirty="0" smtClean="0"/>
              <a:t>.</a:t>
            </a:r>
          </a:p>
          <a:p>
            <a:pPr algn="just"/>
            <a:endParaRPr lang="es-MX" sz="2800" dirty="0"/>
          </a:p>
          <a:p>
            <a:pPr marL="0" indent="0" algn="just">
              <a:buNone/>
            </a:pPr>
            <a:r>
              <a:rPr lang="es-MX" sz="2800" dirty="0"/>
              <a:t>La </a:t>
            </a:r>
            <a:r>
              <a:rPr lang="es-MX" sz="2800" b="1" dirty="0"/>
              <a:t>renta permanente </a:t>
            </a:r>
            <a:r>
              <a:rPr lang="es-MX" sz="2800" dirty="0"/>
              <a:t>es la renta </a:t>
            </a:r>
            <a:r>
              <a:rPr lang="es-MX" sz="2800" dirty="0" smtClean="0"/>
              <a:t>normal o </a:t>
            </a:r>
            <a:r>
              <a:rPr lang="es-MX" sz="2800" dirty="0"/>
              <a:t>media de una persona, descontando los </a:t>
            </a:r>
            <a:r>
              <a:rPr lang="es-MX" sz="2800" dirty="0" smtClean="0"/>
              <a:t>factores o </a:t>
            </a:r>
            <a:r>
              <a:rPr lang="es-MX" sz="2800" dirty="0"/>
              <a:t>perturbaciones transitorias.</a:t>
            </a:r>
          </a:p>
        </p:txBody>
      </p:sp>
    </p:spTree>
    <p:extLst>
      <p:ext uri="{BB962C8B-B14F-4D97-AF65-F5344CB8AC3E}">
        <p14:creationId xmlns:p14="http://schemas.microsoft.com/office/powerpoint/2010/main" val="27357333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pPr marL="0" indent="0">
              <a:buNone/>
            </a:pPr>
            <a:r>
              <a:rPr lang="es-MX" sz="2800" b="1" dirty="0"/>
              <a:t>E) La desigualdad y la </a:t>
            </a:r>
            <a:r>
              <a:rPr lang="es-MX" sz="2800" b="1" dirty="0" smtClean="0"/>
              <a:t>pobreza</a:t>
            </a:r>
          </a:p>
          <a:p>
            <a:pPr marL="0" indent="0">
              <a:buNone/>
            </a:pPr>
            <a:endParaRPr lang="es-MX" b="1" dirty="0"/>
          </a:p>
          <a:p>
            <a:pPr marL="0" indent="0" algn="just">
              <a:buNone/>
            </a:pPr>
            <a:r>
              <a:rPr lang="es-MX" sz="2800" dirty="0"/>
              <a:t>La </a:t>
            </a:r>
            <a:r>
              <a:rPr lang="es-MX" sz="2800" b="1" dirty="0"/>
              <a:t>tasa de pobreza </a:t>
            </a:r>
            <a:r>
              <a:rPr lang="es-MX" sz="2800" dirty="0"/>
              <a:t>es el porcentaje de la </a:t>
            </a:r>
            <a:r>
              <a:rPr lang="es-MX" sz="2800" dirty="0" smtClean="0"/>
              <a:t>población cuya </a:t>
            </a:r>
            <a:r>
              <a:rPr lang="es-MX" sz="2800" dirty="0"/>
              <a:t>renta familiar es inferior a un nivel absoluto</a:t>
            </a:r>
            <a:r>
              <a:rPr lang="es-MX" sz="2800" dirty="0" smtClean="0"/>
              <a:t>, conocido </a:t>
            </a:r>
            <a:r>
              <a:rPr lang="es-MX" sz="2800" dirty="0"/>
              <a:t>como umbral de pobreza. Este </a:t>
            </a:r>
            <a:r>
              <a:rPr lang="es-MX" sz="2800" dirty="0" smtClean="0"/>
              <a:t>nivel se </a:t>
            </a:r>
            <a:r>
              <a:rPr lang="es-MX" sz="2800" dirty="0"/>
              <a:t>fija por los gobiernos para cada </a:t>
            </a:r>
            <a:r>
              <a:rPr lang="es-MX" sz="2800" dirty="0" smtClean="0"/>
              <a:t>tamaño de </a:t>
            </a:r>
            <a:r>
              <a:rPr lang="es-MX" sz="2800" dirty="0"/>
              <a:t>la familia por debajo del cual se </a:t>
            </a:r>
            <a:r>
              <a:rPr lang="es-MX" sz="2800" dirty="0" smtClean="0"/>
              <a:t>considera que </a:t>
            </a:r>
            <a:r>
              <a:rPr lang="es-MX" sz="2800" dirty="0"/>
              <a:t>una familia se encuentra en la pobreza.</a:t>
            </a:r>
          </a:p>
        </p:txBody>
      </p:sp>
    </p:spTree>
    <p:extLst>
      <p:ext uri="{BB962C8B-B14F-4D97-AF65-F5344CB8AC3E}">
        <p14:creationId xmlns:p14="http://schemas.microsoft.com/office/powerpoint/2010/main" val="6761443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normAutofit/>
          </a:bodyPr>
          <a:lstStyle/>
          <a:p>
            <a:pPr marL="0" indent="0" algn="just">
              <a:buNone/>
            </a:pPr>
            <a:r>
              <a:rPr lang="es-MX" sz="2800" b="1" dirty="0"/>
              <a:t>P</a:t>
            </a:r>
            <a:r>
              <a:rPr lang="es-MX" sz="2800" b="1" dirty="0" smtClean="0"/>
              <a:t>obreza </a:t>
            </a:r>
            <a:r>
              <a:rPr lang="es-MX" sz="2800" b="1" dirty="0"/>
              <a:t>extrema</a:t>
            </a:r>
            <a:r>
              <a:rPr lang="es-MX" sz="2800" dirty="0"/>
              <a:t> o </a:t>
            </a:r>
            <a:r>
              <a:rPr lang="es-MX" sz="2800" b="1" dirty="0"/>
              <a:t>penuria</a:t>
            </a:r>
            <a:r>
              <a:rPr lang="es-MX" sz="2800" dirty="0"/>
              <a:t> es el estado más grave de pobreza, cuando las personas no pueden satisfacer varias de sus necesidades básicas para vivir, como la disponibilidad de alimento, agua potable, techo, sanidad, educación o acceso a la información. </a:t>
            </a:r>
            <a:endParaRPr lang="es-MX" sz="2800" dirty="0" smtClean="0"/>
          </a:p>
          <a:p>
            <a:pPr marL="0" indent="0" algn="just">
              <a:buNone/>
            </a:pPr>
            <a:endParaRPr lang="es-MX" sz="2400" dirty="0"/>
          </a:p>
        </p:txBody>
      </p:sp>
    </p:spTree>
    <p:extLst>
      <p:ext uri="{BB962C8B-B14F-4D97-AF65-F5344CB8AC3E}">
        <p14:creationId xmlns:p14="http://schemas.microsoft.com/office/powerpoint/2010/main" val="42567692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pPr marL="0" indent="0" algn="just">
              <a:buNone/>
            </a:pPr>
            <a:r>
              <a:rPr lang="es-MX" sz="2800" dirty="0"/>
              <a:t>Este estado de pobreza no depende exclusivamente del nivel de ingresos, sino que también se tiene en cuenta la disponibilidad y acceso a servicios básicos</a:t>
            </a:r>
            <a:r>
              <a:rPr lang="es-MX" sz="2800" dirty="0" smtClean="0"/>
              <a:t>.</a:t>
            </a:r>
          </a:p>
          <a:p>
            <a:pPr marL="0" indent="0" algn="just">
              <a:buNone/>
            </a:pPr>
            <a:endParaRPr lang="es-MX" sz="2800" baseline="30000" dirty="0"/>
          </a:p>
          <a:p>
            <a:pPr marL="0" indent="0" algn="just">
              <a:buNone/>
            </a:pPr>
            <a:r>
              <a:rPr lang="es-MX" sz="2800" dirty="0"/>
              <a:t>Para determinar la población a nivel mundial en situación de pobreza extrema, el Banco Mundial define la pobreza extrema como las personas que viven con menos de 1,25 dólares estadounidenses al día, a precios internacionales de 2005.</a:t>
            </a:r>
          </a:p>
          <a:p>
            <a:endParaRPr lang="es-MX" dirty="0"/>
          </a:p>
        </p:txBody>
      </p:sp>
    </p:spTree>
    <p:extLst>
      <p:ext uri="{BB962C8B-B14F-4D97-AF65-F5344CB8AC3E}">
        <p14:creationId xmlns:p14="http://schemas.microsoft.com/office/powerpoint/2010/main" val="24773774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Imagen 3"/>
          <p:cNvPicPr>
            <a:picLocks noChangeAspect="1"/>
          </p:cNvPicPr>
          <p:nvPr/>
        </p:nvPicPr>
        <p:blipFill rotWithShape="1">
          <a:blip r:embed="rId2"/>
          <a:srcRect l="13838" t="10309" r="14965" b="10720"/>
          <a:stretch/>
        </p:blipFill>
        <p:spPr>
          <a:xfrm>
            <a:off x="927280" y="232584"/>
            <a:ext cx="10200968" cy="6361399"/>
          </a:xfrm>
          <a:prstGeom prst="rect">
            <a:avLst/>
          </a:prstGeom>
        </p:spPr>
      </p:pic>
    </p:spTree>
    <p:extLst>
      <p:ext uri="{BB962C8B-B14F-4D97-AF65-F5344CB8AC3E}">
        <p14:creationId xmlns:p14="http://schemas.microsoft.com/office/powerpoint/2010/main" val="2860173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pPr marL="0" indent="0" algn="just">
              <a:buNone/>
            </a:pPr>
            <a:r>
              <a:rPr lang="es-MX" sz="2800" dirty="0"/>
              <a:t>Son al menos tres los factores </a:t>
            </a:r>
            <a:r>
              <a:rPr lang="es-MX" sz="2800" dirty="0" smtClean="0"/>
              <a:t>explicativos con </a:t>
            </a:r>
            <a:r>
              <a:rPr lang="es-MX" sz="2800" dirty="0"/>
              <a:t>los que la pobreza aparece </a:t>
            </a:r>
            <a:r>
              <a:rPr lang="es-MX" sz="2800"/>
              <a:t>relacionada</a:t>
            </a:r>
            <a:r>
              <a:rPr lang="es-MX" sz="2800" smtClean="0"/>
              <a:t>:</a:t>
            </a:r>
          </a:p>
          <a:p>
            <a:pPr marL="0" indent="0" algn="just">
              <a:buNone/>
            </a:pPr>
            <a:endParaRPr lang="es-MX" sz="2800" dirty="0"/>
          </a:p>
          <a:p>
            <a:pPr algn="just"/>
            <a:r>
              <a:rPr lang="es-MX" sz="2800" dirty="0"/>
              <a:t>1) </a:t>
            </a:r>
            <a:r>
              <a:rPr lang="es-MX" sz="2800" b="1" dirty="0"/>
              <a:t>Con la composición de la familia</a:t>
            </a:r>
            <a:r>
              <a:rPr lang="es-MX" sz="2800" dirty="0"/>
              <a:t>. Las familias </a:t>
            </a:r>
            <a:r>
              <a:rPr lang="es-MX" sz="2800" dirty="0" smtClean="0"/>
              <a:t>cuyo miembro </a:t>
            </a:r>
            <a:r>
              <a:rPr lang="es-MX" sz="2800" dirty="0"/>
              <a:t>principal es una mujer adulta sin cónyuge </a:t>
            </a:r>
            <a:r>
              <a:rPr lang="es-MX" sz="2800" dirty="0" smtClean="0"/>
              <a:t>tienen una </a:t>
            </a:r>
            <a:r>
              <a:rPr lang="es-MX" sz="2800" dirty="0"/>
              <a:t>probabilidad notablemente más elevada de vivir en </a:t>
            </a:r>
            <a:r>
              <a:rPr lang="es-MX" sz="2800" dirty="0" smtClean="0"/>
              <a:t>la pobreza </a:t>
            </a:r>
            <a:r>
              <a:rPr lang="es-MX" sz="2800" dirty="0"/>
              <a:t>que una familia formada por una pareja</a:t>
            </a:r>
            <a:r>
              <a:rPr lang="es-MX" sz="2800" dirty="0" smtClean="0"/>
              <a:t>.</a:t>
            </a:r>
            <a:endParaRPr lang="es-MX" sz="2800" dirty="0"/>
          </a:p>
        </p:txBody>
      </p:sp>
    </p:spTree>
    <p:extLst>
      <p:ext uri="{BB962C8B-B14F-4D97-AF65-F5344CB8AC3E}">
        <p14:creationId xmlns:p14="http://schemas.microsoft.com/office/powerpoint/2010/main" val="14044264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pPr algn="just"/>
            <a:r>
              <a:rPr lang="es-MX" sz="2800" dirty="0"/>
              <a:t>2) </a:t>
            </a:r>
            <a:r>
              <a:rPr lang="es-MX" sz="2800" b="1" dirty="0"/>
              <a:t>Con la edad</a:t>
            </a:r>
            <a:r>
              <a:rPr lang="es-MX" sz="2800" dirty="0"/>
              <a:t>. Los niños tienen más probabilidades que la media de pertenecer a familias pobres y los ancianos tienen menos probabilidades que la media de ser pobres.</a:t>
            </a:r>
          </a:p>
          <a:p>
            <a:pPr algn="just"/>
            <a:endParaRPr lang="es-MX" sz="2800" dirty="0" smtClean="0"/>
          </a:p>
          <a:p>
            <a:pPr algn="just"/>
            <a:r>
              <a:rPr lang="es-MX" sz="2800" dirty="0" smtClean="0"/>
              <a:t>3</a:t>
            </a:r>
            <a:r>
              <a:rPr lang="es-MX" sz="2800" dirty="0"/>
              <a:t>) </a:t>
            </a:r>
            <a:r>
              <a:rPr lang="es-MX" sz="2800" b="1" dirty="0"/>
              <a:t>Con la raza</a:t>
            </a:r>
            <a:r>
              <a:rPr lang="es-MX" sz="2800" dirty="0"/>
              <a:t>. En España la minoría de raza gitana presenta una tasa de pobreza muy por encima de la media nacional. En Estados Unidos las minorías hispana y negra se ven claramente más afectadas por la pobreza que la media del país.</a:t>
            </a:r>
          </a:p>
          <a:p>
            <a:endParaRPr lang="es-MX" dirty="0"/>
          </a:p>
        </p:txBody>
      </p:sp>
    </p:spTree>
    <p:extLst>
      <p:ext uri="{BB962C8B-B14F-4D97-AF65-F5344CB8AC3E}">
        <p14:creationId xmlns:p14="http://schemas.microsoft.com/office/powerpoint/2010/main" val="32661911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dirty="0"/>
              <a:t>La lucha contra las diferencias de </a:t>
            </a:r>
            <a:r>
              <a:rPr lang="es-MX" dirty="0" smtClean="0"/>
              <a:t>renta y </a:t>
            </a:r>
            <a:r>
              <a:rPr lang="es-MX" dirty="0"/>
              <a:t>el estado de bienestar</a:t>
            </a:r>
          </a:p>
        </p:txBody>
      </p:sp>
      <p:sp>
        <p:nvSpPr>
          <p:cNvPr id="3" name="Marcador de contenido 2"/>
          <p:cNvSpPr>
            <a:spLocks noGrp="1"/>
          </p:cNvSpPr>
          <p:nvPr>
            <p:ph idx="1"/>
          </p:nvPr>
        </p:nvSpPr>
        <p:spPr/>
        <p:txBody>
          <a:bodyPr/>
          <a:lstStyle/>
          <a:p>
            <a:endParaRPr lang="es-MX" dirty="0" smtClean="0"/>
          </a:p>
          <a:p>
            <a:pPr algn="just"/>
            <a:r>
              <a:rPr lang="es-MX" sz="2800" dirty="0" smtClean="0"/>
              <a:t>La </a:t>
            </a:r>
            <a:r>
              <a:rPr lang="es-MX" sz="2800" dirty="0"/>
              <a:t>aparición del </a:t>
            </a:r>
            <a:r>
              <a:rPr lang="es-MX" sz="2800" b="1" dirty="0"/>
              <a:t>estado de bienestar </a:t>
            </a:r>
            <a:r>
              <a:rPr lang="es-MX" sz="2800" dirty="0" smtClean="0"/>
              <a:t>supone que </a:t>
            </a:r>
            <a:r>
              <a:rPr lang="es-MX" sz="2800" dirty="0"/>
              <a:t>el Estado modifica las fuerzas del </a:t>
            </a:r>
            <a:r>
              <a:rPr lang="es-MX" sz="2800" dirty="0" smtClean="0"/>
              <a:t>mercado para </a:t>
            </a:r>
            <a:r>
              <a:rPr lang="es-MX" sz="2800" dirty="0"/>
              <a:t>proteger a los individuos de </a:t>
            </a:r>
            <a:r>
              <a:rPr lang="es-MX" sz="2800" dirty="0" smtClean="0"/>
              <a:t>determinadas contingencias </a:t>
            </a:r>
            <a:r>
              <a:rPr lang="es-MX" sz="2800" dirty="0"/>
              <a:t>y garantizarles un nivel </a:t>
            </a:r>
            <a:r>
              <a:rPr lang="es-MX" sz="2800" dirty="0" smtClean="0"/>
              <a:t>mínimo de </a:t>
            </a:r>
            <a:r>
              <a:rPr lang="es-MX" sz="2800" dirty="0"/>
              <a:t>vida.</a:t>
            </a:r>
          </a:p>
        </p:txBody>
      </p:sp>
    </p:spTree>
    <p:extLst>
      <p:ext uri="{BB962C8B-B14F-4D97-AF65-F5344CB8AC3E}">
        <p14:creationId xmlns:p14="http://schemas.microsoft.com/office/powerpoint/2010/main" val="3182322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La mejora de la distribución de la renta y su medición</a:t>
            </a:r>
          </a:p>
        </p:txBody>
      </p:sp>
      <p:sp>
        <p:nvSpPr>
          <p:cNvPr id="3" name="Marcador de contenido 2"/>
          <p:cNvSpPr>
            <a:spLocks noGrp="1"/>
          </p:cNvSpPr>
          <p:nvPr>
            <p:ph idx="1"/>
          </p:nvPr>
        </p:nvSpPr>
        <p:spPr/>
        <p:txBody>
          <a:bodyPr/>
          <a:lstStyle/>
          <a:p>
            <a:pPr marL="0" indent="0">
              <a:buNone/>
            </a:pPr>
            <a:endParaRPr lang="es-MX" dirty="0" smtClean="0"/>
          </a:p>
          <a:p>
            <a:pPr marL="0" lvl="0" indent="0" algn="just">
              <a:buNone/>
            </a:pPr>
            <a:r>
              <a:rPr lang="es-MX" sz="2800" b="1" dirty="0"/>
              <a:t>La medición de las diferencias de renta</a:t>
            </a:r>
            <a:endParaRPr lang="es-MX" sz="2800" dirty="0"/>
          </a:p>
          <a:p>
            <a:pPr marL="0" indent="0" algn="just">
              <a:buNone/>
            </a:pPr>
            <a:r>
              <a:rPr lang="es-MX" sz="2800" dirty="0"/>
              <a:t> </a:t>
            </a:r>
          </a:p>
          <a:p>
            <a:pPr marL="0" indent="0" algn="just">
              <a:buNone/>
            </a:pPr>
            <a:r>
              <a:rPr lang="es-MX" sz="2800" dirty="0"/>
              <a:t>Para reflejar intuitivamente la desigualdad se suele acudir al análisis gráfico y, en particular, a la curva de Lorenz, llamada así en honor al estadístico norteamericano que la elaboró en 1905. Sirve para mostrar la relación que existe entre los grupos de la población y sus respectivas participaciones en la renta nacional.</a:t>
            </a:r>
          </a:p>
          <a:p>
            <a:pPr marL="0" indent="0">
              <a:buNone/>
            </a:pPr>
            <a:endParaRPr lang="es-MX" dirty="0"/>
          </a:p>
        </p:txBody>
      </p:sp>
    </p:spTree>
    <p:extLst>
      <p:ext uri="{BB962C8B-B14F-4D97-AF65-F5344CB8AC3E}">
        <p14:creationId xmlns:p14="http://schemas.microsoft.com/office/powerpoint/2010/main" val="26694029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normAutofit fontScale="92500" lnSpcReduction="10000"/>
          </a:bodyPr>
          <a:lstStyle/>
          <a:p>
            <a:pPr marL="0" indent="0">
              <a:buNone/>
            </a:pPr>
            <a:endParaRPr lang="es-MX" dirty="0" smtClean="0"/>
          </a:p>
          <a:p>
            <a:pPr algn="just"/>
            <a:r>
              <a:rPr lang="es-MX" sz="2400" b="1" dirty="0"/>
              <a:t>Origen histórico</a:t>
            </a:r>
          </a:p>
          <a:p>
            <a:pPr marL="0" indent="0" algn="just">
              <a:buNone/>
            </a:pPr>
            <a:r>
              <a:rPr lang="es-MX" sz="2400" dirty="0"/>
              <a:t>El nacimiento histórico del estado de bienestar está íntimamente relacionado con la figura de </a:t>
            </a:r>
            <a:r>
              <a:rPr lang="es-MX" sz="2400" b="1" dirty="0"/>
              <a:t>Otto Von Bismarck </a:t>
            </a:r>
            <a:r>
              <a:rPr lang="es-MX" sz="2400" dirty="0"/>
              <a:t>ya que fue él quien en Alemania y tras los reclamos de los obreros del partido social democrático alemán, propone el seguro social. Así surge un tipo de política social inclusiva (seguro de enfermedad, trabajo y jubilación). Esto sirvió como antesala del estado de bienestar</a:t>
            </a:r>
            <a:r>
              <a:rPr lang="es-MX" sz="2400" dirty="0" smtClean="0"/>
              <a:t>.</a:t>
            </a:r>
          </a:p>
          <a:p>
            <a:pPr marL="0" indent="0" algn="just">
              <a:buNone/>
            </a:pPr>
            <a:endParaRPr lang="es-MX" sz="2400" dirty="0"/>
          </a:p>
          <a:p>
            <a:pPr marL="0" indent="0" algn="just">
              <a:buNone/>
            </a:pPr>
            <a:r>
              <a:rPr lang="es-MX" sz="2400" dirty="0"/>
              <a:t>El concepto del estado de bienestar es un concepto que propone Keynes en uno de sus escritos. Y surge a partir de la caída de la bolsa de Wall Street en el año 1929.</a:t>
            </a:r>
          </a:p>
          <a:p>
            <a:pPr marL="0" indent="0">
              <a:buNone/>
            </a:pPr>
            <a:endParaRPr lang="es-MX" dirty="0"/>
          </a:p>
        </p:txBody>
      </p:sp>
    </p:spTree>
    <p:extLst>
      <p:ext uri="{BB962C8B-B14F-4D97-AF65-F5344CB8AC3E}">
        <p14:creationId xmlns:p14="http://schemas.microsoft.com/office/powerpoint/2010/main" val="35653999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pPr marL="0" indent="0">
              <a:buNone/>
            </a:pPr>
            <a:endParaRPr lang="es-MX" dirty="0" smtClean="0"/>
          </a:p>
          <a:p>
            <a:r>
              <a:rPr lang="es-MX" b="1" dirty="0"/>
              <a:t>Modelos</a:t>
            </a:r>
          </a:p>
          <a:p>
            <a:pPr marL="0" indent="0">
              <a:buNone/>
            </a:pPr>
            <a:r>
              <a:rPr lang="es-MX" dirty="0"/>
              <a:t>Se pueden distinguir </a:t>
            </a:r>
            <a:r>
              <a:rPr lang="es-MX" dirty="0" smtClean="0"/>
              <a:t>3 </a:t>
            </a:r>
            <a:r>
              <a:rPr lang="es-MX" dirty="0"/>
              <a:t>tipos de modelo de estado de bienestar:</a:t>
            </a:r>
          </a:p>
          <a:p>
            <a:r>
              <a:rPr lang="es-MX" u="sng" dirty="0"/>
              <a:t>Modelo liberal anglosajón</a:t>
            </a:r>
            <a:r>
              <a:rPr lang="es-MX" dirty="0"/>
              <a:t>. Sólo concede protección social a los marginados restringiendo abundantemente los beneficios que se extendían para un grupo más amplio de la población.</a:t>
            </a:r>
          </a:p>
          <a:p>
            <a:r>
              <a:rPr lang="es-MX" u="sng" dirty="0"/>
              <a:t>Modelo conservador</a:t>
            </a:r>
            <a:r>
              <a:rPr lang="es-MX" dirty="0"/>
              <a:t>. El estado interviene solamente cuando falla la familia del individuo.</a:t>
            </a:r>
          </a:p>
          <a:p>
            <a:r>
              <a:rPr lang="es-MX" u="sng" dirty="0"/>
              <a:t>Modelo socialdemócrata o nórdico</a:t>
            </a:r>
            <a:r>
              <a:rPr lang="es-MX" dirty="0"/>
              <a:t>. Presenta un amplio programa de beneficios y prestaciones sociales hacia la población en su totalidad.</a:t>
            </a:r>
          </a:p>
          <a:p>
            <a:pPr marL="0" indent="0">
              <a:buNone/>
            </a:pPr>
            <a:endParaRPr lang="es-MX" dirty="0"/>
          </a:p>
        </p:txBody>
      </p:sp>
    </p:spTree>
    <p:extLst>
      <p:ext uri="{BB962C8B-B14F-4D97-AF65-F5344CB8AC3E}">
        <p14:creationId xmlns:p14="http://schemas.microsoft.com/office/powerpoint/2010/main" val="8623682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484632"/>
            <a:ext cx="10058400" cy="1248918"/>
          </a:xfrm>
        </p:spPr>
        <p:txBody>
          <a:bodyPr/>
          <a:lstStyle/>
          <a:p>
            <a:endParaRPr lang="es-MX" dirty="0"/>
          </a:p>
        </p:txBody>
      </p:sp>
      <p:sp>
        <p:nvSpPr>
          <p:cNvPr id="3" name="Marcador de contenido 2"/>
          <p:cNvSpPr>
            <a:spLocks noGrp="1"/>
          </p:cNvSpPr>
          <p:nvPr>
            <p:ph idx="1"/>
          </p:nvPr>
        </p:nvSpPr>
        <p:spPr>
          <a:xfrm>
            <a:off x="1069848" y="1733550"/>
            <a:ext cx="10058400" cy="4438650"/>
          </a:xfrm>
        </p:spPr>
        <p:txBody>
          <a:bodyPr>
            <a:noAutofit/>
          </a:bodyPr>
          <a:lstStyle/>
          <a:p>
            <a:r>
              <a:rPr lang="es-MX" sz="2800" b="1" dirty="0"/>
              <a:t>Fundamentos teóricos</a:t>
            </a:r>
          </a:p>
          <a:p>
            <a:r>
              <a:rPr lang="es-MX" sz="2800" dirty="0"/>
              <a:t>La expansión económica estará determinada por la demanda de servicios o bienes por parte de los compradores (consumidores), inversores y estado.</a:t>
            </a:r>
          </a:p>
          <a:p>
            <a:r>
              <a:rPr lang="es-MX" sz="2800" dirty="0"/>
              <a:t>El gobierno interviene en las políticas económicas para garantizar la rapidez, eficacia y la movilidad de la economía.</a:t>
            </a:r>
          </a:p>
          <a:p>
            <a:r>
              <a:rPr lang="es-MX" sz="2800" dirty="0"/>
              <a:t>Se basa en la teoría de que el empleo es la base de la economía: a mayor cantidad de empleo mayor cantidad de producción. En consecuencia mayores puestos de trabajo</a:t>
            </a:r>
            <a:r>
              <a:rPr lang="es-MX" sz="2800" dirty="0" smtClean="0"/>
              <a:t>.</a:t>
            </a:r>
            <a:endParaRPr lang="es-MX" sz="2800" dirty="0"/>
          </a:p>
        </p:txBody>
      </p:sp>
    </p:spTree>
    <p:extLst>
      <p:ext uri="{BB962C8B-B14F-4D97-AF65-F5344CB8AC3E}">
        <p14:creationId xmlns:p14="http://schemas.microsoft.com/office/powerpoint/2010/main" val="26705730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1028" name="Picture 4" descr="Resultado de imagen para CRÃTICAS AL ESTADO DE BIENEST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00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2694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pPr algn="just"/>
            <a:r>
              <a:rPr lang="es-MX" sz="2800" b="1" dirty="0"/>
              <a:t>Críticas al estado de bienestar</a:t>
            </a:r>
          </a:p>
          <a:p>
            <a:pPr algn="just"/>
            <a:r>
              <a:rPr lang="es-MX" sz="2800" dirty="0" smtClean="0"/>
              <a:t>Se </a:t>
            </a:r>
            <a:r>
              <a:rPr lang="es-MX" sz="2800" dirty="0"/>
              <a:t>argumentaba que el estado no subsidiaba la salud, empleo, vivienda pues estos eran extraídos del pago de los impuestos que pagaban el resto de los habitantes. Por esta razón se llegó a decir que el estado de bienestar “le quitaba a los ricos para darle a los pobres” como una especie de Estado similar a la figura de </a:t>
            </a:r>
            <a:r>
              <a:rPr lang="es-MX" sz="2800" dirty="0" err="1"/>
              <a:t>Robbin</a:t>
            </a:r>
            <a:r>
              <a:rPr lang="es-MX" sz="2800" dirty="0"/>
              <a:t> Hood.</a:t>
            </a:r>
          </a:p>
          <a:p>
            <a:pPr algn="just"/>
            <a:r>
              <a:rPr lang="es-MX" sz="2800" dirty="0"/>
              <a:t>También se argumentó que el estado era quien generaba las peleas entre empresarios y sindicatos.</a:t>
            </a:r>
          </a:p>
          <a:p>
            <a:pPr marL="0" indent="0">
              <a:buNone/>
            </a:pPr>
            <a:endParaRPr lang="es-MX" dirty="0"/>
          </a:p>
        </p:txBody>
      </p:sp>
    </p:spTree>
    <p:extLst>
      <p:ext uri="{BB962C8B-B14F-4D97-AF65-F5344CB8AC3E}">
        <p14:creationId xmlns:p14="http://schemas.microsoft.com/office/powerpoint/2010/main" val="34701050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2050" name="Picture 2" descr="Resultado de imagen para ESTADO DE BIENEST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0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7461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1545665979"/>
              </p:ext>
            </p:extLst>
          </p:nvPr>
        </p:nvGraphicFramePr>
        <p:xfrm>
          <a:off x="1" y="-2"/>
          <a:ext cx="12192000" cy="7156076"/>
        </p:xfrm>
        <a:graphic>
          <a:graphicData uri="http://schemas.openxmlformats.org/drawingml/2006/table">
            <a:tbl>
              <a:tblPr/>
              <a:tblGrid>
                <a:gridCol w="1662544"/>
                <a:gridCol w="5389419"/>
                <a:gridCol w="5140037"/>
              </a:tblGrid>
              <a:tr h="285750">
                <a:tc gridSpan="3">
                  <a:txBody>
                    <a:bodyPr/>
                    <a:lstStyle/>
                    <a:p>
                      <a:r>
                        <a:rPr lang="es-MX" sz="3200" b="1" dirty="0"/>
                        <a:t>Tabla de comparación</a:t>
                      </a:r>
                    </a:p>
                  </a:txBody>
                  <a:tcPr marL="42201" marR="42201" marT="21101" marB="21101" anchor="ctr">
                    <a:solidFill>
                      <a:srgbClr val="FFFFFF"/>
                    </a:solidFill>
                  </a:tcPr>
                </a:tc>
                <a:tc hMerge="1">
                  <a:txBody>
                    <a:bodyPr/>
                    <a:lstStyle/>
                    <a:p>
                      <a:endParaRPr lang="es-MX"/>
                    </a:p>
                  </a:txBody>
                  <a:tcPr/>
                </a:tc>
                <a:tc hMerge="1">
                  <a:txBody>
                    <a:bodyPr/>
                    <a:lstStyle/>
                    <a:p>
                      <a:endParaRPr lang="es-MX"/>
                    </a:p>
                  </a:txBody>
                  <a:tcPr/>
                </a:tc>
              </a:tr>
              <a:tr h="303609">
                <a:tc>
                  <a:txBody>
                    <a:bodyPr/>
                    <a:lstStyle/>
                    <a:p>
                      <a:pPr algn="l"/>
                      <a:endParaRPr lang="es-MX" sz="2000" b="1">
                        <a:solidFill>
                          <a:srgbClr val="000000"/>
                        </a:solidFill>
                        <a:effectLst/>
                      </a:endParaRPr>
                    </a:p>
                  </a:txBody>
                  <a:tcPr marL="26376" marR="26376" marT="26376" marB="26376" anchor="ctr">
                    <a:lnL>
                      <a:noFill/>
                    </a:lnL>
                    <a:lnR>
                      <a:noFill/>
                    </a:lnR>
                    <a:lnB w="19050" cap="flat" cmpd="sng" algn="ctr">
                      <a:solidFill>
                        <a:srgbClr val="EDEDED"/>
                      </a:solidFill>
                      <a:prstDash val="solid"/>
                      <a:round/>
                      <a:headEnd type="none" w="med" len="med"/>
                      <a:tailEnd type="none" w="med" len="med"/>
                    </a:lnB>
                    <a:solidFill>
                      <a:srgbClr val="FFFFFF"/>
                    </a:solidFill>
                  </a:tcPr>
                </a:tc>
                <a:tc>
                  <a:txBody>
                    <a:bodyPr/>
                    <a:lstStyle/>
                    <a:p>
                      <a:pPr algn="l"/>
                      <a:r>
                        <a:rPr lang="es-MX" sz="2000" b="0">
                          <a:effectLst/>
                        </a:rPr>
                        <a:t>Equidad</a:t>
                      </a:r>
                    </a:p>
                  </a:txBody>
                  <a:tcPr marL="26376" marR="26376" marT="26376" marB="26376" anchor="ctr">
                    <a:lnL>
                      <a:noFill/>
                    </a:lnL>
                    <a:lnR>
                      <a:noFill/>
                    </a:lnR>
                    <a:lnT>
                      <a:noFill/>
                    </a:lnT>
                    <a:lnB w="19050" cap="flat" cmpd="sng" algn="ctr">
                      <a:solidFill>
                        <a:srgbClr val="EDEDED"/>
                      </a:solidFill>
                      <a:prstDash val="solid"/>
                      <a:round/>
                      <a:headEnd type="none" w="med" len="med"/>
                      <a:tailEnd type="none" w="med" len="med"/>
                    </a:lnB>
                    <a:solidFill>
                      <a:srgbClr val="FFFFFF"/>
                    </a:solidFill>
                  </a:tcPr>
                </a:tc>
                <a:tc>
                  <a:txBody>
                    <a:bodyPr/>
                    <a:lstStyle/>
                    <a:p>
                      <a:pPr algn="l"/>
                      <a:r>
                        <a:rPr lang="es-MX" sz="2000" b="0">
                          <a:effectLst/>
                        </a:rPr>
                        <a:t>Igualdad</a:t>
                      </a:r>
                    </a:p>
                  </a:txBody>
                  <a:tcPr marL="26376" marR="26376" marT="26376" marB="26376" anchor="ctr">
                    <a:lnL>
                      <a:noFill/>
                    </a:lnL>
                    <a:lnR>
                      <a:noFill/>
                    </a:lnR>
                    <a:lnT>
                      <a:noFill/>
                    </a:lnT>
                    <a:lnB w="19050" cap="flat" cmpd="sng" algn="ctr">
                      <a:solidFill>
                        <a:srgbClr val="EDEDED"/>
                      </a:solidFill>
                      <a:prstDash val="solid"/>
                      <a:round/>
                      <a:headEnd type="none" w="med" len="med"/>
                      <a:tailEnd type="none" w="med" len="med"/>
                    </a:lnB>
                    <a:solidFill>
                      <a:srgbClr val="FFFFFF"/>
                    </a:solidFill>
                  </a:tcPr>
                </a:tc>
              </a:tr>
              <a:tr h="2018109">
                <a:tc>
                  <a:txBody>
                    <a:bodyPr/>
                    <a:lstStyle/>
                    <a:p>
                      <a:pPr algn="l"/>
                      <a:r>
                        <a:rPr lang="es-MX" sz="2000" b="1">
                          <a:solidFill>
                            <a:srgbClr val="000000"/>
                          </a:solidFill>
                          <a:effectLst/>
                        </a:rPr>
                        <a:t>Definición</a:t>
                      </a:r>
                    </a:p>
                  </a:txBody>
                  <a:tcPr marL="26376" marR="26376" marT="26376" marB="26376" anchor="ctr">
                    <a:lnL>
                      <a:noFill/>
                    </a:lnL>
                    <a:lnR>
                      <a:noFill/>
                    </a:lnR>
                    <a:lnT w="19050" cap="flat" cmpd="sng" algn="ctr">
                      <a:solidFill>
                        <a:srgbClr val="EDEDED"/>
                      </a:solidFill>
                      <a:prstDash val="solid"/>
                      <a:round/>
                      <a:headEnd type="none" w="med" len="med"/>
                      <a:tailEnd type="none" w="med" len="med"/>
                    </a:lnT>
                    <a:lnB w="19050" cap="flat" cmpd="sng" algn="ctr">
                      <a:solidFill>
                        <a:srgbClr val="EDEDED"/>
                      </a:solidFill>
                      <a:prstDash val="solid"/>
                      <a:round/>
                      <a:headEnd type="none" w="med" len="med"/>
                      <a:tailEnd type="none" w="med" len="med"/>
                    </a:lnB>
                    <a:solidFill>
                      <a:srgbClr val="FFFFFF"/>
                    </a:solidFill>
                  </a:tcPr>
                </a:tc>
                <a:tc>
                  <a:txBody>
                    <a:bodyPr/>
                    <a:lstStyle/>
                    <a:p>
                      <a:pPr algn="l"/>
                      <a:r>
                        <a:rPr lang="es-MX" sz="2000" dirty="0">
                          <a:effectLst/>
                        </a:rPr>
                        <a:t>Equidad es el repartir a cada uno lo que necesita, no más, no menos. También involucra el trato igualitario para todos tomando en cuenta sus diferencias y respetando cada una de ellas.</a:t>
                      </a:r>
                    </a:p>
                  </a:txBody>
                  <a:tcPr marL="26376" marR="26376" marT="26376" marB="26376" anchor="ctr">
                    <a:lnL>
                      <a:noFill/>
                    </a:lnL>
                    <a:lnR>
                      <a:noFill/>
                    </a:lnR>
                    <a:lnT w="19050" cap="flat" cmpd="sng" algn="ctr">
                      <a:solidFill>
                        <a:srgbClr val="EDEDED"/>
                      </a:solidFill>
                      <a:prstDash val="solid"/>
                      <a:round/>
                      <a:headEnd type="none" w="med" len="med"/>
                      <a:tailEnd type="none" w="med" len="med"/>
                    </a:lnT>
                    <a:lnB w="19050" cap="flat" cmpd="sng" algn="ctr">
                      <a:solidFill>
                        <a:srgbClr val="EDEDED"/>
                      </a:solidFill>
                      <a:prstDash val="solid"/>
                      <a:round/>
                      <a:headEnd type="none" w="med" len="med"/>
                      <a:tailEnd type="none" w="med" len="med"/>
                    </a:lnB>
                    <a:solidFill>
                      <a:srgbClr val="FFFFFF"/>
                    </a:solidFill>
                  </a:tcPr>
                </a:tc>
                <a:tc>
                  <a:txBody>
                    <a:bodyPr/>
                    <a:lstStyle/>
                    <a:p>
                      <a:pPr algn="l"/>
                      <a:r>
                        <a:rPr lang="es-MX" sz="2000">
                          <a:effectLst/>
                        </a:rPr>
                        <a:t>Principio o condición que reconoce una equiparación en cuanto a derechos y obligaciones de todas las partes que conforman un todo. Equivalencia no proporcional.</a:t>
                      </a:r>
                    </a:p>
                  </a:txBody>
                  <a:tcPr marL="26376" marR="26376" marT="26376" marB="26376" anchor="ctr">
                    <a:lnL>
                      <a:noFill/>
                    </a:lnL>
                    <a:lnR>
                      <a:noFill/>
                    </a:lnR>
                    <a:lnT w="19050" cap="flat" cmpd="sng" algn="ctr">
                      <a:solidFill>
                        <a:srgbClr val="EDEDED"/>
                      </a:solidFill>
                      <a:prstDash val="solid"/>
                      <a:round/>
                      <a:headEnd type="none" w="med" len="med"/>
                      <a:tailEnd type="none" w="med" len="med"/>
                    </a:lnT>
                    <a:lnB w="19050" cap="flat" cmpd="sng" algn="ctr">
                      <a:solidFill>
                        <a:srgbClr val="EDEDED"/>
                      </a:solidFill>
                      <a:prstDash val="solid"/>
                      <a:round/>
                      <a:headEnd type="none" w="med" len="med"/>
                      <a:tailEnd type="none" w="med" len="med"/>
                    </a:lnB>
                    <a:solidFill>
                      <a:srgbClr val="FFFFFF"/>
                    </a:solidFill>
                  </a:tcPr>
                </a:tc>
              </a:tr>
              <a:tr h="1589485">
                <a:tc>
                  <a:txBody>
                    <a:bodyPr/>
                    <a:lstStyle/>
                    <a:p>
                      <a:pPr algn="l"/>
                      <a:r>
                        <a:rPr lang="es-MX" sz="2000" b="1">
                          <a:solidFill>
                            <a:srgbClr val="000000"/>
                          </a:solidFill>
                          <a:effectLst/>
                        </a:rPr>
                        <a:t>Etimología</a:t>
                      </a:r>
                    </a:p>
                  </a:txBody>
                  <a:tcPr marL="26376" marR="26376" marT="26376" marB="26376" anchor="ctr">
                    <a:lnL>
                      <a:noFill/>
                    </a:lnL>
                    <a:lnR>
                      <a:noFill/>
                    </a:lnR>
                    <a:lnT w="19050" cap="flat" cmpd="sng" algn="ctr">
                      <a:solidFill>
                        <a:srgbClr val="EDEDED"/>
                      </a:solidFill>
                      <a:prstDash val="solid"/>
                      <a:round/>
                      <a:headEnd type="none" w="med" len="med"/>
                      <a:tailEnd type="none" w="med" len="med"/>
                    </a:lnT>
                    <a:lnB w="19050" cap="flat" cmpd="sng" algn="ctr">
                      <a:solidFill>
                        <a:srgbClr val="EDEDED"/>
                      </a:solidFill>
                      <a:prstDash val="solid"/>
                      <a:round/>
                      <a:headEnd type="none" w="med" len="med"/>
                      <a:tailEnd type="none" w="med" len="med"/>
                    </a:lnB>
                    <a:solidFill>
                      <a:srgbClr val="FFFFFF"/>
                    </a:solidFill>
                  </a:tcPr>
                </a:tc>
                <a:tc>
                  <a:txBody>
                    <a:bodyPr/>
                    <a:lstStyle/>
                    <a:p>
                      <a:pPr algn="l"/>
                      <a:r>
                        <a:rPr lang="es-MX" sz="2000">
                          <a:effectLst/>
                        </a:rPr>
                        <a:t>El término equidad viene del latín </a:t>
                      </a:r>
                      <a:r>
                        <a:rPr lang="es-MX" sz="2000" i="1">
                          <a:effectLst/>
                        </a:rPr>
                        <a:t>“aequss”</a:t>
                      </a:r>
                      <a:r>
                        <a:rPr lang="es-MX" sz="2000">
                          <a:effectLst/>
                        </a:rPr>
                        <a:t>que quiere decir “igual”. También tiene raíces griegas: “͗επιεικεία” que quiere decir “justicia en el caso correcto”.</a:t>
                      </a:r>
                    </a:p>
                  </a:txBody>
                  <a:tcPr marL="26376" marR="26376" marT="26376" marB="26376" anchor="ctr">
                    <a:lnL>
                      <a:noFill/>
                    </a:lnL>
                    <a:lnR>
                      <a:noFill/>
                    </a:lnR>
                    <a:lnT w="19050" cap="flat" cmpd="sng" algn="ctr">
                      <a:solidFill>
                        <a:srgbClr val="EDEDED"/>
                      </a:solidFill>
                      <a:prstDash val="solid"/>
                      <a:round/>
                      <a:headEnd type="none" w="med" len="med"/>
                      <a:tailEnd type="none" w="med" len="med"/>
                    </a:lnT>
                    <a:lnB w="19050" cap="flat" cmpd="sng" algn="ctr">
                      <a:solidFill>
                        <a:srgbClr val="EDEDED"/>
                      </a:solidFill>
                      <a:prstDash val="solid"/>
                      <a:round/>
                      <a:headEnd type="none" w="med" len="med"/>
                      <a:tailEnd type="none" w="med" len="med"/>
                    </a:lnB>
                    <a:solidFill>
                      <a:srgbClr val="FFFFFF"/>
                    </a:solidFill>
                  </a:tcPr>
                </a:tc>
                <a:tc>
                  <a:txBody>
                    <a:bodyPr/>
                    <a:lstStyle/>
                    <a:p>
                      <a:pPr algn="l"/>
                      <a:r>
                        <a:rPr lang="es-MX" sz="2000">
                          <a:effectLst/>
                        </a:rPr>
                        <a:t>Asimismo, la palabra igualdad viene del latín: </a:t>
                      </a:r>
                      <a:r>
                        <a:rPr lang="es-MX" sz="2000" i="1">
                          <a:effectLst/>
                        </a:rPr>
                        <a:t>“aequalĭtas”,</a:t>
                      </a:r>
                      <a:r>
                        <a:rPr lang="es-MX" sz="2000">
                          <a:effectLst/>
                        </a:rPr>
                        <a:t> que literalmente significa equilibrado, relativo.</a:t>
                      </a:r>
                    </a:p>
                  </a:txBody>
                  <a:tcPr marL="26376" marR="26376" marT="26376" marB="26376" anchor="ctr">
                    <a:lnL>
                      <a:noFill/>
                    </a:lnL>
                    <a:lnR>
                      <a:noFill/>
                    </a:lnR>
                    <a:lnT w="19050" cap="flat" cmpd="sng" algn="ctr">
                      <a:solidFill>
                        <a:srgbClr val="EDEDED"/>
                      </a:solidFill>
                      <a:prstDash val="solid"/>
                      <a:round/>
                      <a:headEnd type="none" w="med" len="med"/>
                      <a:tailEnd type="none" w="med" len="med"/>
                    </a:lnT>
                    <a:lnB w="19050" cap="flat" cmpd="sng" algn="ctr">
                      <a:solidFill>
                        <a:srgbClr val="EDEDED"/>
                      </a:solidFill>
                      <a:prstDash val="solid"/>
                      <a:round/>
                      <a:headEnd type="none" w="med" len="med"/>
                      <a:tailEnd type="none" w="med" len="med"/>
                    </a:lnB>
                    <a:solidFill>
                      <a:srgbClr val="FFFFFF"/>
                    </a:solidFill>
                  </a:tcPr>
                </a:tc>
              </a:tr>
              <a:tr h="2661048">
                <a:tc>
                  <a:txBody>
                    <a:bodyPr/>
                    <a:lstStyle/>
                    <a:p>
                      <a:pPr algn="l"/>
                      <a:r>
                        <a:rPr lang="es-MX" sz="2000" b="1">
                          <a:solidFill>
                            <a:srgbClr val="000000"/>
                          </a:solidFill>
                          <a:effectLst/>
                        </a:rPr>
                        <a:t>Ejemplos</a:t>
                      </a:r>
                    </a:p>
                  </a:txBody>
                  <a:tcPr marL="26376" marR="26376" marT="26376" marB="26376" anchor="ctr">
                    <a:lnL>
                      <a:noFill/>
                    </a:lnL>
                    <a:lnR>
                      <a:noFill/>
                    </a:lnR>
                    <a:lnT w="19050" cap="flat" cmpd="sng" algn="ctr">
                      <a:solidFill>
                        <a:srgbClr val="EDEDED"/>
                      </a:solidFill>
                      <a:prstDash val="solid"/>
                      <a:round/>
                      <a:headEnd type="none" w="med" len="med"/>
                      <a:tailEnd type="none" w="med" len="med"/>
                    </a:lnT>
                    <a:lnB w="19050" cap="flat" cmpd="sng" algn="ctr">
                      <a:solidFill>
                        <a:srgbClr val="EDEDED"/>
                      </a:solidFill>
                      <a:prstDash val="solid"/>
                      <a:round/>
                      <a:headEnd type="none" w="med" len="med"/>
                      <a:tailEnd type="none" w="med" len="med"/>
                    </a:lnB>
                    <a:solidFill>
                      <a:srgbClr val="FFFFFF"/>
                    </a:solidFill>
                  </a:tcPr>
                </a:tc>
                <a:tc>
                  <a:txBody>
                    <a:bodyPr/>
                    <a:lstStyle/>
                    <a:p>
                      <a:pPr algn="l"/>
                      <a:r>
                        <a:rPr lang="es-MX" sz="2000">
                          <a:effectLst/>
                        </a:rPr>
                        <a:t>Hablando de pagar impuestos, por ejemplo, en muchos países se ha legislado que quién tenga más, pague más. Es decir, el pago tributario debe ir de acuerdo con los ingresos de la persona. De esta forma se garantiza que todos paguen, pero de acuerdo con sus posibilidades.</a:t>
                      </a:r>
                    </a:p>
                  </a:txBody>
                  <a:tcPr marL="26376" marR="26376" marT="26376" marB="26376" anchor="ctr">
                    <a:lnL>
                      <a:noFill/>
                    </a:lnL>
                    <a:lnR>
                      <a:noFill/>
                    </a:lnR>
                    <a:lnT w="19050" cap="flat" cmpd="sng" algn="ctr">
                      <a:solidFill>
                        <a:srgbClr val="EDEDED"/>
                      </a:solidFill>
                      <a:prstDash val="solid"/>
                      <a:round/>
                      <a:headEnd type="none" w="med" len="med"/>
                      <a:tailEnd type="none" w="med" len="med"/>
                    </a:lnT>
                    <a:lnB w="19050" cap="flat" cmpd="sng" algn="ctr">
                      <a:solidFill>
                        <a:srgbClr val="EDEDED"/>
                      </a:solidFill>
                      <a:prstDash val="solid"/>
                      <a:round/>
                      <a:headEnd type="none" w="med" len="med"/>
                      <a:tailEnd type="none" w="med" len="med"/>
                    </a:lnB>
                    <a:solidFill>
                      <a:srgbClr val="FFFFFF"/>
                    </a:solidFill>
                  </a:tcPr>
                </a:tc>
                <a:tc>
                  <a:txBody>
                    <a:bodyPr/>
                    <a:lstStyle/>
                    <a:p>
                      <a:pPr algn="l"/>
                      <a:r>
                        <a:rPr lang="es-MX" sz="2000" dirty="0">
                          <a:effectLst/>
                        </a:rPr>
                        <a:t>En cambio algunas otras (pocas) legislaciones siguen optando, como anteriormente se hacía, por cobrar la misma cantidad a todos. Esto obviamente resulta injusto, pues tanto el hombre más rico de la ciudad, como el más pobre, debería pagar lo mismo.</a:t>
                      </a:r>
                    </a:p>
                  </a:txBody>
                  <a:tcPr marL="26376" marR="26376" marT="26376" marB="26376" anchor="ctr">
                    <a:lnL>
                      <a:noFill/>
                    </a:lnL>
                    <a:lnR>
                      <a:noFill/>
                    </a:lnR>
                    <a:lnT w="19050" cap="flat" cmpd="sng" algn="ctr">
                      <a:solidFill>
                        <a:srgbClr val="EDEDED"/>
                      </a:solidFill>
                      <a:prstDash val="solid"/>
                      <a:round/>
                      <a:headEnd type="none" w="med" len="med"/>
                      <a:tailEnd type="none" w="med" len="med"/>
                    </a:lnT>
                    <a:lnB w="19050" cap="flat" cmpd="sng" algn="ctr">
                      <a:solidFill>
                        <a:srgbClr val="EDEDED"/>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5224990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a:t>El Estado y la actividad económica:</a:t>
            </a:r>
            <a:br>
              <a:rPr lang="es-MX"/>
            </a:br>
            <a:r>
              <a:rPr lang="es-MX"/>
              <a:t>los impuestos</a:t>
            </a:r>
          </a:p>
        </p:txBody>
      </p:sp>
      <p:sp>
        <p:nvSpPr>
          <p:cNvPr id="3" name="Marcador de contenido 2"/>
          <p:cNvSpPr>
            <a:spLocks noGrp="1"/>
          </p:cNvSpPr>
          <p:nvPr>
            <p:ph idx="1"/>
          </p:nvPr>
        </p:nvSpPr>
        <p:spPr>
          <a:xfrm>
            <a:off x="1069848" y="2121408"/>
            <a:ext cx="10207752" cy="4237828"/>
          </a:xfrm>
        </p:spPr>
        <p:txBody>
          <a:bodyPr>
            <a:normAutofit fontScale="92500" lnSpcReduction="10000"/>
          </a:bodyPr>
          <a:lstStyle/>
          <a:p>
            <a:pPr algn="just"/>
            <a:r>
              <a:rPr lang="es-MX" sz="2800" dirty="0" smtClean="0"/>
              <a:t>Son </a:t>
            </a:r>
            <a:r>
              <a:rPr lang="es-MX" sz="2800" dirty="0"/>
              <a:t>tres los instrumentos básicos que utiliza el </a:t>
            </a:r>
            <a:r>
              <a:rPr lang="es-MX" sz="2800" dirty="0" smtClean="0"/>
              <a:t>Estado para </a:t>
            </a:r>
            <a:r>
              <a:rPr lang="es-MX" sz="2800" dirty="0"/>
              <a:t>influir en la actividad económica: los </a:t>
            </a:r>
            <a:r>
              <a:rPr lang="es-MX" sz="2800" b="1" dirty="0"/>
              <a:t>impuestos</a:t>
            </a:r>
            <a:r>
              <a:rPr lang="es-MX" sz="2800" dirty="0"/>
              <a:t>, </a:t>
            </a:r>
            <a:r>
              <a:rPr lang="es-MX" sz="2800" dirty="0" smtClean="0"/>
              <a:t>los </a:t>
            </a:r>
            <a:r>
              <a:rPr lang="es-MX" sz="2800" b="1" dirty="0" smtClean="0"/>
              <a:t>gastos </a:t>
            </a:r>
            <a:r>
              <a:rPr lang="es-MX" sz="2800" dirty="0"/>
              <a:t>y la </a:t>
            </a:r>
            <a:r>
              <a:rPr lang="es-MX" sz="2800" b="1" dirty="0"/>
              <a:t>regulación</a:t>
            </a:r>
            <a:r>
              <a:rPr lang="es-MX" sz="2800" dirty="0" smtClean="0"/>
              <a:t>.</a:t>
            </a:r>
          </a:p>
          <a:p>
            <a:pPr algn="just"/>
            <a:endParaRPr lang="es-MX" sz="2800" dirty="0" smtClean="0"/>
          </a:p>
          <a:p>
            <a:pPr marL="0" indent="0" algn="just">
              <a:buNone/>
            </a:pPr>
            <a:r>
              <a:rPr lang="es-MX" sz="2800" b="1" dirty="0"/>
              <a:t>Los impuestos</a:t>
            </a:r>
            <a:endParaRPr lang="es-MX" sz="2800" dirty="0"/>
          </a:p>
          <a:p>
            <a:pPr algn="just"/>
            <a:r>
              <a:rPr lang="es-MX" sz="2800" dirty="0"/>
              <a:t>Los </a:t>
            </a:r>
            <a:r>
              <a:rPr lang="es-MX" sz="2800" b="1" dirty="0"/>
              <a:t>impuestos </a:t>
            </a:r>
            <a:r>
              <a:rPr lang="es-MX" sz="2800" dirty="0"/>
              <a:t>reducen la renta privada y el gasto </a:t>
            </a:r>
            <a:r>
              <a:rPr lang="es-MX" sz="2800" dirty="0" smtClean="0"/>
              <a:t>privado y </a:t>
            </a:r>
            <a:r>
              <a:rPr lang="es-MX" sz="2800" dirty="0"/>
              <a:t>son fuente de recursos para el gasto público. El </a:t>
            </a:r>
            <a:r>
              <a:rPr lang="es-MX" sz="2800" dirty="0" smtClean="0"/>
              <a:t>conjunto de impuestos (</a:t>
            </a:r>
            <a:r>
              <a:rPr lang="es-MX" sz="2800" b="1" dirty="0" smtClean="0"/>
              <a:t>sistema tributario), </a:t>
            </a:r>
            <a:r>
              <a:rPr lang="es-MX" sz="2800" dirty="0" smtClean="0"/>
              <a:t>también </a:t>
            </a:r>
            <a:r>
              <a:rPr lang="es-MX" sz="2800" dirty="0"/>
              <a:t>sirve para reducir los incentivos para llevar </a:t>
            </a:r>
            <a:r>
              <a:rPr lang="es-MX" sz="2800" dirty="0" smtClean="0"/>
              <a:t>a cabo </a:t>
            </a:r>
            <a:r>
              <a:rPr lang="es-MX" sz="2800" dirty="0"/>
              <a:t>determinadas actividades </a:t>
            </a:r>
            <a:r>
              <a:rPr lang="es-MX" sz="2800" dirty="0" smtClean="0"/>
              <a:t>(contaminar </a:t>
            </a:r>
            <a:r>
              <a:rPr lang="es-MX" sz="2800" dirty="0"/>
              <a:t>o </a:t>
            </a:r>
            <a:r>
              <a:rPr lang="es-MX" sz="2800" dirty="0" smtClean="0"/>
              <a:t>fumar), </a:t>
            </a:r>
            <a:r>
              <a:rPr lang="es-MX" sz="2800" dirty="0"/>
              <a:t>y fomentar otras </a:t>
            </a:r>
            <a:r>
              <a:rPr lang="es-MX" sz="2800" dirty="0" smtClean="0"/>
              <a:t>como comprar </a:t>
            </a:r>
            <a:r>
              <a:rPr lang="es-MX" sz="2800" dirty="0"/>
              <a:t>una vivienda, </a:t>
            </a:r>
            <a:r>
              <a:rPr lang="es-MX" sz="2800" dirty="0" smtClean="0"/>
              <a:t>estudiar o </a:t>
            </a:r>
            <a:r>
              <a:rPr lang="es-MX" sz="2800" dirty="0"/>
              <a:t>investigar, etc.</a:t>
            </a:r>
          </a:p>
        </p:txBody>
      </p:sp>
    </p:spTree>
    <p:extLst>
      <p:ext uri="{BB962C8B-B14F-4D97-AF65-F5344CB8AC3E}">
        <p14:creationId xmlns:p14="http://schemas.microsoft.com/office/powerpoint/2010/main" val="16773198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1026" name="Picture 2" descr="Resultado de imagen para IMPUESTOS CARICATU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907"/>
            <a:ext cx="12192000" cy="6790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1746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484632"/>
            <a:ext cx="10058400" cy="1274895"/>
          </a:xfrm>
        </p:spPr>
        <p:txBody>
          <a:bodyPr/>
          <a:lstStyle/>
          <a:p>
            <a:endParaRPr lang="es-MX" dirty="0"/>
          </a:p>
        </p:txBody>
      </p:sp>
      <p:sp>
        <p:nvSpPr>
          <p:cNvPr id="3" name="Marcador de contenido 2"/>
          <p:cNvSpPr>
            <a:spLocks noGrp="1"/>
          </p:cNvSpPr>
          <p:nvPr>
            <p:ph idx="1"/>
          </p:nvPr>
        </p:nvSpPr>
        <p:spPr>
          <a:xfrm>
            <a:off x="1069848" y="1884218"/>
            <a:ext cx="10058400" cy="4412673"/>
          </a:xfrm>
        </p:spPr>
        <p:txBody>
          <a:bodyPr>
            <a:normAutofit/>
          </a:bodyPr>
          <a:lstStyle/>
          <a:p>
            <a:pPr algn="just"/>
            <a:r>
              <a:rPr lang="es-MX" sz="2400" b="1" dirty="0"/>
              <a:t>Los gastos</a:t>
            </a:r>
          </a:p>
          <a:p>
            <a:pPr marL="0" indent="0" algn="just">
              <a:buNone/>
            </a:pPr>
            <a:r>
              <a:rPr lang="es-MX" sz="2400" dirty="0"/>
              <a:t>El </a:t>
            </a:r>
            <a:r>
              <a:rPr lang="es-MX" sz="2400" b="1" dirty="0"/>
              <a:t>gasto público </a:t>
            </a:r>
            <a:r>
              <a:rPr lang="es-MX" sz="2400" dirty="0"/>
              <a:t>comprende desde las compras de </a:t>
            </a:r>
            <a:r>
              <a:rPr lang="es-MX" sz="2400" dirty="0" smtClean="0"/>
              <a:t>bienes y </a:t>
            </a:r>
            <a:r>
              <a:rPr lang="es-MX" sz="2400" dirty="0"/>
              <a:t>servicios por parte del sector público a los sueldos de </a:t>
            </a:r>
            <a:r>
              <a:rPr lang="es-MX" sz="2400" dirty="0" smtClean="0"/>
              <a:t>los funcionarios </a:t>
            </a:r>
            <a:r>
              <a:rPr lang="es-MX" sz="2400" dirty="0"/>
              <a:t>públicos, la Seguridad Social y otras </a:t>
            </a:r>
            <a:r>
              <a:rPr lang="es-MX" sz="2400" b="1" dirty="0"/>
              <a:t>transferencias</a:t>
            </a:r>
            <a:r>
              <a:rPr lang="es-MX" sz="2400" dirty="0" smtClean="0"/>
              <a:t>, y </a:t>
            </a:r>
            <a:r>
              <a:rPr lang="es-MX" sz="2400" dirty="0"/>
              <a:t>los intereses de la deuda</a:t>
            </a:r>
            <a:r>
              <a:rPr lang="es-MX" sz="2400" dirty="0" smtClean="0"/>
              <a:t>.</a:t>
            </a:r>
          </a:p>
          <a:p>
            <a:pPr algn="just"/>
            <a:endParaRPr lang="es-MX" sz="2400" dirty="0"/>
          </a:p>
          <a:p>
            <a:pPr algn="just"/>
            <a:r>
              <a:rPr lang="es-MX" sz="2400" b="1" dirty="0"/>
              <a:t>La regulación</a:t>
            </a:r>
          </a:p>
          <a:p>
            <a:pPr marL="0" indent="0" algn="just">
              <a:buNone/>
            </a:pPr>
            <a:r>
              <a:rPr lang="es-MX" sz="2400" dirty="0"/>
              <a:t>La regulación o el control por parte del Estado de </a:t>
            </a:r>
            <a:r>
              <a:rPr lang="es-MX" sz="2400" dirty="0" smtClean="0"/>
              <a:t>la actividad </a:t>
            </a:r>
            <a:r>
              <a:rPr lang="es-MX" sz="2400" dirty="0"/>
              <a:t>económica lleva a los individuos y empresas </a:t>
            </a:r>
            <a:r>
              <a:rPr lang="es-MX" sz="2400" dirty="0" smtClean="0"/>
              <a:t>a realizar </a:t>
            </a:r>
            <a:r>
              <a:rPr lang="es-MX" sz="2400" dirty="0"/>
              <a:t>determinadas actividades o a abstenerse de </a:t>
            </a:r>
            <a:r>
              <a:rPr lang="es-MX" sz="2400" dirty="0" smtClean="0"/>
              <a:t>realizarlas.</a:t>
            </a:r>
            <a:endParaRPr lang="es-MX" sz="2400" dirty="0"/>
          </a:p>
        </p:txBody>
      </p:sp>
    </p:spTree>
    <p:extLst>
      <p:ext uri="{BB962C8B-B14F-4D97-AF65-F5344CB8AC3E}">
        <p14:creationId xmlns:p14="http://schemas.microsoft.com/office/powerpoint/2010/main" val="30115093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Imagen 3" descr="Resultado de imagen para curva de lorenz"/>
          <p:cNvPicPr/>
          <p:nvPr/>
        </p:nvPicPr>
        <p:blipFill>
          <a:blip r:embed="rId2">
            <a:extLst>
              <a:ext uri="{28A0092B-C50C-407E-A947-70E740481C1C}">
                <a14:useLocalDpi xmlns:a14="http://schemas.microsoft.com/office/drawing/2010/main" val="0"/>
              </a:ext>
            </a:extLst>
          </a:blip>
          <a:srcRect/>
          <a:stretch>
            <a:fillRect/>
          </a:stretch>
        </p:blipFill>
        <p:spPr bwMode="auto">
          <a:xfrm>
            <a:off x="2133601" y="0"/>
            <a:ext cx="7402286" cy="6858000"/>
          </a:xfrm>
          <a:prstGeom prst="rect">
            <a:avLst/>
          </a:prstGeom>
          <a:noFill/>
          <a:ln>
            <a:noFill/>
          </a:ln>
        </p:spPr>
      </p:pic>
    </p:spTree>
    <p:extLst>
      <p:ext uri="{BB962C8B-B14F-4D97-AF65-F5344CB8AC3E}">
        <p14:creationId xmlns:p14="http://schemas.microsoft.com/office/powerpoint/2010/main" val="10020260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2050" name="Picture 2" descr="Resultado de imagen para gasto publi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95"/>
            <a:ext cx="12192000" cy="6781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3947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La incidencia de un impuesto</a:t>
            </a:r>
          </a:p>
        </p:txBody>
      </p:sp>
      <p:sp>
        <p:nvSpPr>
          <p:cNvPr id="3" name="Marcador de contenido 2"/>
          <p:cNvSpPr>
            <a:spLocks noGrp="1"/>
          </p:cNvSpPr>
          <p:nvPr>
            <p:ph idx="1"/>
          </p:nvPr>
        </p:nvSpPr>
        <p:spPr>
          <a:xfrm>
            <a:off x="437861" y="2575866"/>
            <a:ext cx="5394903" cy="2561151"/>
          </a:xfrm>
        </p:spPr>
        <p:txBody>
          <a:bodyPr>
            <a:normAutofit/>
          </a:bodyPr>
          <a:lstStyle/>
          <a:p>
            <a:r>
              <a:rPr lang="es-MX" sz="2800" dirty="0"/>
              <a:t>La incidencia de un impuesto mide la manera en </a:t>
            </a:r>
            <a:r>
              <a:rPr lang="es-MX" sz="2800" dirty="0" smtClean="0"/>
              <a:t>que se </a:t>
            </a:r>
            <a:r>
              <a:rPr lang="es-MX" sz="2800" dirty="0"/>
              <a:t>reparte </a:t>
            </a:r>
            <a:r>
              <a:rPr lang="es-MX" sz="2800" b="1" dirty="0"/>
              <a:t>la carga </a:t>
            </a:r>
            <a:r>
              <a:rPr lang="es-MX" sz="2800" dirty="0"/>
              <a:t>del impuesto entre </a:t>
            </a:r>
            <a:r>
              <a:rPr lang="es-MX" sz="2800" dirty="0" smtClean="0"/>
              <a:t>los participantes </a:t>
            </a:r>
            <a:r>
              <a:rPr lang="es-MX" sz="2800" dirty="0"/>
              <a:t>en el mercado</a:t>
            </a:r>
            <a:r>
              <a:rPr lang="es-MX" sz="2800" dirty="0" smtClean="0"/>
              <a:t>.</a:t>
            </a:r>
          </a:p>
          <a:p>
            <a:endParaRPr lang="es-MX" sz="2800" dirty="0"/>
          </a:p>
          <a:p>
            <a:endParaRPr lang="es-MX" sz="2800" dirty="0"/>
          </a:p>
        </p:txBody>
      </p:sp>
      <p:pic>
        <p:nvPicPr>
          <p:cNvPr id="3074" name="Picture 2" descr="Resultado de imagen para impues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4145" y="2327286"/>
            <a:ext cx="3981964" cy="3058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62189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03593" y="207818"/>
            <a:ext cx="10058400" cy="609600"/>
          </a:xfrm>
        </p:spPr>
        <p:txBody>
          <a:bodyPr>
            <a:normAutofit/>
          </a:bodyPr>
          <a:lstStyle/>
          <a:p>
            <a:r>
              <a:rPr lang="es-MX" sz="2400" b="1" dirty="0"/>
              <a:t>A) La incidencia de un impuesto sobre </a:t>
            </a:r>
            <a:r>
              <a:rPr lang="es-MX" sz="2400" b="1" dirty="0" smtClean="0"/>
              <a:t>los consumidores</a:t>
            </a:r>
            <a:endParaRPr lang="es-MX" sz="2400" dirty="0"/>
          </a:p>
        </p:txBody>
      </p:sp>
      <p:pic>
        <p:nvPicPr>
          <p:cNvPr id="5" name="Imagen 4"/>
          <p:cNvPicPr>
            <a:picLocks noChangeAspect="1"/>
          </p:cNvPicPr>
          <p:nvPr/>
        </p:nvPicPr>
        <p:blipFill rotWithShape="1">
          <a:blip r:embed="rId2"/>
          <a:srcRect l="13409" t="17560" r="15568" b="6241"/>
          <a:stretch/>
        </p:blipFill>
        <p:spPr>
          <a:xfrm>
            <a:off x="681920" y="657060"/>
            <a:ext cx="10280073" cy="6200940"/>
          </a:xfrm>
          <a:prstGeom prst="rect">
            <a:avLst/>
          </a:prstGeom>
        </p:spPr>
      </p:pic>
    </p:spTree>
    <p:extLst>
      <p:ext uri="{BB962C8B-B14F-4D97-AF65-F5344CB8AC3E}">
        <p14:creationId xmlns:p14="http://schemas.microsoft.com/office/powerpoint/2010/main" val="32825959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03593" y="207818"/>
            <a:ext cx="10058400" cy="609600"/>
          </a:xfrm>
        </p:spPr>
        <p:txBody>
          <a:bodyPr>
            <a:normAutofit/>
          </a:bodyPr>
          <a:lstStyle/>
          <a:p>
            <a:r>
              <a:rPr lang="es-MX" sz="2400" b="1" dirty="0"/>
              <a:t>B) La incidencia de un impuesto sobre los vendedores</a:t>
            </a:r>
            <a:endParaRPr lang="es-MX" sz="2400" dirty="0"/>
          </a:p>
        </p:txBody>
      </p:sp>
      <p:pic>
        <p:nvPicPr>
          <p:cNvPr id="2" name="Imagen 1"/>
          <p:cNvPicPr>
            <a:picLocks noChangeAspect="1"/>
          </p:cNvPicPr>
          <p:nvPr/>
        </p:nvPicPr>
        <p:blipFill rotWithShape="1">
          <a:blip r:embed="rId2"/>
          <a:srcRect l="13635" t="18975" r="15683" b="5635"/>
          <a:stretch/>
        </p:blipFill>
        <p:spPr>
          <a:xfrm>
            <a:off x="540327" y="599575"/>
            <a:ext cx="10436301" cy="6258425"/>
          </a:xfrm>
          <a:prstGeom prst="rect">
            <a:avLst/>
          </a:prstGeom>
        </p:spPr>
      </p:pic>
    </p:spTree>
    <p:extLst>
      <p:ext uri="{BB962C8B-B14F-4D97-AF65-F5344CB8AC3E}">
        <p14:creationId xmlns:p14="http://schemas.microsoft.com/office/powerpoint/2010/main" val="13271616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normAutofit/>
          </a:bodyPr>
          <a:lstStyle/>
          <a:p>
            <a:pPr algn="just"/>
            <a:endParaRPr lang="es-MX" sz="2800" dirty="0" smtClean="0"/>
          </a:p>
          <a:p>
            <a:pPr algn="just"/>
            <a:r>
              <a:rPr lang="es-MX" sz="2800" dirty="0" smtClean="0"/>
              <a:t>El </a:t>
            </a:r>
            <a:r>
              <a:rPr lang="es-MX" sz="2800" dirty="0"/>
              <a:t>análisis de la incidencia de un impuesto sobre </a:t>
            </a:r>
            <a:r>
              <a:rPr lang="es-MX" sz="2800" dirty="0" smtClean="0"/>
              <a:t>los compradores </a:t>
            </a:r>
            <a:r>
              <a:rPr lang="es-MX" sz="2800" dirty="0"/>
              <a:t>o sobre los vendedores nos dice que </a:t>
            </a:r>
            <a:r>
              <a:rPr lang="es-MX" sz="2800" dirty="0" smtClean="0"/>
              <a:t>sus efectos </a:t>
            </a:r>
            <a:r>
              <a:rPr lang="es-MX" sz="2800" dirty="0"/>
              <a:t>son equivalentes. En ambos casos, el </a:t>
            </a:r>
            <a:r>
              <a:rPr lang="es-MX" sz="2800" dirty="0" smtClean="0"/>
              <a:t>impuesto crea </a:t>
            </a:r>
            <a:r>
              <a:rPr lang="es-MX" sz="2800" dirty="0"/>
              <a:t>una misma brecha entre el precio que pagan </a:t>
            </a:r>
            <a:r>
              <a:rPr lang="es-MX" sz="2800" dirty="0" smtClean="0"/>
              <a:t>los compradores </a:t>
            </a:r>
            <a:r>
              <a:rPr lang="es-MX" sz="2800" dirty="0"/>
              <a:t>y el que reciben los vendedores, y la </a:t>
            </a:r>
            <a:r>
              <a:rPr lang="es-MX" sz="2800" dirty="0" smtClean="0"/>
              <a:t>carga del </a:t>
            </a:r>
            <a:r>
              <a:rPr lang="es-MX" sz="2800" dirty="0"/>
              <a:t>impuesto se la reparten los compradores y </a:t>
            </a:r>
            <a:r>
              <a:rPr lang="es-MX" sz="2800" dirty="0" smtClean="0"/>
              <a:t>los vendedores</a:t>
            </a:r>
            <a:r>
              <a:rPr lang="es-MX" sz="2800" dirty="0"/>
              <a:t>. La única diferencia estriba en quién </a:t>
            </a:r>
            <a:r>
              <a:rPr lang="es-MX" sz="2800" dirty="0" smtClean="0"/>
              <a:t>entrega el </a:t>
            </a:r>
            <a:r>
              <a:rPr lang="es-MX" sz="2800" dirty="0"/>
              <a:t>dinero a la administración.</a:t>
            </a:r>
          </a:p>
        </p:txBody>
      </p:sp>
    </p:spTree>
    <p:extLst>
      <p:ext uri="{BB962C8B-B14F-4D97-AF65-F5344CB8AC3E}">
        <p14:creationId xmlns:p14="http://schemas.microsoft.com/office/powerpoint/2010/main" val="30122414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dirty="0"/>
          </a:p>
        </p:txBody>
      </p:sp>
      <p:sp>
        <p:nvSpPr>
          <p:cNvPr id="3" name="Marcador de contenido 2"/>
          <p:cNvSpPr>
            <a:spLocks noGrp="1"/>
          </p:cNvSpPr>
          <p:nvPr>
            <p:ph idx="1"/>
          </p:nvPr>
        </p:nvSpPr>
        <p:spPr/>
        <p:txBody>
          <a:bodyPr/>
          <a:lstStyle/>
          <a:p>
            <a:r>
              <a:rPr lang="es-MX" sz="2800" b="1" dirty="0"/>
              <a:t>C) El reparto de la carga del impuesto entre </a:t>
            </a:r>
            <a:r>
              <a:rPr lang="es-MX" sz="2800" b="1" dirty="0" smtClean="0"/>
              <a:t>los compradores </a:t>
            </a:r>
            <a:r>
              <a:rPr lang="es-MX" sz="2800" b="1" dirty="0"/>
              <a:t>y los </a:t>
            </a:r>
            <a:r>
              <a:rPr lang="es-MX" sz="2800" b="1" dirty="0" smtClean="0"/>
              <a:t>vendedores</a:t>
            </a:r>
          </a:p>
          <a:p>
            <a:endParaRPr lang="es-MX" b="1" dirty="0"/>
          </a:p>
          <a:p>
            <a:r>
              <a:rPr lang="es-MX" sz="3200" dirty="0"/>
              <a:t>El elemento clave para determinar cómo se reparte </a:t>
            </a:r>
            <a:r>
              <a:rPr lang="es-MX" sz="3200" dirty="0" smtClean="0"/>
              <a:t>exactamente la </a:t>
            </a:r>
            <a:r>
              <a:rPr lang="es-MX" sz="3200" dirty="0"/>
              <a:t>carga entre compradores y vendedores es </a:t>
            </a:r>
            <a:r>
              <a:rPr lang="es-MX" sz="3200" dirty="0" smtClean="0"/>
              <a:t>la elasticidad </a:t>
            </a:r>
            <a:r>
              <a:rPr lang="es-MX" sz="3200" dirty="0"/>
              <a:t>(la sensibilidad al precio) de la curvas </a:t>
            </a:r>
            <a:r>
              <a:rPr lang="es-MX" sz="3200" dirty="0" smtClean="0"/>
              <a:t>de demanda </a:t>
            </a:r>
            <a:r>
              <a:rPr lang="es-MX" sz="3200" dirty="0"/>
              <a:t>y de oferta.</a:t>
            </a:r>
          </a:p>
        </p:txBody>
      </p:sp>
    </p:spTree>
    <p:extLst>
      <p:ext uri="{BB962C8B-B14F-4D97-AF65-F5344CB8AC3E}">
        <p14:creationId xmlns:p14="http://schemas.microsoft.com/office/powerpoint/2010/main" val="13890138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dirty="0"/>
          </a:p>
        </p:txBody>
      </p:sp>
      <p:sp>
        <p:nvSpPr>
          <p:cNvPr id="3" name="Marcador de contenido 2"/>
          <p:cNvSpPr>
            <a:spLocks noGrp="1"/>
          </p:cNvSpPr>
          <p:nvPr>
            <p:ph idx="1"/>
          </p:nvPr>
        </p:nvSpPr>
        <p:spPr/>
        <p:txBody>
          <a:bodyPr/>
          <a:lstStyle/>
          <a:p>
            <a:endParaRPr lang="es-MX"/>
          </a:p>
        </p:txBody>
      </p:sp>
      <p:pic>
        <p:nvPicPr>
          <p:cNvPr id="4098" name="Picture 2" descr="Resultado de imagen para elasticidad definicio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288473"/>
            <a:ext cx="12194768" cy="4516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72010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Imagen 3"/>
          <p:cNvPicPr>
            <a:picLocks noChangeAspect="1"/>
          </p:cNvPicPr>
          <p:nvPr/>
        </p:nvPicPr>
        <p:blipFill rotWithShape="1">
          <a:blip r:embed="rId2"/>
          <a:srcRect l="20569" t="18975" r="22272" b="7454"/>
          <a:stretch/>
        </p:blipFill>
        <p:spPr>
          <a:xfrm>
            <a:off x="1388161" y="0"/>
            <a:ext cx="9476851" cy="6858000"/>
          </a:xfrm>
          <a:prstGeom prst="rect">
            <a:avLst/>
          </a:prstGeom>
        </p:spPr>
      </p:pic>
    </p:spTree>
    <p:extLst>
      <p:ext uri="{BB962C8B-B14F-4D97-AF65-F5344CB8AC3E}">
        <p14:creationId xmlns:p14="http://schemas.microsoft.com/office/powerpoint/2010/main" val="36041533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normAutofit/>
          </a:bodyPr>
          <a:lstStyle/>
          <a:p>
            <a:pPr algn="just"/>
            <a:r>
              <a:rPr lang="es-MX" sz="4000" dirty="0"/>
              <a:t>La </a:t>
            </a:r>
            <a:r>
              <a:rPr lang="es-MX" sz="4000" b="1" dirty="0"/>
              <a:t>carga </a:t>
            </a:r>
            <a:r>
              <a:rPr lang="es-MX" sz="4000" dirty="0"/>
              <a:t>de un impuesto recae </a:t>
            </a:r>
            <a:r>
              <a:rPr lang="es-MX" sz="4000" dirty="0" smtClean="0"/>
              <a:t>relativamente más </a:t>
            </a:r>
            <a:r>
              <a:rPr lang="es-MX" sz="4000" dirty="0"/>
              <a:t>en la parte del mercado que es </a:t>
            </a:r>
            <a:r>
              <a:rPr lang="es-MX" sz="4000" dirty="0" smtClean="0"/>
              <a:t>menos elástica</a:t>
            </a:r>
            <a:r>
              <a:rPr lang="es-MX" sz="4000" dirty="0"/>
              <a:t>, esto es, la que tiene menos </a:t>
            </a:r>
            <a:r>
              <a:rPr lang="es-MX" sz="4000" dirty="0" smtClean="0"/>
              <a:t>capacidad para </a:t>
            </a:r>
            <a:r>
              <a:rPr lang="es-MX" sz="4000" dirty="0"/>
              <a:t>encontrar alternativas.</a:t>
            </a:r>
          </a:p>
        </p:txBody>
      </p:sp>
    </p:spTree>
    <p:extLst>
      <p:ext uri="{BB962C8B-B14F-4D97-AF65-F5344CB8AC3E}">
        <p14:creationId xmlns:p14="http://schemas.microsoft.com/office/powerpoint/2010/main" val="14896218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Los impuestos y la eficiencia</a:t>
            </a:r>
          </a:p>
        </p:txBody>
      </p:sp>
      <p:sp>
        <p:nvSpPr>
          <p:cNvPr id="3" name="Marcador de contenido 2"/>
          <p:cNvSpPr>
            <a:spLocks noGrp="1"/>
          </p:cNvSpPr>
          <p:nvPr>
            <p:ph idx="1"/>
          </p:nvPr>
        </p:nvSpPr>
        <p:spPr/>
        <p:txBody>
          <a:bodyPr/>
          <a:lstStyle/>
          <a:p>
            <a:pPr marL="0" indent="0">
              <a:buNone/>
            </a:pPr>
            <a:endParaRPr lang="es-MX" dirty="0" smtClean="0"/>
          </a:p>
          <a:p>
            <a:pPr algn="just"/>
            <a:r>
              <a:rPr lang="es-MX" sz="3200" dirty="0"/>
              <a:t>Un sistema tributario es más eficiente que otro si </a:t>
            </a:r>
            <a:r>
              <a:rPr lang="es-MX" sz="3200" dirty="0" smtClean="0"/>
              <a:t>recauda la </a:t>
            </a:r>
            <a:r>
              <a:rPr lang="es-MX" sz="3200" dirty="0"/>
              <a:t>misma cantidad de ingresos con un coste menor para </a:t>
            </a:r>
            <a:r>
              <a:rPr lang="es-MX" sz="3200" dirty="0" smtClean="0"/>
              <a:t>los contribuyentes</a:t>
            </a:r>
            <a:r>
              <a:rPr lang="es-MX" sz="3200" dirty="0"/>
              <a:t>. En este sentido, la primera pregunta a </a:t>
            </a:r>
            <a:r>
              <a:rPr lang="es-MX" sz="3200" dirty="0" smtClean="0"/>
              <a:t>formular es </a:t>
            </a:r>
            <a:r>
              <a:rPr lang="es-MX" sz="3200" dirty="0"/>
              <a:t>cuáles son los </a:t>
            </a:r>
            <a:r>
              <a:rPr lang="es-MX" sz="3200" b="1" dirty="0"/>
              <a:t>costes de los impuestos para </a:t>
            </a:r>
            <a:r>
              <a:rPr lang="es-MX" sz="3200" b="1" dirty="0" smtClean="0"/>
              <a:t>los contribuyentes.</a:t>
            </a:r>
            <a:endParaRPr lang="es-MX" sz="3200" dirty="0"/>
          </a:p>
        </p:txBody>
      </p:sp>
    </p:spTree>
    <p:extLst>
      <p:ext uri="{BB962C8B-B14F-4D97-AF65-F5344CB8AC3E}">
        <p14:creationId xmlns:p14="http://schemas.microsoft.com/office/powerpoint/2010/main" val="2778648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normAutofit lnSpcReduction="10000"/>
          </a:bodyPr>
          <a:lstStyle/>
          <a:p>
            <a:pPr marL="0" indent="0" algn="just">
              <a:buNone/>
            </a:pPr>
            <a:r>
              <a:rPr lang="es-MX" sz="2800" b="1" dirty="0"/>
              <a:t>Coeficiente de </a:t>
            </a:r>
            <a:r>
              <a:rPr lang="es-MX" sz="2800" b="1" dirty="0" err="1"/>
              <a:t>Gini</a:t>
            </a:r>
            <a:endParaRPr lang="es-MX" sz="2800" dirty="0"/>
          </a:p>
          <a:p>
            <a:pPr marL="0" indent="0" algn="just">
              <a:buNone/>
            </a:pPr>
            <a:r>
              <a:rPr lang="es-MX" sz="2800" dirty="0"/>
              <a:t>El coeficiente de </a:t>
            </a:r>
            <a:r>
              <a:rPr lang="es-MX" sz="2800" dirty="0" err="1"/>
              <a:t>Gini</a:t>
            </a:r>
            <a:r>
              <a:rPr lang="es-MX" sz="2800" dirty="0"/>
              <a:t>, mide la desigualdad de renta relativa en la población, se utiliza para medir la desigualdad salarial en base a dos variables: 0, que indica la máxima igualdad de distribución salarial entre habitantes, es decir, que todos tienen los mismos ingresos, y 1, que representa la máxima desigualdad, en la que un solo individuo posee todos los ingresos. La diferencia entre coeficiente e índice de </a:t>
            </a:r>
            <a:r>
              <a:rPr lang="es-MX" sz="2800" dirty="0" err="1"/>
              <a:t>Gini</a:t>
            </a:r>
            <a:r>
              <a:rPr lang="es-MX" sz="2800" dirty="0"/>
              <a:t> es que uno representa la información en porcentajes y otro lo hace en decimales. (TORRES RODRIGUEZ, 2016)</a:t>
            </a:r>
          </a:p>
          <a:p>
            <a:pPr marL="0" indent="0">
              <a:buNone/>
            </a:pPr>
            <a:endParaRPr lang="es-MX" dirty="0"/>
          </a:p>
        </p:txBody>
      </p:sp>
    </p:spTree>
    <p:extLst>
      <p:ext uri="{BB962C8B-B14F-4D97-AF65-F5344CB8AC3E}">
        <p14:creationId xmlns:p14="http://schemas.microsoft.com/office/powerpoint/2010/main" val="34273294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noAutofit/>
          </a:bodyPr>
          <a:lstStyle/>
          <a:p>
            <a:pPr>
              <a:lnSpc>
                <a:spcPct val="150000"/>
              </a:lnSpc>
            </a:pPr>
            <a:r>
              <a:rPr lang="es-MX" sz="2400" dirty="0"/>
              <a:t>El primer coste es el pago en sí de los impuestos, </a:t>
            </a:r>
            <a:r>
              <a:rPr lang="es-MX" sz="2400" dirty="0" smtClean="0"/>
              <a:t>esto es</a:t>
            </a:r>
            <a:r>
              <a:rPr lang="es-MX" sz="2400" dirty="0"/>
              <a:t>, la </a:t>
            </a:r>
            <a:r>
              <a:rPr lang="es-MX" sz="2400" b="1" dirty="0"/>
              <a:t>transferencia de dinero del contribuyente </a:t>
            </a:r>
            <a:r>
              <a:rPr lang="es-MX" sz="2400" b="1" dirty="0" smtClean="0"/>
              <a:t>al Estado</a:t>
            </a:r>
            <a:r>
              <a:rPr lang="es-MX" sz="2400" dirty="0" smtClean="0"/>
              <a:t>. </a:t>
            </a:r>
          </a:p>
          <a:p>
            <a:pPr>
              <a:lnSpc>
                <a:spcPct val="150000"/>
              </a:lnSpc>
            </a:pPr>
            <a:r>
              <a:rPr lang="es-MX" sz="2400" dirty="0" smtClean="0"/>
              <a:t>Un </a:t>
            </a:r>
            <a:r>
              <a:rPr lang="es-MX" sz="2400" dirty="0"/>
              <a:t>segundo coste asociado a los impuestos </a:t>
            </a:r>
            <a:r>
              <a:rPr lang="es-MX" sz="2400" dirty="0" smtClean="0"/>
              <a:t>son las </a:t>
            </a:r>
            <a:r>
              <a:rPr lang="es-MX" sz="2400" b="1" dirty="0"/>
              <a:t>pérdidas de eficiencia </a:t>
            </a:r>
            <a:r>
              <a:rPr lang="es-MX" sz="2400" dirty="0"/>
              <a:t>provocadas cuando </a:t>
            </a:r>
            <a:r>
              <a:rPr lang="es-MX" sz="2400" dirty="0" smtClean="0"/>
              <a:t>los impuestos </a:t>
            </a:r>
            <a:r>
              <a:rPr lang="es-MX" sz="2400" dirty="0"/>
              <a:t>distorsionan las decisiones que </a:t>
            </a:r>
            <a:r>
              <a:rPr lang="es-MX" sz="2400" dirty="0" smtClean="0"/>
              <a:t>toman los </a:t>
            </a:r>
            <a:r>
              <a:rPr lang="es-MX" sz="2400" dirty="0"/>
              <a:t>individuos</a:t>
            </a:r>
            <a:r>
              <a:rPr lang="es-MX" sz="2400" dirty="0" smtClean="0"/>
              <a:t>.</a:t>
            </a:r>
          </a:p>
          <a:p>
            <a:pPr>
              <a:lnSpc>
                <a:spcPct val="150000"/>
              </a:lnSpc>
            </a:pPr>
            <a:r>
              <a:rPr lang="es-MX" sz="2400" dirty="0" smtClean="0"/>
              <a:t> </a:t>
            </a:r>
            <a:r>
              <a:rPr lang="es-MX" sz="2400" dirty="0"/>
              <a:t>El tercer tipo de coste son las </a:t>
            </a:r>
            <a:r>
              <a:rPr lang="es-MX" sz="2400" b="1" dirty="0"/>
              <a:t>cargas </a:t>
            </a:r>
            <a:r>
              <a:rPr lang="es-MX" sz="2400" b="1" dirty="0" smtClean="0"/>
              <a:t>administrativas </a:t>
            </a:r>
            <a:r>
              <a:rPr lang="es-MX" sz="2400" dirty="0" smtClean="0"/>
              <a:t>que </a:t>
            </a:r>
            <a:r>
              <a:rPr lang="es-MX" sz="2400" dirty="0"/>
              <a:t>soportan los contribuyentes cuando </a:t>
            </a:r>
            <a:r>
              <a:rPr lang="es-MX" sz="2400" dirty="0" smtClean="0"/>
              <a:t>cumplen con </a:t>
            </a:r>
            <a:r>
              <a:rPr lang="es-MX" sz="2400" dirty="0"/>
              <a:t>sus impuestos.</a:t>
            </a:r>
          </a:p>
        </p:txBody>
      </p:sp>
    </p:spTree>
    <p:extLst>
      <p:ext uri="{BB962C8B-B14F-4D97-AF65-F5344CB8AC3E}">
        <p14:creationId xmlns:p14="http://schemas.microsoft.com/office/powerpoint/2010/main" val="408558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69848" y="512618"/>
            <a:ext cx="10058400" cy="484909"/>
          </a:xfrm>
        </p:spPr>
        <p:txBody>
          <a:bodyPr/>
          <a:lstStyle/>
          <a:p>
            <a:r>
              <a:rPr lang="es-MX" b="1" dirty="0"/>
              <a:t>Los efectos de un impuesto sobre la </a:t>
            </a:r>
            <a:r>
              <a:rPr lang="es-MX" b="1" dirty="0" smtClean="0"/>
              <a:t>eficiencia económica</a:t>
            </a:r>
            <a:endParaRPr lang="es-MX" dirty="0"/>
          </a:p>
        </p:txBody>
      </p:sp>
      <p:pic>
        <p:nvPicPr>
          <p:cNvPr id="4" name="Imagen 3"/>
          <p:cNvPicPr>
            <a:picLocks noChangeAspect="1"/>
          </p:cNvPicPr>
          <p:nvPr/>
        </p:nvPicPr>
        <p:blipFill rotWithShape="1">
          <a:blip r:embed="rId2"/>
          <a:srcRect l="27614" t="27666" r="8636" b="13113"/>
          <a:stretch/>
        </p:blipFill>
        <p:spPr>
          <a:xfrm>
            <a:off x="488595" y="997527"/>
            <a:ext cx="11220905" cy="5860473"/>
          </a:xfrm>
          <a:prstGeom prst="rect">
            <a:avLst/>
          </a:prstGeom>
        </p:spPr>
      </p:pic>
    </p:spTree>
    <p:extLst>
      <p:ext uri="{BB962C8B-B14F-4D97-AF65-F5344CB8AC3E}">
        <p14:creationId xmlns:p14="http://schemas.microsoft.com/office/powerpoint/2010/main" val="30403150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Imagen 3"/>
          <p:cNvPicPr>
            <a:picLocks noChangeAspect="1"/>
          </p:cNvPicPr>
          <p:nvPr/>
        </p:nvPicPr>
        <p:blipFill rotWithShape="1">
          <a:blip r:embed="rId2"/>
          <a:srcRect l="8409" t="16550" r="10569" b="7050"/>
          <a:stretch/>
        </p:blipFill>
        <p:spPr>
          <a:xfrm>
            <a:off x="0" y="166254"/>
            <a:ext cx="12192000" cy="6463641"/>
          </a:xfrm>
          <a:prstGeom prst="rect">
            <a:avLst/>
          </a:prstGeom>
        </p:spPr>
      </p:pic>
    </p:spTree>
    <p:extLst>
      <p:ext uri="{BB962C8B-B14F-4D97-AF65-F5344CB8AC3E}">
        <p14:creationId xmlns:p14="http://schemas.microsoft.com/office/powerpoint/2010/main" val="33970638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normAutofit/>
          </a:bodyPr>
          <a:lstStyle/>
          <a:p>
            <a:pPr algn="ctr"/>
            <a:endParaRPr lang="es-MX" sz="3200" dirty="0" smtClean="0"/>
          </a:p>
          <a:p>
            <a:pPr algn="ctr"/>
            <a:endParaRPr lang="es-MX" sz="3200" dirty="0"/>
          </a:p>
          <a:p>
            <a:pPr algn="ctr"/>
            <a:r>
              <a:rPr lang="es-MX" sz="3200" dirty="0" smtClean="0"/>
              <a:t>Un </a:t>
            </a:r>
            <a:r>
              <a:rPr lang="es-MX" sz="3200" b="1" dirty="0"/>
              <a:t>impuesto </a:t>
            </a:r>
            <a:r>
              <a:rPr lang="es-MX" sz="3200" dirty="0"/>
              <a:t>origina una pérdida irrecuperable </a:t>
            </a:r>
            <a:r>
              <a:rPr lang="es-MX" sz="3200" dirty="0" smtClean="0"/>
              <a:t>de eficiencia</a:t>
            </a:r>
            <a:r>
              <a:rPr lang="es-MX" sz="3200" dirty="0"/>
              <a:t>, esto es, una reducción del excedente total</a:t>
            </a:r>
            <a:r>
              <a:rPr lang="es-MX" sz="3200" dirty="0" smtClean="0"/>
              <a:t>, pues </a:t>
            </a:r>
            <a:r>
              <a:rPr lang="es-MX" sz="3200" dirty="0"/>
              <a:t>se distorsiona el funcionamiento del mercado.</a:t>
            </a:r>
          </a:p>
        </p:txBody>
      </p:sp>
    </p:spTree>
    <p:extLst>
      <p:ext uri="{BB962C8B-B14F-4D97-AF65-F5344CB8AC3E}">
        <p14:creationId xmlns:p14="http://schemas.microsoft.com/office/powerpoint/2010/main" val="41915838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Los impuestos y la equidad</a:t>
            </a:r>
          </a:p>
        </p:txBody>
      </p:sp>
      <p:sp>
        <p:nvSpPr>
          <p:cNvPr id="3" name="Marcador de contenido 2"/>
          <p:cNvSpPr>
            <a:spLocks noGrp="1"/>
          </p:cNvSpPr>
          <p:nvPr>
            <p:ph idx="1"/>
          </p:nvPr>
        </p:nvSpPr>
        <p:spPr/>
        <p:txBody>
          <a:bodyPr>
            <a:normAutofit/>
          </a:bodyPr>
          <a:lstStyle/>
          <a:p>
            <a:endParaRPr lang="es-MX" sz="3200" dirty="0" smtClean="0"/>
          </a:p>
          <a:p>
            <a:pPr algn="just"/>
            <a:r>
              <a:rPr lang="es-MX" sz="3200" dirty="0" smtClean="0"/>
              <a:t>Al </a:t>
            </a:r>
            <a:r>
              <a:rPr lang="es-MX" sz="3200" dirty="0"/>
              <a:t>procurar que un sistema tributario sea equitativo se </a:t>
            </a:r>
            <a:r>
              <a:rPr lang="es-MX" sz="3200" dirty="0" smtClean="0"/>
              <a:t>pretende que </a:t>
            </a:r>
            <a:r>
              <a:rPr lang="es-MX" sz="3200" dirty="0"/>
              <a:t>los impuestos sean justos y generen un </a:t>
            </a:r>
            <a:r>
              <a:rPr lang="es-MX" sz="3200" dirty="0" smtClean="0"/>
              <a:t>reparto aceptable </a:t>
            </a:r>
            <a:r>
              <a:rPr lang="es-MX" sz="3200" dirty="0"/>
              <a:t>de la carga. Para ello se proponen dos </a:t>
            </a:r>
            <a:r>
              <a:rPr lang="es-MX" sz="3200" dirty="0" smtClean="0"/>
              <a:t>grandes principios </a:t>
            </a:r>
            <a:r>
              <a:rPr lang="es-MX" sz="3200" dirty="0"/>
              <a:t>organizativos: el </a:t>
            </a:r>
            <a:r>
              <a:rPr lang="es-MX" sz="3200" i="1" dirty="0"/>
              <a:t>principio del beneficio </a:t>
            </a:r>
            <a:r>
              <a:rPr lang="es-MX" sz="3200" dirty="0"/>
              <a:t>y </a:t>
            </a:r>
            <a:r>
              <a:rPr lang="es-MX" sz="3200" dirty="0" smtClean="0"/>
              <a:t>el </a:t>
            </a:r>
            <a:r>
              <a:rPr lang="es-MX" sz="3200" i="1" dirty="0" smtClean="0"/>
              <a:t>principio </a:t>
            </a:r>
            <a:r>
              <a:rPr lang="es-MX" sz="3200" i="1" dirty="0"/>
              <a:t>de la capacidad de pago</a:t>
            </a:r>
            <a:r>
              <a:rPr lang="es-MX" sz="3200" dirty="0"/>
              <a:t>.</a:t>
            </a:r>
          </a:p>
        </p:txBody>
      </p:sp>
    </p:spTree>
    <p:extLst>
      <p:ext uri="{BB962C8B-B14F-4D97-AF65-F5344CB8AC3E}">
        <p14:creationId xmlns:p14="http://schemas.microsoft.com/office/powerpoint/2010/main" val="9611309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dirty="0" smtClean="0"/>
          </a:p>
          <a:p>
            <a:pPr algn="just"/>
            <a:r>
              <a:rPr lang="es-MX" sz="2800" dirty="0"/>
              <a:t>El </a:t>
            </a:r>
            <a:r>
              <a:rPr lang="es-MX" sz="2800" b="1" dirty="0"/>
              <a:t>principio del beneficio </a:t>
            </a:r>
            <a:r>
              <a:rPr lang="es-MX" sz="2800" dirty="0"/>
              <a:t>se basa en la </a:t>
            </a:r>
            <a:r>
              <a:rPr lang="es-MX" sz="2800" dirty="0" smtClean="0"/>
              <a:t>idea según </a:t>
            </a:r>
            <a:r>
              <a:rPr lang="es-MX" sz="2800" dirty="0"/>
              <a:t>la cual los individuos deben </a:t>
            </a:r>
            <a:r>
              <a:rPr lang="es-MX" sz="2800" dirty="0" smtClean="0"/>
              <a:t>pagar unos </a:t>
            </a:r>
            <a:r>
              <a:rPr lang="es-MX" sz="2800" dirty="0"/>
              <a:t>impuestos basados en los </a:t>
            </a:r>
            <a:r>
              <a:rPr lang="es-MX" sz="2800" dirty="0" smtClean="0"/>
              <a:t>beneficios que </a:t>
            </a:r>
            <a:r>
              <a:rPr lang="es-MX" sz="2800" dirty="0"/>
              <a:t>reciben </a:t>
            </a:r>
            <a:r>
              <a:rPr lang="es-MX" sz="2800" dirty="0" smtClean="0"/>
              <a:t>de </a:t>
            </a:r>
            <a:r>
              <a:rPr lang="es-MX" sz="2800" dirty="0"/>
              <a:t>los servicios públicos</a:t>
            </a:r>
            <a:r>
              <a:rPr lang="es-MX" sz="2800" dirty="0" smtClean="0"/>
              <a:t>.</a:t>
            </a:r>
          </a:p>
          <a:p>
            <a:pPr algn="just"/>
            <a:endParaRPr lang="es-MX" sz="2800" dirty="0"/>
          </a:p>
          <a:p>
            <a:r>
              <a:rPr lang="es-MX" sz="2800" b="1" dirty="0">
                <a:solidFill>
                  <a:srgbClr val="0070C0"/>
                </a:solidFill>
              </a:rPr>
              <a:t>Un ejemplo </a:t>
            </a:r>
            <a:r>
              <a:rPr lang="es-MX" sz="2800" dirty="0">
                <a:solidFill>
                  <a:srgbClr val="0070C0"/>
                </a:solidFill>
              </a:rPr>
              <a:t>en el que el principio del beneficio </a:t>
            </a:r>
            <a:r>
              <a:rPr lang="es-MX" sz="2800" dirty="0" smtClean="0">
                <a:solidFill>
                  <a:srgbClr val="0070C0"/>
                </a:solidFill>
              </a:rPr>
              <a:t>es seguido </a:t>
            </a:r>
            <a:r>
              <a:rPr lang="es-MX" sz="2800" dirty="0">
                <a:solidFill>
                  <a:srgbClr val="0070C0"/>
                </a:solidFill>
              </a:rPr>
              <a:t>es cuando la construcción de una nueva autovía </a:t>
            </a:r>
            <a:r>
              <a:rPr lang="es-MX" sz="2800" dirty="0" smtClean="0">
                <a:solidFill>
                  <a:srgbClr val="0070C0"/>
                </a:solidFill>
              </a:rPr>
              <a:t>se financia </a:t>
            </a:r>
            <a:r>
              <a:rPr lang="es-MX" sz="2800" dirty="0">
                <a:solidFill>
                  <a:srgbClr val="0070C0"/>
                </a:solidFill>
              </a:rPr>
              <a:t>por medio de peajes. Sólo paga el que la utiliza.</a:t>
            </a:r>
          </a:p>
        </p:txBody>
      </p:sp>
    </p:spTree>
    <p:extLst>
      <p:ext uri="{BB962C8B-B14F-4D97-AF65-F5344CB8AC3E}">
        <p14:creationId xmlns:p14="http://schemas.microsoft.com/office/powerpoint/2010/main" val="17606704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normAutofit/>
          </a:bodyPr>
          <a:lstStyle/>
          <a:p>
            <a:pPr algn="just"/>
            <a:r>
              <a:rPr lang="es-MX" sz="2800" dirty="0"/>
              <a:t>El </a:t>
            </a:r>
            <a:r>
              <a:rPr lang="es-MX" sz="2800" b="1" dirty="0"/>
              <a:t>principio de la capacidad de pago </a:t>
            </a:r>
            <a:r>
              <a:rPr lang="es-MX" sz="2800" dirty="0"/>
              <a:t>se </a:t>
            </a:r>
            <a:r>
              <a:rPr lang="es-MX" sz="2800" dirty="0" smtClean="0"/>
              <a:t>inspira en </a:t>
            </a:r>
            <a:r>
              <a:rPr lang="es-MX" sz="2800" dirty="0"/>
              <a:t>la idea de que los impuestos deben </a:t>
            </a:r>
            <a:r>
              <a:rPr lang="es-MX" sz="2800" dirty="0" smtClean="0"/>
              <a:t>establecerse de </a:t>
            </a:r>
            <a:r>
              <a:rPr lang="es-MX" sz="2800" dirty="0"/>
              <a:t>tal forma que cada persona pague en la </a:t>
            </a:r>
            <a:r>
              <a:rPr lang="es-MX" sz="2800" dirty="0" smtClean="0"/>
              <a:t>medida en </a:t>
            </a:r>
            <a:r>
              <a:rPr lang="es-MX" sz="2800" dirty="0"/>
              <a:t>que puede soportar la </a:t>
            </a:r>
            <a:r>
              <a:rPr lang="es-MX" sz="2800" dirty="0" smtClean="0"/>
              <a:t>carga.</a:t>
            </a:r>
          </a:p>
          <a:p>
            <a:pPr algn="just"/>
            <a:endParaRPr lang="es-MX" sz="2800" dirty="0"/>
          </a:p>
          <a:p>
            <a:pPr algn="just"/>
            <a:r>
              <a:rPr lang="es-MX" sz="2800" b="1" dirty="0" smtClean="0">
                <a:solidFill>
                  <a:srgbClr val="0070C0"/>
                </a:solidFill>
              </a:rPr>
              <a:t>Ejemplo: </a:t>
            </a:r>
            <a:r>
              <a:rPr lang="es-MX" sz="2800" dirty="0" smtClean="0">
                <a:solidFill>
                  <a:srgbClr val="0070C0"/>
                </a:solidFill>
              </a:rPr>
              <a:t>En el caso </a:t>
            </a:r>
            <a:r>
              <a:rPr lang="es-MX" sz="2800" dirty="0">
                <a:solidFill>
                  <a:srgbClr val="0070C0"/>
                </a:solidFill>
              </a:rPr>
              <a:t>de que la autopista antes mencionada se </a:t>
            </a:r>
            <a:r>
              <a:rPr lang="es-MX" sz="2800" dirty="0" smtClean="0">
                <a:solidFill>
                  <a:srgbClr val="0070C0"/>
                </a:solidFill>
              </a:rPr>
              <a:t>financiara por </a:t>
            </a:r>
            <a:r>
              <a:rPr lang="es-MX" sz="2800" dirty="0">
                <a:solidFill>
                  <a:srgbClr val="0070C0"/>
                </a:solidFill>
              </a:rPr>
              <a:t>medio de un impuesto sobre la renta, se </a:t>
            </a:r>
            <a:r>
              <a:rPr lang="es-MX" sz="2800" dirty="0" smtClean="0">
                <a:solidFill>
                  <a:srgbClr val="0070C0"/>
                </a:solidFill>
              </a:rPr>
              <a:t>estaría siguiendo </a:t>
            </a:r>
            <a:r>
              <a:rPr lang="es-MX" sz="2800" dirty="0">
                <a:solidFill>
                  <a:srgbClr val="0070C0"/>
                </a:solidFill>
              </a:rPr>
              <a:t>el principio de la capacidad de pago.</a:t>
            </a:r>
            <a:r>
              <a:rPr lang="es-MX" sz="2800" dirty="0" smtClean="0">
                <a:solidFill>
                  <a:srgbClr val="0070C0"/>
                </a:solidFill>
              </a:rPr>
              <a:t> </a:t>
            </a:r>
            <a:endParaRPr lang="es-MX" sz="2800" dirty="0">
              <a:solidFill>
                <a:srgbClr val="0070C0"/>
              </a:solidFill>
            </a:endParaRPr>
          </a:p>
        </p:txBody>
      </p:sp>
    </p:spTree>
    <p:extLst>
      <p:ext uri="{BB962C8B-B14F-4D97-AF65-F5344CB8AC3E}">
        <p14:creationId xmlns:p14="http://schemas.microsoft.com/office/powerpoint/2010/main" val="4385627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r>
              <a:rPr lang="es-MX" sz="2800" dirty="0"/>
              <a:t>La mayoría de los sistemas tributarios modernos, </a:t>
            </a:r>
            <a:r>
              <a:rPr lang="es-MX" sz="2800" dirty="0" smtClean="0"/>
              <a:t>tanto si </a:t>
            </a:r>
            <a:r>
              <a:rPr lang="es-MX" sz="2800" dirty="0"/>
              <a:t>se rigen por el principio del beneficio como por el de </a:t>
            </a:r>
            <a:r>
              <a:rPr lang="es-MX" sz="2800" dirty="0" smtClean="0"/>
              <a:t>la capacidad </a:t>
            </a:r>
            <a:r>
              <a:rPr lang="es-MX" sz="2800" dirty="0"/>
              <a:t>de pago, intentan ser equitativos</a:t>
            </a:r>
            <a:r>
              <a:rPr lang="es-MX" sz="2800" dirty="0" smtClean="0"/>
              <a:t>.</a:t>
            </a:r>
          </a:p>
          <a:p>
            <a:endParaRPr lang="es-MX" sz="2800" dirty="0"/>
          </a:p>
          <a:p>
            <a:r>
              <a:rPr lang="es-MX" sz="2800" dirty="0"/>
              <a:t>La </a:t>
            </a:r>
            <a:r>
              <a:rPr lang="es-MX" sz="2800" b="1" dirty="0"/>
              <a:t>equidad horizontal </a:t>
            </a:r>
            <a:r>
              <a:rPr lang="es-MX" sz="2800" dirty="0"/>
              <a:t>establece que los </a:t>
            </a:r>
            <a:r>
              <a:rPr lang="es-MX" sz="2800" dirty="0" smtClean="0"/>
              <a:t>individuos que </a:t>
            </a:r>
            <a:r>
              <a:rPr lang="es-MX" sz="2800" dirty="0"/>
              <a:t>son esencialmente iguales deben </a:t>
            </a:r>
            <a:r>
              <a:rPr lang="es-MX" sz="2800" dirty="0" smtClean="0"/>
              <a:t>pagar los </a:t>
            </a:r>
            <a:r>
              <a:rPr lang="es-MX" sz="2800" dirty="0"/>
              <a:t>mismos impuestos</a:t>
            </a:r>
            <a:r>
              <a:rPr lang="es-MX" dirty="0"/>
              <a:t>.</a:t>
            </a:r>
          </a:p>
        </p:txBody>
      </p:sp>
    </p:spTree>
    <p:extLst>
      <p:ext uri="{BB962C8B-B14F-4D97-AF65-F5344CB8AC3E}">
        <p14:creationId xmlns:p14="http://schemas.microsoft.com/office/powerpoint/2010/main" val="10878207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484632"/>
            <a:ext cx="10058400" cy="914677"/>
          </a:xfrm>
        </p:spPr>
        <p:txBody>
          <a:bodyPr/>
          <a:lstStyle/>
          <a:p>
            <a:endParaRPr lang="es-MX" dirty="0"/>
          </a:p>
        </p:txBody>
      </p:sp>
      <p:sp>
        <p:nvSpPr>
          <p:cNvPr id="3" name="Marcador de contenido 2"/>
          <p:cNvSpPr>
            <a:spLocks noGrp="1"/>
          </p:cNvSpPr>
          <p:nvPr>
            <p:ph idx="1"/>
          </p:nvPr>
        </p:nvSpPr>
        <p:spPr>
          <a:xfrm>
            <a:off x="1069848" y="1648691"/>
            <a:ext cx="10058400" cy="4523509"/>
          </a:xfrm>
        </p:spPr>
        <p:txBody>
          <a:bodyPr>
            <a:noAutofit/>
          </a:bodyPr>
          <a:lstStyle/>
          <a:p>
            <a:r>
              <a:rPr lang="es-MX" sz="2400" dirty="0"/>
              <a:t>La </a:t>
            </a:r>
            <a:r>
              <a:rPr lang="es-MX" sz="2400" b="1" dirty="0"/>
              <a:t>equidad vertical </a:t>
            </a:r>
            <a:r>
              <a:rPr lang="es-MX" sz="2400" dirty="0"/>
              <a:t>establece que los </a:t>
            </a:r>
            <a:r>
              <a:rPr lang="es-MX" sz="2400" dirty="0" smtClean="0"/>
              <a:t>contribuyentes que </a:t>
            </a:r>
            <a:r>
              <a:rPr lang="es-MX" sz="2400" dirty="0"/>
              <a:t>tienen una capacidad mayor para </a:t>
            </a:r>
            <a:r>
              <a:rPr lang="es-MX" sz="2400" dirty="0" smtClean="0"/>
              <a:t>pagar impuestos </a:t>
            </a:r>
            <a:r>
              <a:rPr lang="es-MX" sz="2400" dirty="0"/>
              <a:t>deben pagar mayores cantidades</a:t>
            </a:r>
            <a:r>
              <a:rPr lang="es-MX" sz="2400" dirty="0" smtClean="0"/>
              <a:t>.</a:t>
            </a:r>
          </a:p>
          <a:p>
            <a:pPr algn="just"/>
            <a:r>
              <a:rPr lang="es-MX" sz="2400" dirty="0" smtClean="0">
                <a:solidFill>
                  <a:srgbClr val="0070C0"/>
                </a:solidFill>
              </a:rPr>
              <a:t>Critica: </a:t>
            </a:r>
            <a:r>
              <a:rPr lang="es-MX" sz="2400" dirty="0">
                <a:solidFill>
                  <a:srgbClr val="0070C0"/>
                </a:solidFill>
              </a:rPr>
              <a:t>Supongamos que Rocío y Macarena son dos </a:t>
            </a:r>
            <a:r>
              <a:rPr lang="es-MX" sz="2400" dirty="0" smtClean="0">
                <a:solidFill>
                  <a:srgbClr val="0070C0"/>
                </a:solidFill>
              </a:rPr>
              <a:t>jóvenes recién </a:t>
            </a:r>
            <a:r>
              <a:rPr lang="es-MX" sz="2400" dirty="0">
                <a:solidFill>
                  <a:srgbClr val="0070C0"/>
                </a:solidFill>
              </a:rPr>
              <a:t>licenciadas y que ambas son vecinas. Desde </a:t>
            </a:r>
            <a:r>
              <a:rPr lang="es-MX" sz="2400" dirty="0" smtClean="0">
                <a:solidFill>
                  <a:srgbClr val="0070C0"/>
                </a:solidFill>
              </a:rPr>
              <a:t>un punto </a:t>
            </a:r>
            <a:r>
              <a:rPr lang="es-MX" sz="2400" dirty="0">
                <a:solidFill>
                  <a:srgbClr val="0070C0"/>
                </a:solidFill>
              </a:rPr>
              <a:t>de vista económico, ambas son iguales, si </a:t>
            </a:r>
            <a:r>
              <a:rPr lang="es-MX" sz="2400" dirty="0" smtClean="0">
                <a:solidFill>
                  <a:srgbClr val="0070C0"/>
                </a:solidFill>
              </a:rPr>
              <a:t>bien Rocío </a:t>
            </a:r>
            <a:r>
              <a:rPr lang="es-MX" sz="2400" dirty="0">
                <a:solidFill>
                  <a:srgbClr val="0070C0"/>
                </a:solidFill>
              </a:rPr>
              <a:t>tiene doble nivel de renta y de riqueza que el </a:t>
            </a:r>
            <a:r>
              <a:rPr lang="es-MX" sz="2400" dirty="0" smtClean="0">
                <a:solidFill>
                  <a:srgbClr val="0070C0"/>
                </a:solidFill>
              </a:rPr>
              <a:t>de Macarena</a:t>
            </a:r>
            <a:r>
              <a:rPr lang="es-MX" sz="2400" dirty="0">
                <a:solidFill>
                  <a:srgbClr val="0070C0"/>
                </a:solidFill>
              </a:rPr>
              <a:t>. Dada esta diferencia de renta y riqueza, ¿</a:t>
            </a:r>
            <a:r>
              <a:rPr lang="es-MX" sz="2400" dirty="0" smtClean="0">
                <a:solidFill>
                  <a:srgbClr val="0070C0"/>
                </a:solidFill>
              </a:rPr>
              <a:t>Rocío debería </a:t>
            </a:r>
            <a:r>
              <a:rPr lang="es-MX" sz="2400" dirty="0">
                <a:solidFill>
                  <a:srgbClr val="0070C0"/>
                </a:solidFill>
              </a:rPr>
              <a:t>pagar la misma cantidad absoluta de </a:t>
            </a:r>
            <a:r>
              <a:rPr lang="es-MX" sz="2400" dirty="0" smtClean="0">
                <a:solidFill>
                  <a:srgbClr val="0070C0"/>
                </a:solidFill>
              </a:rPr>
              <a:t>impuestos que </a:t>
            </a:r>
            <a:r>
              <a:rPr lang="es-MX" sz="2400" dirty="0">
                <a:solidFill>
                  <a:srgbClr val="0070C0"/>
                </a:solidFill>
              </a:rPr>
              <a:t>Macarena por los servicios de policía que ofrece </a:t>
            </a:r>
            <a:r>
              <a:rPr lang="es-MX" sz="2400" dirty="0" smtClean="0">
                <a:solidFill>
                  <a:srgbClr val="0070C0"/>
                </a:solidFill>
              </a:rPr>
              <a:t>el Estado</a:t>
            </a:r>
            <a:r>
              <a:rPr lang="es-MX" sz="2400" dirty="0">
                <a:solidFill>
                  <a:srgbClr val="0070C0"/>
                </a:solidFill>
              </a:rPr>
              <a:t>? ¿Debería pagar el mismo porcentaje de renta </a:t>
            </a:r>
            <a:r>
              <a:rPr lang="es-MX" sz="2400" dirty="0" smtClean="0">
                <a:solidFill>
                  <a:srgbClr val="0070C0"/>
                </a:solidFill>
              </a:rPr>
              <a:t>en impuestos</a:t>
            </a:r>
            <a:r>
              <a:rPr lang="es-MX" sz="2400" dirty="0">
                <a:solidFill>
                  <a:srgbClr val="0070C0"/>
                </a:solidFill>
              </a:rPr>
              <a:t>?, o dado que las propiedades de Rocío </a:t>
            </a:r>
            <a:r>
              <a:rPr lang="es-MX" sz="2400" dirty="0" smtClean="0">
                <a:solidFill>
                  <a:srgbClr val="0070C0"/>
                </a:solidFill>
              </a:rPr>
              <a:t>son mayores </a:t>
            </a:r>
            <a:r>
              <a:rPr lang="es-MX" sz="2400" dirty="0">
                <a:solidFill>
                  <a:srgbClr val="0070C0"/>
                </a:solidFill>
              </a:rPr>
              <a:t>y la policía le debe dedicar más tiempo, ¿</a:t>
            </a:r>
            <a:r>
              <a:rPr lang="es-MX" sz="2400" dirty="0" smtClean="0">
                <a:solidFill>
                  <a:srgbClr val="0070C0"/>
                </a:solidFill>
              </a:rPr>
              <a:t>sería justo </a:t>
            </a:r>
            <a:r>
              <a:rPr lang="es-MX" sz="2400" dirty="0">
                <a:solidFill>
                  <a:srgbClr val="0070C0"/>
                </a:solidFill>
              </a:rPr>
              <a:t>que Rocío pagase una mayor proporción de su </a:t>
            </a:r>
            <a:r>
              <a:rPr lang="es-MX" sz="2400" dirty="0" smtClean="0">
                <a:solidFill>
                  <a:srgbClr val="0070C0"/>
                </a:solidFill>
              </a:rPr>
              <a:t>renta en </a:t>
            </a:r>
            <a:r>
              <a:rPr lang="es-MX" sz="2400" dirty="0">
                <a:solidFill>
                  <a:srgbClr val="0070C0"/>
                </a:solidFill>
              </a:rPr>
              <a:t>impuestos?</a:t>
            </a:r>
          </a:p>
        </p:txBody>
      </p:sp>
    </p:spTree>
    <p:extLst>
      <p:ext uri="{BB962C8B-B14F-4D97-AF65-F5344CB8AC3E}">
        <p14:creationId xmlns:p14="http://schemas.microsoft.com/office/powerpoint/2010/main" val="16618449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El pragmatismo de las soluciones tributarias</a:t>
            </a:r>
          </a:p>
        </p:txBody>
      </p:sp>
      <p:sp>
        <p:nvSpPr>
          <p:cNvPr id="3" name="Marcador de contenido 2"/>
          <p:cNvSpPr>
            <a:spLocks noGrp="1"/>
          </p:cNvSpPr>
          <p:nvPr>
            <p:ph idx="1"/>
          </p:nvPr>
        </p:nvSpPr>
        <p:spPr/>
        <p:txBody>
          <a:bodyPr>
            <a:normAutofit/>
          </a:bodyPr>
          <a:lstStyle/>
          <a:p>
            <a:pPr algn="just"/>
            <a:r>
              <a:rPr lang="es-MX" sz="2800" i="1" dirty="0"/>
              <a:t>En la vida real los sistemas tributarios se orientan </a:t>
            </a:r>
            <a:r>
              <a:rPr lang="es-MX" sz="2800" i="1" dirty="0" smtClean="0"/>
              <a:t>según el </a:t>
            </a:r>
            <a:r>
              <a:rPr lang="es-MX" sz="2800" i="1" dirty="0"/>
              <a:t>principio de la capacidad de pago</a:t>
            </a:r>
            <a:r>
              <a:rPr lang="es-MX" sz="2800" dirty="0"/>
              <a:t>, de forma que </a:t>
            </a:r>
            <a:r>
              <a:rPr lang="es-MX" sz="2800" dirty="0" smtClean="0"/>
              <a:t>los contribuyentes </a:t>
            </a:r>
            <a:r>
              <a:rPr lang="es-MX" sz="2800" dirty="0"/>
              <a:t>que tienen una renta más alta pagan más</a:t>
            </a:r>
            <a:r>
              <a:rPr lang="es-MX" sz="2800" dirty="0" smtClean="0"/>
              <a:t>.</a:t>
            </a:r>
          </a:p>
          <a:p>
            <a:endParaRPr lang="es-MX" sz="2800" dirty="0"/>
          </a:p>
          <a:p>
            <a:pPr algn="just"/>
            <a:r>
              <a:rPr lang="es-MX" sz="2800" dirty="0"/>
              <a:t>Aceptando el principio de que los contribuyentes </a:t>
            </a:r>
            <a:r>
              <a:rPr lang="es-MX" sz="2800" dirty="0" smtClean="0"/>
              <a:t>más ricos </a:t>
            </a:r>
            <a:r>
              <a:rPr lang="es-MX" sz="2800" dirty="0"/>
              <a:t>deben pagar más que los pobres, la pregunta </a:t>
            </a:r>
            <a:r>
              <a:rPr lang="es-MX" sz="2800" dirty="0" smtClean="0"/>
              <a:t>siguiente es </a:t>
            </a:r>
            <a:r>
              <a:rPr lang="es-MX" sz="2800" dirty="0"/>
              <a:t>¿cuánto más?</a:t>
            </a:r>
          </a:p>
        </p:txBody>
      </p:sp>
    </p:spTree>
    <p:extLst>
      <p:ext uri="{BB962C8B-B14F-4D97-AF65-F5344CB8AC3E}">
        <p14:creationId xmlns:p14="http://schemas.microsoft.com/office/powerpoint/2010/main" val="3131422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Marcador de contenido 10"/>
          <p:cNvPicPr>
            <a:picLocks noGrp="1" noChangeAspect="1"/>
          </p:cNvPicPr>
          <p:nvPr>
            <p:ph idx="1"/>
          </p:nvPr>
        </p:nvPicPr>
        <p:blipFill rotWithShape="1">
          <a:blip r:embed="rId2"/>
          <a:srcRect l="28903" t="37098" r="27495" b="28378"/>
          <a:stretch/>
        </p:blipFill>
        <p:spPr>
          <a:xfrm>
            <a:off x="881743" y="1255259"/>
            <a:ext cx="10134211" cy="4511360"/>
          </a:xfrm>
          <a:prstGeom prst="rect">
            <a:avLst/>
          </a:prstGeom>
        </p:spPr>
      </p:pic>
    </p:spTree>
    <p:extLst>
      <p:ext uri="{BB962C8B-B14F-4D97-AF65-F5344CB8AC3E}">
        <p14:creationId xmlns:p14="http://schemas.microsoft.com/office/powerpoint/2010/main" val="18606901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normAutofit/>
          </a:bodyPr>
          <a:lstStyle/>
          <a:p>
            <a:r>
              <a:rPr lang="es-MX" sz="2800" dirty="0"/>
              <a:t>Un </a:t>
            </a:r>
            <a:r>
              <a:rPr lang="es-MX" sz="2800" b="1" dirty="0"/>
              <a:t>impuesto es proporcional </a:t>
            </a:r>
            <a:r>
              <a:rPr lang="es-MX" sz="2800" dirty="0"/>
              <a:t>si los </a:t>
            </a:r>
            <a:r>
              <a:rPr lang="es-MX" sz="2800" dirty="0" smtClean="0"/>
              <a:t>contribuyentes de </a:t>
            </a:r>
            <a:r>
              <a:rPr lang="es-MX" sz="2800" dirty="0"/>
              <a:t>renta alta y de renta baja pagan la </a:t>
            </a:r>
            <a:r>
              <a:rPr lang="es-MX" sz="2800" dirty="0" smtClean="0"/>
              <a:t>misma proporción </a:t>
            </a:r>
            <a:r>
              <a:rPr lang="es-MX" sz="2800" dirty="0"/>
              <a:t>de renta.</a:t>
            </a:r>
          </a:p>
          <a:p>
            <a:r>
              <a:rPr lang="es-MX" sz="2800" dirty="0"/>
              <a:t>Un </a:t>
            </a:r>
            <a:r>
              <a:rPr lang="es-MX" sz="2800" b="1" dirty="0"/>
              <a:t>impuesto es regresivo </a:t>
            </a:r>
            <a:r>
              <a:rPr lang="es-MX" sz="2800" dirty="0"/>
              <a:t>si los </a:t>
            </a:r>
            <a:r>
              <a:rPr lang="es-MX" sz="2800" dirty="0" smtClean="0"/>
              <a:t>contribuyentes de </a:t>
            </a:r>
            <a:r>
              <a:rPr lang="es-MX" sz="2800" dirty="0"/>
              <a:t>renta alta pagan una proporción menor de su </a:t>
            </a:r>
            <a:r>
              <a:rPr lang="es-MX" sz="2800" dirty="0" smtClean="0"/>
              <a:t>renta que </a:t>
            </a:r>
            <a:r>
              <a:rPr lang="es-MX" sz="2800" dirty="0"/>
              <a:t>los contribuyentes de renta baja.</a:t>
            </a:r>
          </a:p>
          <a:p>
            <a:r>
              <a:rPr lang="es-MX" sz="2800" dirty="0"/>
              <a:t>Un </a:t>
            </a:r>
            <a:r>
              <a:rPr lang="es-MX" sz="2800" b="1" dirty="0"/>
              <a:t>impuesto es progresivo </a:t>
            </a:r>
            <a:r>
              <a:rPr lang="es-MX" sz="2800" dirty="0"/>
              <a:t>si los contribuyentes </a:t>
            </a:r>
            <a:r>
              <a:rPr lang="es-MX" sz="2800" dirty="0" smtClean="0"/>
              <a:t>de renta </a:t>
            </a:r>
            <a:r>
              <a:rPr lang="es-MX" sz="2800" dirty="0"/>
              <a:t>alta pagan una proporción mayor de su </a:t>
            </a:r>
            <a:r>
              <a:rPr lang="es-MX" sz="2800" dirty="0" smtClean="0"/>
              <a:t>renta que </a:t>
            </a:r>
            <a:r>
              <a:rPr lang="es-MX" sz="2800" dirty="0"/>
              <a:t>los contribuyentes de renta baja.</a:t>
            </a:r>
          </a:p>
        </p:txBody>
      </p:sp>
    </p:spTree>
    <p:extLst>
      <p:ext uri="{BB962C8B-B14F-4D97-AF65-F5344CB8AC3E}">
        <p14:creationId xmlns:p14="http://schemas.microsoft.com/office/powerpoint/2010/main" val="14444083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noAutofit/>
          </a:bodyPr>
          <a:lstStyle/>
          <a:p>
            <a:pPr algn="just"/>
            <a:r>
              <a:rPr lang="es-MX" sz="2800" dirty="0"/>
              <a:t>Desde otra perspectiva, los impuestos se clasifican </a:t>
            </a:r>
            <a:r>
              <a:rPr lang="es-MX" sz="2800" dirty="0" smtClean="0"/>
              <a:t>en </a:t>
            </a:r>
            <a:r>
              <a:rPr lang="es-MX" sz="2800" i="1" dirty="0" smtClean="0"/>
              <a:t>impuestos </a:t>
            </a:r>
            <a:r>
              <a:rPr lang="es-MX" sz="2800" i="1" dirty="0"/>
              <a:t>directos </a:t>
            </a:r>
            <a:r>
              <a:rPr lang="es-MX" sz="2800" dirty="0"/>
              <a:t>e </a:t>
            </a:r>
            <a:r>
              <a:rPr lang="es-MX" sz="2800" i="1" dirty="0"/>
              <a:t>impuestos indirectos</a:t>
            </a:r>
            <a:r>
              <a:rPr lang="es-MX" sz="2800" dirty="0"/>
              <a:t>. Los </a:t>
            </a:r>
            <a:r>
              <a:rPr lang="es-MX" sz="2800" b="1" dirty="0" smtClean="0"/>
              <a:t>impuestos indirectos </a:t>
            </a:r>
            <a:r>
              <a:rPr lang="es-MX" sz="2800" i="1" dirty="0"/>
              <a:t>son los recaudados sobre los bienes y </a:t>
            </a:r>
            <a:r>
              <a:rPr lang="es-MX" sz="2800" i="1" dirty="0" smtClean="0"/>
              <a:t>servicios y</a:t>
            </a:r>
            <a:r>
              <a:rPr lang="es-MX" sz="2800" i="1" dirty="0"/>
              <a:t>, por tanto, sólo afectan indirectamente al contribuyente</a:t>
            </a:r>
            <a:r>
              <a:rPr lang="es-MX" sz="2800" dirty="0" smtClean="0"/>
              <a:t>.</a:t>
            </a:r>
          </a:p>
          <a:p>
            <a:pPr algn="just"/>
            <a:endParaRPr lang="es-MX" sz="2800" dirty="0"/>
          </a:p>
          <a:p>
            <a:pPr algn="just"/>
            <a:r>
              <a:rPr lang="es-MX" sz="2800" dirty="0"/>
              <a:t>Un ejemplo típico es el Impuesto sobre el Valor </a:t>
            </a:r>
            <a:r>
              <a:rPr lang="es-MX" sz="2800" dirty="0" smtClean="0"/>
              <a:t>Añadido (</a:t>
            </a:r>
            <a:r>
              <a:rPr lang="es-MX" sz="2800" dirty="0"/>
              <a:t>IVA). Los </a:t>
            </a:r>
            <a:r>
              <a:rPr lang="es-MX" sz="2800" b="1" dirty="0"/>
              <a:t>impuestos directos </a:t>
            </a:r>
            <a:r>
              <a:rPr lang="es-MX" sz="2800" i="1" dirty="0"/>
              <a:t>recaen sobre los </a:t>
            </a:r>
            <a:r>
              <a:rPr lang="es-MX" sz="2800" i="1" dirty="0" smtClean="0"/>
              <a:t>individuos o </a:t>
            </a:r>
            <a:r>
              <a:rPr lang="es-MX" sz="2800" i="1" dirty="0"/>
              <a:t>las empresas, y no sobre los bienes</a:t>
            </a:r>
            <a:r>
              <a:rPr lang="es-MX" sz="2800" dirty="0" smtClean="0"/>
              <a:t>. </a:t>
            </a:r>
            <a:r>
              <a:rPr lang="es-MX" sz="2800" dirty="0"/>
              <a:t>El ejemplo </a:t>
            </a:r>
            <a:r>
              <a:rPr lang="es-MX" sz="2800" dirty="0" smtClean="0"/>
              <a:t>más </a:t>
            </a:r>
            <a:r>
              <a:rPr lang="es-MX" sz="2800" dirty="0"/>
              <a:t>característico de este tipo de impuestos es el </a:t>
            </a:r>
            <a:r>
              <a:rPr lang="es-MX" sz="2800" dirty="0" smtClean="0"/>
              <a:t>Impuesto sobre </a:t>
            </a:r>
            <a:r>
              <a:rPr lang="es-MX" sz="2800" dirty="0"/>
              <a:t>la Renta de las Personas Físicas (IRPF).</a:t>
            </a:r>
          </a:p>
        </p:txBody>
      </p:sp>
    </p:spTree>
    <p:extLst>
      <p:ext uri="{BB962C8B-B14F-4D97-AF65-F5344CB8AC3E}">
        <p14:creationId xmlns:p14="http://schemas.microsoft.com/office/powerpoint/2010/main" val="27052177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1026" name="Picture 2" descr="Resultado de imagen para Tipos de impues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338" y="0"/>
            <a:ext cx="1075764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253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normAutofit/>
          </a:bodyPr>
          <a:lstStyle/>
          <a:p>
            <a:r>
              <a:rPr lang="es-MX" sz="2800" b="1" dirty="0"/>
              <a:t>Tipos impositivos marginales y </a:t>
            </a:r>
            <a:r>
              <a:rPr lang="es-MX" sz="2800" b="1" dirty="0" smtClean="0"/>
              <a:t>medios</a:t>
            </a:r>
          </a:p>
          <a:p>
            <a:endParaRPr lang="es-MX" sz="2800" b="1" dirty="0"/>
          </a:p>
          <a:p>
            <a:pPr algn="just"/>
            <a:r>
              <a:rPr lang="es-MX" sz="2800" dirty="0"/>
              <a:t>Cuando se analiza la eficiencia y la equidad de los </a:t>
            </a:r>
            <a:r>
              <a:rPr lang="es-MX" sz="2800" dirty="0" smtClean="0"/>
              <a:t>impuestos sobre </a:t>
            </a:r>
            <a:r>
              <a:rPr lang="es-MX" sz="2800" dirty="0"/>
              <a:t>la renta se suele distinguir entre los conceptos </a:t>
            </a:r>
            <a:r>
              <a:rPr lang="es-MX" sz="2800" dirty="0" smtClean="0"/>
              <a:t>de tipo </a:t>
            </a:r>
            <a:r>
              <a:rPr lang="es-MX" sz="2800" dirty="0"/>
              <a:t>impositivo medio y tipo impositivo marginal.</a:t>
            </a:r>
          </a:p>
        </p:txBody>
      </p:sp>
    </p:spTree>
    <p:extLst>
      <p:ext uri="{BB962C8B-B14F-4D97-AF65-F5344CB8AC3E}">
        <p14:creationId xmlns:p14="http://schemas.microsoft.com/office/powerpoint/2010/main" val="1442135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normAutofit/>
          </a:bodyPr>
          <a:lstStyle/>
          <a:p>
            <a:pPr algn="just"/>
            <a:endParaRPr lang="es-MX" sz="3200" dirty="0" smtClean="0"/>
          </a:p>
          <a:p>
            <a:pPr algn="just"/>
            <a:r>
              <a:rPr lang="es-MX" sz="3200" dirty="0" smtClean="0"/>
              <a:t>El </a:t>
            </a:r>
            <a:r>
              <a:rPr lang="es-MX" sz="3200" b="1" dirty="0"/>
              <a:t>tipo impositivo medio </a:t>
            </a:r>
            <a:r>
              <a:rPr lang="es-MX" sz="3200" dirty="0"/>
              <a:t>es el cociente </a:t>
            </a:r>
            <a:r>
              <a:rPr lang="es-MX" sz="3200" dirty="0" smtClean="0"/>
              <a:t>entre los </a:t>
            </a:r>
            <a:r>
              <a:rPr lang="es-MX" sz="3200" dirty="0"/>
              <a:t>impuestos totales pagados y la renta total</a:t>
            </a:r>
            <a:r>
              <a:rPr lang="es-MX" sz="3200" dirty="0" smtClean="0"/>
              <a:t>.</a:t>
            </a:r>
          </a:p>
          <a:p>
            <a:pPr algn="just"/>
            <a:endParaRPr lang="es-MX" sz="3200" dirty="0"/>
          </a:p>
          <a:p>
            <a:pPr algn="just"/>
            <a:r>
              <a:rPr lang="es-MX" sz="3200" dirty="0"/>
              <a:t>El </a:t>
            </a:r>
            <a:r>
              <a:rPr lang="es-MX" sz="3200" b="1" dirty="0"/>
              <a:t>tipo impositivo marginal </a:t>
            </a:r>
            <a:r>
              <a:rPr lang="es-MX" sz="3200" dirty="0"/>
              <a:t>es el </a:t>
            </a:r>
            <a:r>
              <a:rPr lang="es-MX" sz="3200" dirty="0" smtClean="0"/>
              <a:t>cociente entre </a:t>
            </a:r>
            <a:r>
              <a:rPr lang="es-MX" sz="3200" dirty="0"/>
              <a:t>los impuestos adicionales que se </a:t>
            </a:r>
            <a:r>
              <a:rPr lang="es-MX" sz="3200" dirty="0" smtClean="0"/>
              <a:t>pagan por </a:t>
            </a:r>
            <a:r>
              <a:rPr lang="es-MX" sz="3200" dirty="0"/>
              <a:t>un euro adicional de renta.</a:t>
            </a:r>
          </a:p>
        </p:txBody>
      </p:sp>
    </p:spTree>
    <p:extLst>
      <p:ext uri="{BB962C8B-B14F-4D97-AF65-F5344CB8AC3E}">
        <p14:creationId xmlns:p14="http://schemas.microsoft.com/office/powerpoint/2010/main" val="40282316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normAutofit/>
          </a:bodyPr>
          <a:lstStyle/>
          <a:p>
            <a:r>
              <a:rPr lang="es-MX" sz="3200" b="1" dirty="0"/>
              <a:t>Los impuestos de cuantía fija</a:t>
            </a:r>
          </a:p>
          <a:p>
            <a:pPr marL="0" indent="0">
              <a:buNone/>
            </a:pPr>
            <a:r>
              <a:rPr lang="es-MX" sz="3200" dirty="0"/>
              <a:t>Una figura impositiva peculiar son los </a:t>
            </a:r>
            <a:r>
              <a:rPr lang="es-MX" sz="3200" b="1" dirty="0"/>
              <a:t>impuestos </a:t>
            </a:r>
            <a:r>
              <a:rPr lang="es-MX" sz="3200" b="1" dirty="0" smtClean="0"/>
              <a:t>de cuantía </a:t>
            </a:r>
            <a:r>
              <a:rPr lang="es-MX" sz="3200" b="1" dirty="0"/>
              <a:t>fija</a:t>
            </a:r>
            <a:r>
              <a:rPr lang="es-MX" sz="3200" dirty="0"/>
              <a:t>. Un impuesto de cuantía fija es cuando </a:t>
            </a:r>
            <a:r>
              <a:rPr lang="es-MX" sz="3200" dirty="0" smtClean="0"/>
              <a:t>el Estado </a:t>
            </a:r>
            <a:r>
              <a:rPr lang="es-MX" sz="3200" dirty="0"/>
              <a:t>establece un impuesto de forma que todo el </a:t>
            </a:r>
            <a:r>
              <a:rPr lang="es-MX" sz="3200" dirty="0" smtClean="0"/>
              <a:t>mundo debe </a:t>
            </a:r>
            <a:r>
              <a:rPr lang="es-MX" sz="3200" dirty="0"/>
              <a:t>pagar la misma cantidad, independientemente </a:t>
            </a:r>
            <a:r>
              <a:rPr lang="es-MX" sz="3200" dirty="0" smtClean="0"/>
              <a:t>de sus </a:t>
            </a:r>
            <a:r>
              <a:rPr lang="es-MX" sz="3200" dirty="0"/>
              <a:t>ingresos o de lo que haga.</a:t>
            </a:r>
          </a:p>
        </p:txBody>
      </p:sp>
    </p:spTree>
    <p:extLst>
      <p:ext uri="{BB962C8B-B14F-4D97-AF65-F5344CB8AC3E}">
        <p14:creationId xmlns:p14="http://schemas.microsoft.com/office/powerpoint/2010/main" val="14393228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normAutofit/>
          </a:bodyPr>
          <a:lstStyle/>
          <a:p>
            <a:pPr algn="just"/>
            <a:r>
              <a:rPr lang="es-MX" sz="2800" dirty="0"/>
              <a:t>Un impuesto de cuantía fija no altera los incentivos, </a:t>
            </a:r>
            <a:r>
              <a:rPr lang="es-MX" sz="2800" dirty="0" smtClean="0"/>
              <a:t>ya que </a:t>
            </a:r>
            <a:r>
              <a:rPr lang="es-MX" sz="2800" dirty="0"/>
              <a:t>las decisiones de una persona no alteran la </a:t>
            </a:r>
            <a:r>
              <a:rPr lang="es-MX" sz="2800" dirty="0" smtClean="0"/>
              <a:t>cantidad que </a:t>
            </a:r>
            <a:r>
              <a:rPr lang="es-MX" sz="2800" dirty="0"/>
              <a:t>debe pagar, por tanto un impuesto de </a:t>
            </a:r>
            <a:r>
              <a:rPr lang="es-MX" sz="2800" dirty="0" err="1"/>
              <a:t>cuatía</a:t>
            </a:r>
            <a:r>
              <a:rPr lang="es-MX" sz="2800" dirty="0"/>
              <a:t> fija es </a:t>
            </a:r>
            <a:r>
              <a:rPr lang="es-MX" sz="2800" dirty="0" smtClean="0"/>
              <a:t>el más </a:t>
            </a:r>
            <a:r>
              <a:rPr lang="es-MX" sz="2800" dirty="0"/>
              <a:t>eficiente posible</a:t>
            </a:r>
            <a:r>
              <a:rPr lang="es-MX" sz="2800" dirty="0" smtClean="0"/>
              <a:t>.</a:t>
            </a:r>
          </a:p>
          <a:p>
            <a:pPr algn="just"/>
            <a:endParaRPr lang="es-MX" sz="2800" dirty="0"/>
          </a:p>
          <a:p>
            <a:pPr algn="just"/>
            <a:r>
              <a:rPr lang="es-MX" sz="2800" dirty="0"/>
              <a:t>Aunque los impuestos de cuantía fija son eficientes </a:t>
            </a:r>
            <a:r>
              <a:rPr lang="es-MX" sz="2800" dirty="0" smtClean="0"/>
              <a:t>en la </a:t>
            </a:r>
            <a:r>
              <a:rPr lang="es-MX" sz="2800" dirty="0"/>
              <a:t>vida real son muy poco frecuentes debido a que la </a:t>
            </a:r>
            <a:r>
              <a:rPr lang="es-MX" sz="2800" dirty="0" smtClean="0"/>
              <a:t>eficiencia no </a:t>
            </a:r>
            <a:r>
              <a:rPr lang="es-MX" sz="2800" dirty="0"/>
              <a:t>es el único objetivo que un sistema </a:t>
            </a:r>
            <a:r>
              <a:rPr lang="es-MX" sz="2800" dirty="0" smtClean="0"/>
              <a:t>tributario debe </a:t>
            </a:r>
            <a:r>
              <a:rPr lang="es-MX" sz="2800" dirty="0"/>
              <a:t>cumplir.</a:t>
            </a:r>
          </a:p>
        </p:txBody>
      </p:sp>
    </p:spTree>
    <p:extLst>
      <p:ext uri="{BB962C8B-B14F-4D97-AF65-F5344CB8AC3E}">
        <p14:creationId xmlns:p14="http://schemas.microsoft.com/office/powerpoint/2010/main" val="24976160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pPr marL="0" indent="0">
              <a:buNone/>
            </a:pPr>
            <a:endParaRPr lang="es-MX" dirty="0" smtClean="0"/>
          </a:p>
          <a:p>
            <a:pPr algn="just"/>
            <a:r>
              <a:rPr lang="es-MX" sz="3200" dirty="0"/>
              <a:t>De lo señalado se desprende que la </a:t>
            </a:r>
            <a:r>
              <a:rPr lang="es-MX" sz="3200" b="1" dirty="0"/>
              <a:t>incidencia </a:t>
            </a:r>
            <a:r>
              <a:rPr lang="es-MX" sz="3200" b="1" dirty="0" smtClean="0"/>
              <a:t>fiscal </a:t>
            </a:r>
            <a:r>
              <a:rPr lang="es-MX" sz="3200" dirty="0" smtClean="0"/>
              <a:t>analiza </a:t>
            </a:r>
            <a:r>
              <a:rPr lang="es-MX" sz="3200" dirty="0"/>
              <a:t>la influencia de los programas de impuestos y </a:t>
            </a:r>
            <a:r>
              <a:rPr lang="es-MX" sz="3200" dirty="0" smtClean="0"/>
              <a:t>de gasto </a:t>
            </a:r>
            <a:r>
              <a:rPr lang="es-MX" sz="3200" dirty="0"/>
              <a:t>en las rentas de la población y evalúa el grado </a:t>
            </a:r>
            <a:r>
              <a:rPr lang="es-MX" sz="3200" dirty="0" smtClean="0"/>
              <a:t>global de </a:t>
            </a:r>
            <a:r>
              <a:rPr lang="es-MX" sz="3200" dirty="0"/>
              <a:t>progresividad o de regresividad de los </a:t>
            </a:r>
            <a:r>
              <a:rPr lang="es-MX" sz="3200" dirty="0" smtClean="0"/>
              <a:t>programas públicos</a:t>
            </a:r>
            <a:r>
              <a:rPr lang="es-MX" sz="3200" dirty="0"/>
              <a:t>.</a:t>
            </a:r>
          </a:p>
        </p:txBody>
      </p:sp>
    </p:spTree>
    <p:extLst>
      <p:ext uri="{BB962C8B-B14F-4D97-AF65-F5344CB8AC3E}">
        <p14:creationId xmlns:p14="http://schemas.microsoft.com/office/powerpoint/2010/main" val="160127551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El Estado y la regulación</a:t>
            </a:r>
            <a:endParaRPr lang="es-MX" dirty="0"/>
          </a:p>
        </p:txBody>
      </p:sp>
      <p:sp>
        <p:nvSpPr>
          <p:cNvPr id="3" name="Marcador de contenido 2"/>
          <p:cNvSpPr>
            <a:spLocks noGrp="1"/>
          </p:cNvSpPr>
          <p:nvPr>
            <p:ph idx="1"/>
          </p:nvPr>
        </p:nvSpPr>
        <p:spPr>
          <a:xfrm>
            <a:off x="1069848" y="1704109"/>
            <a:ext cx="10058400" cy="4468091"/>
          </a:xfrm>
        </p:spPr>
        <p:txBody>
          <a:bodyPr>
            <a:noAutofit/>
          </a:bodyPr>
          <a:lstStyle/>
          <a:p>
            <a:pPr algn="just"/>
            <a:r>
              <a:rPr lang="es-MX" sz="3600" dirty="0"/>
              <a:t>Aunque la mayoría de las industrias son en alguna </a:t>
            </a:r>
            <a:r>
              <a:rPr lang="es-MX" sz="3600" dirty="0" smtClean="0"/>
              <a:t>medida imperfectamente </a:t>
            </a:r>
            <a:r>
              <a:rPr lang="es-MX" sz="3600" dirty="0"/>
              <a:t>competitivas, los gobiernos se </a:t>
            </a:r>
            <a:r>
              <a:rPr lang="es-MX" sz="3600" dirty="0" smtClean="0"/>
              <a:t>han mostrado </a:t>
            </a:r>
            <a:r>
              <a:rPr lang="es-MX" sz="3600" dirty="0"/>
              <a:t>sensibles a las ineficiencias derivadas de la </a:t>
            </a:r>
            <a:r>
              <a:rPr lang="es-MX" sz="3600" dirty="0" smtClean="0"/>
              <a:t>competencia imperfecta</a:t>
            </a:r>
            <a:r>
              <a:rPr lang="es-MX" sz="3600" dirty="0"/>
              <a:t>. En ocasiones se regulan los precios </a:t>
            </a:r>
            <a:r>
              <a:rPr lang="es-MX" sz="3600" dirty="0" smtClean="0"/>
              <a:t>y los </a:t>
            </a:r>
            <a:r>
              <a:rPr lang="es-MX" sz="3600" dirty="0"/>
              <a:t>beneficios de los monopolios, como es el caso de </a:t>
            </a:r>
            <a:r>
              <a:rPr lang="es-MX" sz="3600" dirty="0" smtClean="0"/>
              <a:t>las empresas </a:t>
            </a:r>
            <a:r>
              <a:rPr lang="es-MX" sz="3600" dirty="0"/>
              <a:t>municipales de agua y las empresas eléctricas.</a:t>
            </a:r>
            <a:endParaRPr lang="es-MX" sz="3600" dirty="0"/>
          </a:p>
        </p:txBody>
      </p:sp>
    </p:spTree>
    <p:extLst>
      <p:ext uri="{BB962C8B-B14F-4D97-AF65-F5344CB8AC3E}">
        <p14:creationId xmlns:p14="http://schemas.microsoft.com/office/powerpoint/2010/main" val="24813736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normAutofit/>
          </a:bodyPr>
          <a:lstStyle/>
          <a:p>
            <a:pPr algn="just"/>
            <a:endParaRPr lang="es-MX" sz="3200" dirty="0" smtClean="0"/>
          </a:p>
          <a:p>
            <a:pPr algn="just"/>
            <a:r>
              <a:rPr lang="es-MX" sz="3200" dirty="0" smtClean="0"/>
              <a:t>Todas las iniciativas </a:t>
            </a:r>
            <a:r>
              <a:rPr lang="es-MX" sz="3200" dirty="0"/>
              <a:t>encaminadas a propiciar </a:t>
            </a:r>
            <a:r>
              <a:rPr lang="es-MX" sz="3200" dirty="0" smtClean="0"/>
              <a:t>la competencia </a:t>
            </a:r>
            <a:r>
              <a:rPr lang="es-MX" sz="3200" dirty="0"/>
              <a:t>perfecta y a alcanzar la eficiencia </a:t>
            </a:r>
            <a:r>
              <a:rPr lang="es-MX" sz="3200" dirty="0" smtClean="0"/>
              <a:t>económica tienen </a:t>
            </a:r>
            <a:r>
              <a:rPr lang="es-MX" sz="3200" dirty="0"/>
              <a:t>un objetivo común: </a:t>
            </a:r>
            <a:r>
              <a:rPr lang="es-MX" sz="3200" b="1" dirty="0"/>
              <a:t>limitar el poder de </a:t>
            </a:r>
            <a:r>
              <a:rPr lang="es-MX" sz="3200" b="1" dirty="0" smtClean="0"/>
              <a:t>mercado </a:t>
            </a:r>
            <a:r>
              <a:rPr lang="es-MX" sz="3200" dirty="0" smtClean="0"/>
              <a:t>de </a:t>
            </a:r>
            <a:r>
              <a:rPr lang="es-MX" sz="3200" dirty="0"/>
              <a:t>los monopolios y de las empresas </a:t>
            </a:r>
            <a:r>
              <a:rPr lang="es-MX" sz="3200" dirty="0" err="1"/>
              <a:t>oligopolísticas</a:t>
            </a:r>
            <a:r>
              <a:rPr lang="es-MX" sz="3200" dirty="0"/>
              <a:t> </a:t>
            </a:r>
            <a:r>
              <a:rPr lang="es-MX" sz="3200" dirty="0" smtClean="0"/>
              <a:t>y luchar </a:t>
            </a:r>
            <a:r>
              <a:rPr lang="es-MX" sz="3200" dirty="0"/>
              <a:t>contra los fallos percibidos en el </a:t>
            </a:r>
            <a:r>
              <a:rPr lang="es-MX" sz="3200" dirty="0" smtClean="0"/>
              <a:t>mercado.</a:t>
            </a:r>
            <a:endParaRPr lang="es-MX" sz="3200" dirty="0"/>
          </a:p>
        </p:txBody>
      </p:sp>
    </p:spTree>
    <p:extLst>
      <p:ext uri="{BB962C8B-B14F-4D97-AF65-F5344CB8AC3E}">
        <p14:creationId xmlns:p14="http://schemas.microsoft.com/office/powerpoint/2010/main" val="2029412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Imagen 3"/>
          <p:cNvPicPr>
            <a:picLocks noChangeAspect="1"/>
          </p:cNvPicPr>
          <p:nvPr/>
        </p:nvPicPr>
        <p:blipFill rotWithShape="1">
          <a:blip r:embed="rId2"/>
          <a:srcRect l="18572" t="22844" r="18214" b="13315"/>
          <a:stretch/>
        </p:blipFill>
        <p:spPr>
          <a:xfrm>
            <a:off x="364252" y="0"/>
            <a:ext cx="11414091" cy="6480883"/>
          </a:xfrm>
          <a:prstGeom prst="rect">
            <a:avLst/>
          </a:prstGeom>
        </p:spPr>
      </p:pic>
    </p:spTree>
    <p:extLst>
      <p:ext uri="{BB962C8B-B14F-4D97-AF65-F5344CB8AC3E}">
        <p14:creationId xmlns:p14="http://schemas.microsoft.com/office/powerpoint/2010/main" val="6314808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484632"/>
            <a:ext cx="10058400" cy="1302604"/>
          </a:xfrm>
        </p:spPr>
        <p:txBody>
          <a:bodyPr/>
          <a:lstStyle/>
          <a:p>
            <a:endParaRPr lang="es-MX" dirty="0"/>
          </a:p>
        </p:txBody>
      </p:sp>
      <p:sp>
        <p:nvSpPr>
          <p:cNvPr id="3" name="Marcador de contenido 2"/>
          <p:cNvSpPr>
            <a:spLocks noGrp="1"/>
          </p:cNvSpPr>
          <p:nvPr>
            <p:ph idx="1"/>
          </p:nvPr>
        </p:nvSpPr>
        <p:spPr>
          <a:xfrm>
            <a:off x="1069848" y="1787236"/>
            <a:ext cx="10058400" cy="4384964"/>
          </a:xfrm>
        </p:spPr>
        <p:txBody>
          <a:bodyPr>
            <a:noAutofit/>
          </a:bodyPr>
          <a:lstStyle/>
          <a:p>
            <a:pPr algn="just"/>
            <a:endParaRPr lang="es-MX" sz="2800" dirty="0" smtClean="0"/>
          </a:p>
          <a:p>
            <a:pPr algn="just"/>
            <a:r>
              <a:rPr lang="es-MX" sz="2800" dirty="0" smtClean="0"/>
              <a:t>Desde </a:t>
            </a:r>
            <a:r>
              <a:rPr lang="es-MX" sz="2800" dirty="0"/>
              <a:t>una perspectiva general, la regulación es de </a:t>
            </a:r>
            <a:r>
              <a:rPr lang="es-MX" sz="2800" dirty="0" smtClean="0"/>
              <a:t>dos tipos</a:t>
            </a:r>
            <a:r>
              <a:rPr lang="es-MX" sz="2800" dirty="0"/>
              <a:t>: económica y social. </a:t>
            </a:r>
            <a:endParaRPr lang="es-MX" sz="2800" dirty="0" smtClean="0"/>
          </a:p>
          <a:p>
            <a:pPr algn="just"/>
            <a:r>
              <a:rPr lang="es-MX" sz="2800" dirty="0" smtClean="0"/>
              <a:t>La </a:t>
            </a:r>
            <a:r>
              <a:rPr lang="es-MX" sz="2800" b="1" dirty="0"/>
              <a:t>regulación económica </a:t>
            </a:r>
            <a:r>
              <a:rPr lang="es-MX" sz="2800" dirty="0" smtClean="0"/>
              <a:t>se refiere </a:t>
            </a:r>
            <a:r>
              <a:rPr lang="es-MX" sz="2800" dirty="0"/>
              <a:t>al control de los precios, la producción, las </a:t>
            </a:r>
            <a:r>
              <a:rPr lang="es-MX" sz="2800" dirty="0" smtClean="0"/>
              <a:t>condiciones de </a:t>
            </a:r>
            <a:r>
              <a:rPr lang="es-MX" sz="2800" dirty="0"/>
              <a:t>entrada y salida del mercado y la calidad de </a:t>
            </a:r>
            <a:r>
              <a:rPr lang="es-MX" sz="2800" dirty="0" smtClean="0"/>
              <a:t>los productos </a:t>
            </a:r>
            <a:r>
              <a:rPr lang="es-MX" sz="2800" dirty="0"/>
              <a:t>y servicios de una determinada industria</a:t>
            </a:r>
            <a:r>
              <a:rPr lang="es-MX" sz="2800" dirty="0" smtClean="0"/>
              <a:t>.</a:t>
            </a:r>
          </a:p>
          <a:p>
            <a:pPr algn="just"/>
            <a:r>
              <a:rPr lang="es-MX" sz="2800" dirty="0" smtClean="0">
                <a:solidFill>
                  <a:srgbClr val="002060"/>
                </a:solidFill>
              </a:rPr>
              <a:t>Ejemplos </a:t>
            </a:r>
            <a:r>
              <a:rPr lang="es-MX" sz="2800" dirty="0">
                <a:solidFill>
                  <a:srgbClr val="002060"/>
                </a:solidFill>
              </a:rPr>
              <a:t>de sectores en los que se aplica este tipo </a:t>
            </a:r>
            <a:r>
              <a:rPr lang="es-MX" sz="2800" dirty="0" smtClean="0">
                <a:solidFill>
                  <a:srgbClr val="002060"/>
                </a:solidFill>
              </a:rPr>
              <a:t>de regulación </a:t>
            </a:r>
            <a:r>
              <a:rPr lang="es-MX" sz="2800" dirty="0">
                <a:solidFill>
                  <a:srgbClr val="002060"/>
                </a:solidFill>
              </a:rPr>
              <a:t>son los servicios públicos de gas o agua, </a:t>
            </a:r>
            <a:r>
              <a:rPr lang="es-MX" sz="2800" dirty="0" smtClean="0">
                <a:solidFill>
                  <a:srgbClr val="002060"/>
                </a:solidFill>
              </a:rPr>
              <a:t>el transporte</a:t>
            </a:r>
            <a:r>
              <a:rPr lang="es-MX" sz="2800" dirty="0">
                <a:solidFill>
                  <a:srgbClr val="002060"/>
                </a:solidFill>
              </a:rPr>
              <a:t>, la televisión y el sector financiero.</a:t>
            </a:r>
            <a:endParaRPr lang="es-MX" sz="2800" dirty="0">
              <a:solidFill>
                <a:srgbClr val="002060"/>
              </a:solidFill>
            </a:endParaRPr>
          </a:p>
        </p:txBody>
      </p:sp>
    </p:spTree>
    <p:extLst>
      <p:ext uri="{BB962C8B-B14F-4D97-AF65-F5344CB8AC3E}">
        <p14:creationId xmlns:p14="http://schemas.microsoft.com/office/powerpoint/2010/main" val="176309224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normAutofit lnSpcReduction="10000"/>
          </a:bodyPr>
          <a:lstStyle/>
          <a:p>
            <a:pPr algn="just"/>
            <a:r>
              <a:rPr lang="es-MX" sz="2800" dirty="0"/>
              <a:t>La </a:t>
            </a:r>
            <a:r>
              <a:rPr lang="es-MX" sz="2800" b="1" dirty="0"/>
              <a:t>regulación social </a:t>
            </a:r>
            <a:r>
              <a:rPr lang="es-MX" sz="2800" dirty="0"/>
              <a:t>es la que se emplea para </a:t>
            </a:r>
            <a:r>
              <a:rPr lang="es-MX" sz="2800" dirty="0" smtClean="0"/>
              <a:t>proteger el </a:t>
            </a:r>
            <a:r>
              <a:rPr lang="es-MX" sz="2800" dirty="0"/>
              <a:t>medio ambiente, la salud y la seguridad de los </a:t>
            </a:r>
            <a:r>
              <a:rPr lang="es-MX" sz="2800" dirty="0" smtClean="0"/>
              <a:t>trabajadores y </a:t>
            </a:r>
            <a:r>
              <a:rPr lang="es-MX" sz="2800" dirty="0"/>
              <a:t>de los consumidores, y se encamina a tratar </a:t>
            </a:r>
            <a:r>
              <a:rPr lang="es-MX" sz="2800" dirty="0" smtClean="0"/>
              <a:t>de corregir </a:t>
            </a:r>
            <a:r>
              <a:rPr lang="es-MX" sz="2800" dirty="0"/>
              <a:t>los efectos secundarios o externalidades de </a:t>
            </a:r>
            <a:r>
              <a:rPr lang="es-MX" sz="2800" dirty="0" smtClean="0"/>
              <a:t>la actividad </a:t>
            </a:r>
            <a:r>
              <a:rPr lang="es-MX" sz="2800" dirty="0"/>
              <a:t>económica. </a:t>
            </a:r>
            <a:endParaRPr lang="es-MX" sz="2800" dirty="0" smtClean="0"/>
          </a:p>
          <a:p>
            <a:pPr algn="just"/>
            <a:endParaRPr lang="es-MX" sz="2800" dirty="0"/>
          </a:p>
          <a:p>
            <a:pPr algn="just"/>
            <a:r>
              <a:rPr lang="es-MX" sz="2800" dirty="0" smtClean="0">
                <a:solidFill>
                  <a:srgbClr val="002060"/>
                </a:solidFill>
              </a:rPr>
              <a:t>Ejemplos </a:t>
            </a:r>
            <a:r>
              <a:rPr lang="es-MX" sz="2800" dirty="0">
                <a:solidFill>
                  <a:srgbClr val="002060"/>
                </a:solidFill>
              </a:rPr>
              <a:t>de este tipo de </a:t>
            </a:r>
            <a:r>
              <a:rPr lang="es-MX" sz="2800" dirty="0" smtClean="0">
                <a:solidFill>
                  <a:srgbClr val="002060"/>
                </a:solidFill>
              </a:rPr>
              <a:t>regulación son </a:t>
            </a:r>
            <a:r>
              <a:rPr lang="es-MX" sz="2800" dirty="0">
                <a:solidFill>
                  <a:srgbClr val="002060"/>
                </a:solidFill>
              </a:rPr>
              <a:t>los programas orientados a luchar contra la </a:t>
            </a:r>
            <a:r>
              <a:rPr lang="es-MX" sz="2800" dirty="0" smtClean="0">
                <a:solidFill>
                  <a:srgbClr val="002060"/>
                </a:solidFill>
              </a:rPr>
              <a:t>contaminación del </a:t>
            </a:r>
            <a:r>
              <a:rPr lang="es-MX" sz="2800" dirty="0">
                <a:solidFill>
                  <a:srgbClr val="002060"/>
                </a:solidFill>
              </a:rPr>
              <a:t>aire y del agua y a garantizar la seguridad de </a:t>
            </a:r>
            <a:r>
              <a:rPr lang="es-MX" sz="2800" dirty="0" smtClean="0">
                <a:solidFill>
                  <a:srgbClr val="002060"/>
                </a:solidFill>
              </a:rPr>
              <a:t>la energía </a:t>
            </a:r>
            <a:r>
              <a:rPr lang="es-MX" sz="2800" dirty="0">
                <a:solidFill>
                  <a:srgbClr val="002060"/>
                </a:solidFill>
              </a:rPr>
              <a:t>nuclear, los medicamentos o los automóviles.</a:t>
            </a:r>
            <a:endParaRPr lang="es-MX" sz="2800" dirty="0">
              <a:solidFill>
                <a:srgbClr val="002060"/>
              </a:solidFill>
            </a:endParaRPr>
          </a:p>
        </p:txBody>
      </p:sp>
    </p:spTree>
    <p:extLst>
      <p:ext uri="{BB962C8B-B14F-4D97-AF65-F5344CB8AC3E}">
        <p14:creationId xmlns:p14="http://schemas.microsoft.com/office/powerpoint/2010/main" val="7317849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La regulación y el poder de mercado</a:t>
            </a:r>
            <a:endParaRPr lang="es-MX" dirty="0"/>
          </a:p>
        </p:txBody>
      </p:sp>
      <p:sp>
        <p:nvSpPr>
          <p:cNvPr id="3" name="Marcador de contenido 2"/>
          <p:cNvSpPr>
            <a:spLocks noGrp="1"/>
          </p:cNvSpPr>
          <p:nvPr>
            <p:ph idx="1"/>
          </p:nvPr>
        </p:nvSpPr>
        <p:spPr/>
        <p:txBody>
          <a:bodyPr>
            <a:normAutofit/>
          </a:bodyPr>
          <a:lstStyle/>
          <a:p>
            <a:pPr algn="just"/>
            <a:r>
              <a:rPr lang="es-MX" sz="2400" dirty="0"/>
              <a:t>Otro tipo de monopolio natural que suele ser </a:t>
            </a:r>
            <a:r>
              <a:rPr lang="es-MX" sz="2400" dirty="0" smtClean="0"/>
              <a:t>regulado es </a:t>
            </a:r>
            <a:r>
              <a:rPr lang="es-MX" sz="2400" dirty="0"/>
              <a:t>el producido cuando una industria tiene </a:t>
            </a:r>
            <a:r>
              <a:rPr lang="es-MX" sz="2400" b="1" dirty="0"/>
              <a:t>economías </a:t>
            </a:r>
            <a:r>
              <a:rPr lang="es-MX" sz="2400" b="1" dirty="0" smtClean="0"/>
              <a:t>de alcance</a:t>
            </a:r>
            <a:r>
              <a:rPr lang="es-MX" sz="2400" dirty="0"/>
              <a:t>, esto es, cuando la industria es más eficiente </a:t>
            </a:r>
            <a:r>
              <a:rPr lang="es-MX" sz="2400" dirty="0" smtClean="0"/>
              <a:t>si hay </a:t>
            </a:r>
            <a:r>
              <a:rPr lang="es-MX" sz="2400" dirty="0"/>
              <a:t>una sola empresa que produzca algunos bienes </a:t>
            </a:r>
            <a:r>
              <a:rPr lang="es-MX" sz="2400" dirty="0" smtClean="0"/>
              <a:t>diferentes.</a:t>
            </a:r>
          </a:p>
          <a:p>
            <a:pPr algn="just"/>
            <a:endParaRPr lang="es-MX" sz="2400" dirty="0"/>
          </a:p>
          <a:p>
            <a:pPr algn="just"/>
            <a:r>
              <a:rPr lang="es-MX" sz="2400" dirty="0" smtClean="0">
                <a:solidFill>
                  <a:srgbClr val="002060"/>
                </a:solidFill>
              </a:rPr>
              <a:t>Por </a:t>
            </a:r>
            <a:r>
              <a:rPr lang="es-MX" sz="2400" dirty="0">
                <a:solidFill>
                  <a:srgbClr val="002060"/>
                </a:solidFill>
              </a:rPr>
              <a:t>ejemplo, las compañías operadoras </a:t>
            </a:r>
            <a:r>
              <a:rPr lang="es-MX" sz="2400" dirty="0" smtClean="0">
                <a:solidFill>
                  <a:srgbClr val="002060"/>
                </a:solidFill>
              </a:rPr>
              <a:t>de telefonía </a:t>
            </a:r>
            <a:r>
              <a:rPr lang="es-MX" sz="2400" dirty="0">
                <a:solidFill>
                  <a:srgbClr val="002060"/>
                </a:solidFill>
              </a:rPr>
              <a:t>muestran economías de alcance para dar </a:t>
            </a:r>
            <a:r>
              <a:rPr lang="es-MX" sz="2400" dirty="0" smtClean="0">
                <a:solidFill>
                  <a:srgbClr val="002060"/>
                </a:solidFill>
              </a:rPr>
              <a:t>servicios no </a:t>
            </a:r>
            <a:r>
              <a:rPr lang="es-MX" sz="2400" dirty="0">
                <a:solidFill>
                  <a:srgbClr val="002060"/>
                </a:solidFill>
              </a:rPr>
              <a:t>sólo de voz, sino también de datos y servicios </a:t>
            </a:r>
            <a:r>
              <a:rPr lang="es-MX" sz="2400" dirty="0" smtClean="0">
                <a:solidFill>
                  <a:srgbClr val="002060"/>
                </a:solidFill>
              </a:rPr>
              <a:t>de acceso </a:t>
            </a:r>
            <a:r>
              <a:rPr lang="es-MX" sz="2400" dirty="0">
                <a:solidFill>
                  <a:srgbClr val="002060"/>
                </a:solidFill>
              </a:rPr>
              <a:t>a Internet. La razón es que las infraestructuras y </a:t>
            </a:r>
            <a:r>
              <a:rPr lang="es-MX" sz="2400" dirty="0" smtClean="0">
                <a:solidFill>
                  <a:srgbClr val="002060"/>
                </a:solidFill>
              </a:rPr>
              <a:t>los conocimientos </a:t>
            </a:r>
            <a:r>
              <a:rPr lang="es-MX" sz="2400" dirty="0">
                <a:solidFill>
                  <a:srgbClr val="002060"/>
                </a:solidFill>
              </a:rPr>
              <a:t>especializados pueden utilizarse para </a:t>
            </a:r>
            <a:r>
              <a:rPr lang="es-MX" sz="2400" dirty="0" smtClean="0">
                <a:solidFill>
                  <a:srgbClr val="002060"/>
                </a:solidFill>
              </a:rPr>
              <a:t>prestar distintos </a:t>
            </a:r>
            <a:r>
              <a:rPr lang="es-MX" sz="2400" dirty="0">
                <a:solidFill>
                  <a:srgbClr val="002060"/>
                </a:solidFill>
              </a:rPr>
              <a:t>servicios.</a:t>
            </a:r>
            <a:endParaRPr lang="es-MX" sz="2400" dirty="0">
              <a:solidFill>
                <a:srgbClr val="002060"/>
              </a:solidFill>
            </a:endParaRPr>
          </a:p>
        </p:txBody>
      </p:sp>
    </p:spTree>
    <p:extLst>
      <p:ext uri="{BB962C8B-B14F-4D97-AF65-F5344CB8AC3E}">
        <p14:creationId xmlns:p14="http://schemas.microsoft.com/office/powerpoint/2010/main" val="158863812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00575" y="237190"/>
            <a:ext cx="10058400" cy="497101"/>
          </a:xfrm>
        </p:spPr>
        <p:txBody>
          <a:bodyPr/>
          <a:lstStyle/>
          <a:p>
            <a:pPr algn="ctr"/>
            <a:r>
              <a:rPr lang="es-MX" b="1" dirty="0"/>
              <a:t>La regulación del monopolio: un análisis gráfico</a:t>
            </a:r>
            <a:endParaRPr lang="es-MX" dirty="0"/>
          </a:p>
        </p:txBody>
      </p:sp>
      <p:pic>
        <p:nvPicPr>
          <p:cNvPr id="4" name="Imagen 3"/>
          <p:cNvPicPr>
            <a:picLocks noChangeAspect="1"/>
          </p:cNvPicPr>
          <p:nvPr/>
        </p:nvPicPr>
        <p:blipFill rotWithShape="1">
          <a:blip r:embed="rId2"/>
          <a:srcRect l="50569" t="19581" r="15568" b="6444"/>
          <a:stretch/>
        </p:blipFill>
        <p:spPr>
          <a:xfrm>
            <a:off x="3535957" y="734291"/>
            <a:ext cx="4987636" cy="6125756"/>
          </a:xfrm>
          <a:prstGeom prst="rect">
            <a:avLst/>
          </a:prstGeom>
        </p:spPr>
      </p:pic>
    </p:spTree>
    <p:extLst>
      <p:ext uri="{BB962C8B-B14F-4D97-AF65-F5344CB8AC3E}">
        <p14:creationId xmlns:p14="http://schemas.microsoft.com/office/powerpoint/2010/main" val="17999856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t>Los resultados de la </a:t>
            </a:r>
            <a:r>
              <a:rPr lang="es-MX" b="1" dirty="0" smtClean="0"/>
              <a:t>Regulación</a:t>
            </a:r>
            <a:endParaRPr lang="es-MX" dirty="0"/>
          </a:p>
        </p:txBody>
      </p:sp>
      <p:sp>
        <p:nvSpPr>
          <p:cNvPr id="3" name="Marcador de contenido 2"/>
          <p:cNvSpPr>
            <a:spLocks noGrp="1"/>
          </p:cNvSpPr>
          <p:nvPr>
            <p:ph idx="1"/>
          </p:nvPr>
        </p:nvSpPr>
        <p:spPr/>
        <p:txBody>
          <a:bodyPr>
            <a:normAutofit/>
          </a:bodyPr>
          <a:lstStyle/>
          <a:p>
            <a:pPr algn="just"/>
            <a:r>
              <a:rPr lang="es-MX" sz="2800" dirty="0"/>
              <a:t>En ocasiones la </a:t>
            </a:r>
            <a:r>
              <a:rPr lang="es-MX" sz="2800" b="1" dirty="0"/>
              <a:t>regulación </a:t>
            </a:r>
            <a:r>
              <a:rPr lang="es-MX" sz="2800" dirty="0"/>
              <a:t>produce </a:t>
            </a:r>
            <a:r>
              <a:rPr lang="es-MX" sz="2800" dirty="0" smtClean="0"/>
              <a:t>efectos no </a:t>
            </a:r>
            <a:r>
              <a:rPr lang="es-MX" sz="2800" dirty="0"/>
              <a:t>deseados. Al restringir la entrada en la </a:t>
            </a:r>
            <a:r>
              <a:rPr lang="es-MX" sz="2800" dirty="0" smtClean="0"/>
              <a:t>industria regulada</a:t>
            </a:r>
            <a:r>
              <a:rPr lang="es-MX" sz="2800" dirty="0"/>
              <a:t>, se elevan los precios y los </a:t>
            </a:r>
            <a:r>
              <a:rPr lang="es-MX" sz="2800" dirty="0" smtClean="0"/>
              <a:t>beneficios de </a:t>
            </a:r>
            <a:r>
              <a:rPr lang="es-MX" sz="2800" dirty="0"/>
              <a:t>las empresas ya </a:t>
            </a:r>
            <a:r>
              <a:rPr lang="es-MX" sz="2800" dirty="0" smtClean="0"/>
              <a:t>establecidas.</a:t>
            </a:r>
          </a:p>
          <a:p>
            <a:pPr algn="just"/>
            <a:endParaRPr lang="es-MX" sz="2800" dirty="0"/>
          </a:p>
          <a:p>
            <a:pPr algn="just"/>
            <a:r>
              <a:rPr lang="es-MX" sz="2800" dirty="0"/>
              <a:t>Téngase en cuenta que la </a:t>
            </a:r>
            <a:r>
              <a:rPr lang="es-MX" sz="2800" dirty="0" smtClean="0"/>
              <a:t>regulación redistribuye </a:t>
            </a:r>
            <a:r>
              <a:rPr lang="es-MX" sz="2800" dirty="0"/>
              <a:t>la renta y crea </a:t>
            </a:r>
            <a:r>
              <a:rPr lang="es-MX" sz="2800" b="1" dirty="0"/>
              <a:t>grupos de presión </a:t>
            </a:r>
            <a:r>
              <a:rPr lang="es-MX" sz="2800" dirty="0"/>
              <a:t>que </a:t>
            </a:r>
            <a:r>
              <a:rPr lang="es-MX" sz="2800" dirty="0" smtClean="0"/>
              <a:t>tienen intereses </a:t>
            </a:r>
            <a:r>
              <a:rPr lang="es-MX" sz="2800" dirty="0"/>
              <a:t>creados en los resultados de la regulación.</a:t>
            </a:r>
            <a:endParaRPr lang="es-MX" sz="2800" dirty="0"/>
          </a:p>
        </p:txBody>
      </p:sp>
    </p:spTree>
    <p:extLst>
      <p:ext uri="{BB962C8B-B14F-4D97-AF65-F5344CB8AC3E}">
        <p14:creationId xmlns:p14="http://schemas.microsoft.com/office/powerpoint/2010/main" val="1553801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pPr marL="0" indent="0">
              <a:buNone/>
            </a:pPr>
            <a:endParaRPr lang="es-MX" dirty="0"/>
          </a:p>
          <a:p>
            <a:pPr marL="0" indent="0" algn="just">
              <a:buNone/>
            </a:pPr>
            <a:r>
              <a:rPr lang="es-MX" sz="2800" b="1" dirty="0"/>
              <a:t>Percentiles de ingreso</a:t>
            </a:r>
            <a:endParaRPr lang="es-MX" sz="2800" dirty="0"/>
          </a:p>
          <a:p>
            <a:pPr marL="0" indent="0" algn="just">
              <a:buNone/>
            </a:pPr>
            <a:endParaRPr lang="es-MX" sz="2800" dirty="0" smtClean="0"/>
          </a:p>
          <a:p>
            <a:pPr marL="0" indent="0" algn="just">
              <a:buNone/>
            </a:pPr>
            <a:r>
              <a:rPr lang="es-MX" sz="2800" dirty="0" smtClean="0"/>
              <a:t>Los percentiles </a:t>
            </a:r>
            <a:r>
              <a:rPr lang="es-MX" sz="2800" dirty="0"/>
              <a:t>de ingresos se definen como medida de desigualdad utilizando a un grupo de ingresos para luego separarlos en 100 grupos teniendo 100 percentiles, pero solo se toman 99 divididos por la mediana que separa en dos, el percentil 100 es conocido como el máximo valor no se toma porque no separa ningún grupo.</a:t>
            </a:r>
          </a:p>
          <a:p>
            <a:pPr marL="0" indent="0">
              <a:buNone/>
            </a:pPr>
            <a:endParaRPr lang="es-MX" dirty="0"/>
          </a:p>
        </p:txBody>
      </p:sp>
    </p:spTree>
    <p:extLst>
      <p:ext uri="{BB962C8B-B14F-4D97-AF65-F5344CB8AC3E}">
        <p14:creationId xmlns:p14="http://schemas.microsoft.com/office/powerpoint/2010/main" val="1480938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07744454"/>
              </p:ext>
            </p:extLst>
          </p:nvPr>
        </p:nvGraphicFramePr>
        <p:xfrm>
          <a:off x="1371600" y="0"/>
          <a:ext cx="9982200" cy="6857999"/>
        </p:xfrm>
        <a:graphic>
          <a:graphicData uri="http://schemas.openxmlformats.org/drawingml/2006/table">
            <a:tbl>
              <a:tblPr firstRow="1" firstCol="1" bandRow="1">
                <a:tableStyleId>{5C22544A-7EE6-4342-B048-85BDC9FD1C3A}</a:tableStyleId>
              </a:tblPr>
              <a:tblGrid>
                <a:gridCol w="1663700"/>
                <a:gridCol w="1663700"/>
                <a:gridCol w="1663700"/>
                <a:gridCol w="1663700"/>
                <a:gridCol w="1663700"/>
                <a:gridCol w="1663700"/>
              </a:tblGrid>
              <a:tr h="857249">
                <a:tc>
                  <a:txBody>
                    <a:bodyPr/>
                    <a:lstStyle/>
                    <a:p>
                      <a:pPr algn="ctr">
                        <a:lnSpc>
                          <a:spcPct val="107000"/>
                        </a:lnSpc>
                        <a:spcAft>
                          <a:spcPts val="0"/>
                        </a:spcAft>
                      </a:pPr>
                      <a:r>
                        <a:rPr lang="es-BO" sz="2000" dirty="0" err="1">
                          <a:effectLst/>
                        </a:rPr>
                        <a:t>Deciles</a:t>
                      </a:r>
                      <a:r>
                        <a:rPr lang="es-BO" sz="2000" dirty="0">
                          <a:effectLst/>
                        </a:rPr>
                        <a:t> de Hogares</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BO" sz="2000">
                          <a:effectLst/>
                        </a:rPr>
                        <a:t>2013</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BO" sz="2000">
                          <a:effectLst/>
                        </a:rPr>
                        <a:t>2014</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BO" sz="2000">
                          <a:effectLst/>
                        </a:rPr>
                        <a:t>2015</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BO" sz="2000">
                          <a:effectLst/>
                        </a:rPr>
                        <a:t>2016</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BO" sz="2000">
                          <a:effectLst/>
                        </a:rPr>
                        <a:t>2017</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28625">
                <a:tc>
                  <a:txBody>
                    <a:bodyPr/>
                    <a:lstStyle/>
                    <a:p>
                      <a:pPr algn="l">
                        <a:lnSpc>
                          <a:spcPct val="107000"/>
                        </a:lnSpc>
                        <a:spcAft>
                          <a:spcPts val="0"/>
                        </a:spcAft>
                      </a:pPr>
                      <a:r>
                        <a:rPr lang="es-BO" sz="2000">
                          <a:effectLst/>
                        </a:rPr>
                        <a:t>Decil I</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BO" sz="2000">
                          <a:effectLst/>
                        </a:rPr>
                        <a:t>1441</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BO" sz="2000">
                          <a:effectLst/>
                        </a:rPr>
                        <a:t>1600</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BO" sz="2000">
                          <a:effectLst/>
                        </a:rPr>
                        <a:t>2000</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BO" sz="2000">
                          <a:effectLst/>
                        </a:rPr>
                        <a:t>2000</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BO" sz="2000">
                          <a:effectLst/>
                        </a:rPr>
                        <a:t>2500</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28625">
                <a:tc>
                  <a:txBody>
                    <a:bodyPr/>
                    <a:lstStyle/>
                    <a:p>
                      <a:pPr algn="l">
                        <a:lnSpc>
                          <a:spcPct val="107000"/>
                        </a:lnSpc>
                        <a:spcAft>
                          <a:spcPts val="0"/>
                        </a:spcAft>
                      </a:pPr>
                      <a:r>
                        <a:rPr lang="es-BO" sz="2000">
                          <a:effectLst/>
                        </a:rPr>
                        <a:t>Decil II</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BO" sz="2000">
                          <a:effectLst/>
                        </a:rPr>
                        <a:t>1733</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BO" sz="2000">
                          <a:effectLst/>
                        </a:rPr>
                        <a:t>2000</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BO" sz="2000">
                          <a:effectLst/>
                        </a:rPr>
                        <a:t>2300</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BO" sz="2000">
                          <a:effectLst/>
                        </a:rPr>
                        <a:t>2400</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BO" sz="2000">
                          <a:effectLst/>
                        </a:rPr>
                        <a:t>3000</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28625">
                <a:tc>
                  <a:txBody>
                    <a:bodyPr/>
                    <a:lstStyle/>
                    <a:p>
                      <a:pPr algn="l">
                        <a:lnSpc>
                          <a:spcPct val="107000"/>
                        </a:lnSpc>
                        <a:spcAft>
                          <a:spcPts val="0"/>
                        </a:spcAft>
                      </a:pPr>
                      <a:r>
                        <a:rPr lang="es-BO" sz="2000">
                          <a:effectLst/>
                        </a:rPr>
                        <a:t>Decil III</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BO" sz="2000">
                          <a:effectLst/>
                        </a:rPr>
                        <a:t>2000</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BO" sz="2000">
                          <a:effectLst/>
                        </a:rPr>
                        <a:t>2200</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BO" sz="2000">
                          <a:effectLst/>
                        </a:rPr>
                        <a:t>2600</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BO" sz="2000">
                          <a:effectLst/>
                        </a:rPr>
                        <a:t>2600</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BO" sz="2000">
                          <a:effectLst/>
                        </a:rPr>
                        <a:t>3042</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28625">
                <a:tc>
                  <a:txBody>
                    <a:bodyPr/>
                    <a:lstStyle/>
                    <a:p>
                      <a:pPr algn="l">
                        <a:lnSpc>
                          <a:spcPct val="107000"/>
                        </a:lnSpc>
                        <a:spcAft>
                          <a:spcPts val="0"/>
                        </a:spcAft>
                      </a:pPr>
                      <a:r>
                        <a:rPr lang="es-BO" sz="2000">
                          <a:effectLst/>
                        </a:rPr>
                        <a:t>Decil IV</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BO" sz="2000">
                          <a:effectLst/>
                        </a:rPr>
                        <a:t>2400</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BO" sz="2000">
                          <a:effectLst/>
                        </a:rPr>
                        <a:t>2600</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BO" sz="2000">
                          <a:effectLst/>
                        </a:rPr>
                        <a:t>3000</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BO" sz="2000">
                          <a:effectLst/>
                        </a:rPr>
                        <a:t>3033</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BO" sz="2000">
                          <a:effectLst/>
                        </a:rPr>
                        <a:t>3500</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28625">
                <a:tc>
                  <a:txBody>
                    <a:bodyPr/>
                    <a:lstStyle/>
                    <a:p>
                      <a:pPr algn="l">
                        <a:lnSpc>
                          <a:spcPct val="107000"/>
                        </a:lnSpc>
                        <a:spcAft>
                          <a:spcPts val="0"/>
                        </a:spcAft>
                      </a:pPr>
                      <a:r>
                        <a:rPr lang="es-BO" sz="2000">
                          <a:effectLst/>
                        </a:rPr>
                        <a:t>Decil V</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BO" sz="2000">
                          <a:effectLst/>
                        </a:rPr>
                        <a:t>2800</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BO" sz="2000">
                          <a:effectLst/>
                        </a:rPr>
                        <a:t>3000</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BO" sz="2000">
                          <a:effectLst/>
                        </a:rPr>
                        <a:t>3423</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BO" sz="2000">
                          <a:effectLst/>
                        </a:rPr>
                        <a:t>3500</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BO" sz="2000">
                          <a:effectLst/>
                        </a:rPr>
                        <a:t>4000</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28625">
                <a:tc>
                  <a:txBody>
                    <a:bodyPr/>
                    <a:lstStyle/>
                    <a:p>
                      <a:pPr algn="l">
                        <a:lnSpc>
                          <a:spcPct val="107000"/>
                        </a:lnSpc>
                        <a:spcAft>
                          <a:spcPts val="0"/>
                        </a:spcAft>
                      </a:pPr>
                      <a:r>
                        <a:rPr lang="es-BO" sz="2000">
                          <a:effectLst/>
                        </a:rPr>
                        <a:t>Decil VI</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BO" sz="2000">
                          <a:effectLst/>
                        </a:rPr>
                        <a:t>3042</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BO" sz="2000">
                          <a:effectLst/>
                        </a:rPr>
                        <a:t>3500</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BO" sz="2000">
                          <a:effectLst/>
                        </a:rPr>
                        <a:t>3976</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BO" sz="2000">
                          <a:effectLst/>
                        </a:rPr>
                        <a:t>4000</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BO" sz="2000">
                          <a:effectLst/>
                        </a:rPr>
                        <a:t>4563</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28625">
                <a:tc>
                  <a:txBody>
                    <a:bodyPr/>
                    <a:lstStyle/>
                    <a:p>
                      <a:pPr algn="l">
                        <a:lnSpc>
                          <a:spcPct val="107000"/>
                        </a:lnSpc>
                        <a:spcAft>
                          <a:spcPts val="0"/>
                        </a:spcAft>
                      </a:pPr>
                      <a:r>
                        <a:rPr lang="es-BO" sz="2000">
                          <a:effectLst/>
                        </a:rPr>
                        <a:t>Decil VII</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BO" sz="2000">
                          <a:effectLst/>
                        </a:rPr>
                        <a:t>4000</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BO" sz="2000">
                          <a:effectLst/>
                        </a:rPr>
                        <a:t>4333</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BO" sz="2000">
                          <a:effectLst/>
                        </a:rPr>
                        <a:t>4563</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BO" sz="2000">
                          <a:effectLst/>
                        </a:rPr>
                        <a:t>5000</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BO" sz="2000">
                          <a:effectLst/>
                        </a:rPr>
                        <a:t>5475</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28625">
                <a:tc>
                  <a:txBody>
                    <a:bodyPr/>
                    <a:lstStyle/>
                    <a:p>
                      <a:pPr algn="l">
                        <a:lnSpc>
                          <a:spcPct val="107000"/>
                        </a:lnSpc>
                        <a:spcAft>
                          <a:spcPts val="0"/>
                        </a:spcAft>
                      </a:pPr>
                      <a:r>
                        <a:rPr lang="es-BO" sz="2000">
                          <a:effectLst/>
                        </a:rPr>
                        <a:t>Decil VIII</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BO" sz="2000">
                          <a:effectLst/>
                        </a:rPr>
                        <a:t>5000</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BO" sz="2000">
                          <a:effectLst/>
                        </a:rPr>
                        <a:t>5700</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BO" sz="2000">
                          <a:effectLst/>
                        </a:rPr>
                        <a:t>6000</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BO" sz="2000">
                          <a:effectLst/>
                        </a:rPr>
                        <a:t>6083</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BO" sz="2000">
                          <a:effectLst/>
                        </a:rPr>
                        <a:t>6933</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28625">
                <a:tc>
                  <a:txBody>
                    <a:bodyPr/>
                    <a:lstStyle/>
                    <a:p>
                      <a:pPr algn="l">
                        <a:lnSpc>
                          <a:spcPct val="107000"/>
                        </a:lnSpc>
                        <a:spcAft>
                          <a:spcPts val="0"/>
                        </a:spcAft>
                      </a:pPr>
                      <a:r>
                        <a:rPr lang="es-BO" sz="2000">
                          <a:effectLst/>
                        </a:rPr>
                        <a:t>Decil IX</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BO" sz="2000">
                          <a:effectLst/>
                        </a:rPr>
                        <a:t>7780</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BO" sz="2000">
                          <a:effectLst/>
                        </a:rPr>
                        <a:t>8667</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BO" sz="2000">
                          <a:effectLst/>
                        </a:rPr>
                        <a:t>9000</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BO" sz="2000">
                          <a:effectLst/>
                        </a:rPr>
                        <a:t>9125</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BO" sz="2000">
                          <a:effectLst/>
                        </a:rPr>
                        <a:t>9125</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28625">
                <a:tc>
                  <a:txBody>
                    <a:bodyPr/>
                    <a:lstStyle/>
                    <a:p>
                      <a:pPr algn="l">
                        <a:lnSpc>
                          <a:spcPct val="107000"/>
                        </a:lnSpc>
                        <a:spcAft>
                          <a:spcPts val="0"/>
                        </a:spcAft>
                      </a:pPr>
                      <a:r>
                        <a:rPr lang="es-BO" sz="2000">
                          <a:effectLst/>
                        </a:rPr>
                        <a:t>Totales</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BO" sz="2000">
                          <a:effectLst/>
                        </a:rPr>
                        <a:t>30196</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BO" sz="2000">
                          <a:effectLst/>
                        </a:rPr>
                        <a:t>33600</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BO" sz="2000">
                          <a:effectLst/>
                        </a:rPr>
                        <a:t>36862</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BO" sz="2000">
                          <a:effectLst/>
                        </a:rPr>
                        <a:t>37741</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BO" sz="2000">
                          <a:effectLst/>
                        </a:rPr>
                        <a:t>42138</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28625">
                <a:tc>
                  <a:txBody>
                    <a:bodyPr/>
                    <a:lstStyle/>
                    <a:p>
                      <a:pPr algn="l">
                        <a:lnSpc>
                          <a:spcPct val="107000"/>
                        </a:lnSpc>
                        <a:spcAft>
                          <a:spcPts val="0"/>
                        </a:spcAft>
                      </a:pPr>
                      <a:r>
                        <a:rPr lang="es-BO" sz="2000" dirty="0">
                          <a:effectLst/>
                        </a:rPr>
                        <a:t>D9/D1</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solidFill>
                  </a:tcPr>
                </a:tc>
                <a:tc>
                  <a:txBody>
                    <a:bodyPr/>
                    <a:lstStyle/>
                    <a:p>
                      <a:pPr algn="ctr">
                        <a:lnSpc>
                          <a:spcPct val="107000"/>
                        </a:lnSpc>
                        <a:spcAft>
                          <a:spcPts val="0"/>
                        </a:spcAft>
                      </a:pPr>
                      <a:r>
                        <a:rPr lang="es-BO" sz="2000">
                          <a:effectLst/>
                        </a:rPr>
                        <a:t>5,34</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tc>
                  <a:txBody>
                    <a:bodyPr/>
                    <a:lstStyle/>
                    <a:p>
                      <a:pPr algn="ctr">
                        <a:lnSpc>
                          <a:spcPct val="107000"/>
                        </a:lnSpc>
                        <a:spcAft>
                          <a:spcPts val="0"/>
                        </a:spcAft>
                      </a:pPr>
                      <a:r>
                        <a:rPr lang="es-BO" sz="2000">
                          <a:effectLst/>
                        </a:rPr>
                        <a:t>5,42</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tc>
                  <a:txBody>
                    <a:bodyPr/>
                    <a:lstStyle/>
                    <a:p>
                      <a:pPr algn="ctr">
                        <a:lnSpc>
                          <a:spcPct val="107000"/>
                        </a:lnSpc>
                        <a:spcAft>
                          <a:spcPts val="0"/>
                        </a:spcAft>
                      </a:pPr>
                      <a:r>
                        <a:rPr lang="es-BO" sz="2000">
                          <a:effectLst/>
                        </a:rPr>
                        <a:t>4,50</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tc>
                  <a:txBody>
                    <a:bodyPr/>
                    <a:lstStyle/>
                    <a:p>
                      <a:pPr algn="ctr">
                        <a:lnSpc>
                          <a:spcPct val="107000"/>
                        </a:lnSpc>
                        <a:spcAft>
                          <a:spcPts val="0"/>
                        </a:spcAft>
                      </a:pPr>
                      <a:r>
                        <a:rPr lang="es-BO" sz="2000">
                          <a:effectLst/>
                        </a:rPr>
                        <a:t>4,56</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tc>
                  <a:txBody>
                    <a:bodyPr/>
                    <a:lstStyle/>
                    <a:p>
                      <a:pPr algn="ctr">
                        <a:lnSpc>
                          <a:spcPct val="107000"/>
                        </a:lnSpc>
                        <a:spcAft>
                          <a:spcPts val="0"/>
                        </a:spcAft>
                      </a:pPr>
                      <a:r>
                        <a:rPr lang="es-BO" sz="2000">
                          <a:effectLst/>
                        </a:rPr>
                        <a:t>3,65</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tr>
              <a:tr h="428625">
                <a:tc>
                  <a:txBody>
                    <a:bodyPr/>
                    <a:lstStyle/>
                    <a:p>
                      <a:pPr algn="l">
                        <a:lnSpc>
                          <a:spcPct val="107000"/>
                        </a:lnSpc>
                        <a:spcAft>
                          <a:spcPts val="0"/>
                        </a:spcAft>
                      </a:pPr>
                      <a:r>
                        <a:rPr lang="es-BO" sz="2000" dirty="0">
                          <a:effectLst/>
                        </a:rPr>
                        <a:t>D9/D5</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solidFill>
                  </a:tcPr>
                </a:tc>
                <a:tc>
                  <a:txBody>
                    <a:bodyPr/>
                    <a:lstStyle/>
                    <a:p>
                      <a:pPr algn="ctr">
                        <a:lnSpc>
                          <a:spcPct val="107000"/>
                        </a:lnSpc>
                        <a:spcAft>
                          <a:spcPts val="0"/>
                        </a:spcAft>
                      </a:pPr>
                      <a:r>
                        <a:rPr lang="es-BO" sz="2000" dirty="0">
                          <a:effectLst/>
                        </a:rPr>
                        <a:t>2,75</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tc>
                  <a:txBody>
                    <a:bodyPr/>
                    <a:lstStyle/>
                    <a:p>
                      <a:pPr algn="ctr">
                        <a:lnSpc>
                          <a:spcPct val="107000"/>
                        </a:lnSpc>
                        <a:spcAft>
                          <a:spcPts val="0"/>
                        </a:spcAft>
                      </a:pPr>
                      <a:r>
                        <a:rPr lang="es-BO" sz="2000" dirty="0">
                          <a:effectLst/>
                        </a:rPr>
                        <a:t>2,89</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tc>
                  <a:txBody>
                    <a:bodyPr/>
                    <a:lstStyle/>
                    <a:p>
                      <a:pPr algn="ctr">
                        <a:lnSpc>
                          <a:spcPct val="107000"/>
                        </a:lnSpc>
                        <a:spcAft>
                          <a:spcPts val="0"/>
                        </a:spcAft>
                      </a:pPr>
                      <a:r>
                        <a:rPr lang="es-BO" sz="2000" dirty="0">
                          <a:effectLst/>
                        </a:rPr>
                        <a:t>2,63</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tc>
                  <a:txBody>
                    <a:bodyPr/>
                    <a:lstStyle/>
                    <a:p>
                      <a:pPr algn="ctr">
                        <a:lnSpc>
                          <a:spcPct val="107000"/>
                        </a:lnSpc>
                        <a:spcAft>
                          <a:spcPts val="0"/>
                        </a:spcAft>
                      </a:pPr>
                      <a:r>
                        <a:rPr lang="es-BO" sz="2000" dirty="0">
                          <a:effectLst/>
                        </a:rPr>
                        <a:t>2,61</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tc>
                  <a:txBody>
                    <a:bodyPr/>
                    <a:lstStyle/>
                    <a:p>
                      <a:pPr algn="ctr">
                        <a:lnSpc>
                          <a:spcPct val="107000"/>
                        </a:lnSpc>
                        <a:spcAft>
                          <a:spcPts val="0"/>
                        </a:spcAft>
                      </a:pPr>
                      <a:r>
                        <a:rPr lang="es-BO" sz="2000">
                          <a:effectLst/>
                        </a:rPr>
                        <a:t>2,28</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tr>
              <a:tr h="428625">
                <a:tc>
                  <a:txBody>
                    <a:bodyPr/>
                    <a:lstStyle/>
                    <a:p>
                      <a:pPr algn="l">
                        <a:lnSpc>
                          <a:spcPct val="107000"/>
                        </a:lnSpc>
                        <a:spcAft>
                          <a:spcPts val="0"/>
                        </a:spcAft>
                      </a:pPr>
                      <a:r>
                        <a:rPr lang="es-BO" sz="2000">
                          <a:effectLst/>
                        </a:rPr>
                        <a:t>D1/D5</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solidFill>
                  </a:tcPr>
                </a:tc>
                <a:tc>
                  <a:txBody>
                    <a:bodyPr/>
                    <a:lstStyle/>
                    <a:p>
                      <a:pPr algn="ctr">
                        <a:lnSpc>
                          <a:spcPct val="107000"/>
                        </a:lnSpc>
                        <a:spcAft>
                          <a:spcPts val="0"/>
                        </a:spcAft>
                      </a:pPr>
                      <a:r>
                        <a:rPr lang="es-BO" sz="2000" dirty="0">
                          <a:effectLst/>
                        </a:rPr>
                        <a:t>0,52</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tc>
                  <a:txBody>
                    <a:bodyPr/>
                    <a:lstStyle/>
                    <a:p>
                      <a:pPr algn="ctr">
                        <a:lnSpc>
                          <a:spcPct val="107000"/>
                        </a:lnSpc>
                        <a:spcAft>
                          <a:spcPts val="0"/>
                        </a:spcAft>
                      </a:pPr>
                      <a:r>
                        <a:rPr lang="es-BO" sz="2000">
                          <a:effectLst/>
                        </a:rPr>
                        <a:t>0,53</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tc>
                  <a:txBody>
                    <a:bodyPr/>
                    <a:lstStyle/>
                    <a:p>
                      <a:pPr algn="ctr">
                        <a:lnSpc>
                          <a:spcPct val="107000"/>
                        </a:lnSpc>
                        <a:spcAft>
                          <a:spcPts val="0"/>
                        </a:spcAft>
                      </a:pPr>
                      <a:r>
                        <a:rPr lang="es-BO" sz="2000" dirty="0">
                          <a:effectLst/>
                        </a:rPr>
                        <a:t>0,58</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tc>
                  <a:txBody>
                    <a:bodyPr/>
                    <a:lstStyle/>
                    <a:p>
                      <a:pPr algn="ctr">
                        <a:lnSpc>
                          <a:spcPct val="107000"/>
                        </a:lnSpc>
                        <a:spcAft>
                          <a:spcPts val="0"/>
                        </a:spcAft>
                      </a:pPr>
                      <a:r>
                        <a:rPr lang="es-BO" sz="2000" dirty="0">
                          <a:effectLst/>
                        </a:rPr>
                        <a:t>0,57</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tc>
                  <a:txBody>
                    <a:bodyPr/>
                    <a:lstStyle/>
                    <a:p>
                      <a:pPr algn="ctr">
                        <a:lnSpc>
                          <a:spcPct val="107000"/>
                        </a:lnSpc>
                        <a:spcAft>
                          <a:spcPts val="0"/>
                        </a:spcAft>
                      </a:pPr>
                      <a:r>
                        <a:rPr lang="es-BO" sz="2000" dirty="0">
                          <a:effectLst/>
                        </a:rPr>
                        <a:t>0,63</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tr>
              <a:tr h="428625">
                <a:tc>
                  <a:txBody>
                    <a:bodyPr/>
                    <a:lstStyle/>
                    <a:p>
                      <a:pPr algn="l">
                        <a:lnSpc>
                          <a:spcPct val="107000"/>
                        </a:lnSpc>
                        <a:spcAft>
                          <a:spcPts val="0"/>
                        </a:spcAft>
                      </a:pPr>
                      <a:r>
                        <a:rPr lang="es-BO" sz="2000">
                          <a:effectLst/>
                        </a:rPr>
                        <a:t>D7,5/D2,5</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solidFill>
                  </a:tcPr>
                </a:tc>
                <a:tc>
                  <a:txBody>
                    <a:bodyPr/>
                    <a:lstStyle/>
                    <a:p>
                      <a:pPr algn="ctr">
                        <a:lnSpc>
                          <a:spcPct val="107000"/>
                        </a:lnSpc>
                        <a:spcAft>
                          <a:spcPts val="0"/>
                        </a:spcAft>
                      </a:pPr>
                      <a:r>
                        <a:rPr lang="es-BO" sz="2000">
                          <a:effectLst/>
                        </a:rPr>
                        <a:t>2,37</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tc>
                  <a:txBody>
                    <a:bodyPr/>
                    <a:lstStyle/>
                    <a:p>
                      <a:pPr algn="ctr">
                        <a:lnSpc>
                          <a:spcPct val="107000"/>
                        </a:lnSpc>
                        <a:spcAft>
                          <a:spcPts val="0"/>
                        </a:spcAft>
                      </a:pPr>
                      <a:r>
                        <a:rPr lang="es-BO" sz="2000">
                          <a:effectLst/>
                        </a:rPr>
                        <a:t>2,44</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tc>
                  <a:txBody>
                    <a:bodyPr/>
                    <a:lstStyle/>
                    <a:p>
                      <a:pPr algn="ctr">
                        <a:lnSpc>
                          <a:spcPct val="107000"/>
                        </a:lnSpc>
                        <a:spcAft>
                          <a:spcPts val="0"/>
                        </a:spcAft>
                      </a:pPr>
                      <a:r>
                        <a:rPr lang="es-BO" sz="2000">
                          <a:effectLst/>
                        </a:rPr>
                        <a:t>2,00</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tc>
                  <a:txBody>
                    <a:bodyPr/>
                    <a:lstStyle/>
                    <a:p>
                      <a:pPr algn="ctr">
                        <a:lnSpc>
                          <a:spcPct val="107000"/>
                        </a:lnSpc>
                        <a:spcAft>
                          <a:spcPts val="0"/>
                        </a:spcAft>
                      </a:pPr>
                      <a:r>
                        <a:rPr lang="es-BO" sz="2000">
                          <a:effectLst/>
                        </a:rPr>
                        <a:t>2,20</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tc>
                  <a:txBody>
                    <a:bodyPr/>
                    <a:lstStyle/>
                    <a:p>
                      <a:pPr algn="ctr">
                        <a:lnSpc>
                          <a:spcPct val="107000"/>
                        </a:lnSpc>
                        <a:spcAft>
                          <a:spcPts val="0"/>
                        </a:spcAft>
                      </a:pPr>
                      <a:r>
                        <a:rPr lang="es-BO" sz="2000" dirty="0">
                          <a:effectLst/>
                        </a:rPr>
                        <a:t>2,03</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tr>
            </a:tbl>
          </a:graphicData>
        </a:graphic>
      </p:graphicFrame>
    </p:spTree>
    <p:extLst>
      <p:ext uri="{BB962C8B-B14F-4D97-AF65-F5344CB8AC3E}">
        <p14:creationId xmlns:p14="http://schemas.microsoft.com/office/powerpoint/2010/main" val="19606104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po de madera">
  <a:themeElements>
    <a:clrScheme name="Tipo de mader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Tipo de madera">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ipo de madera">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Madera</Template>
  <TotalTime>741</TotalTime>
  <Words>3202</Words>
  <Application>Microsoft Office PowerPoint</Application>
  <PresentationFormat>Panorámica</PresentationFormat>
  <Paragraphs>264</Paragraphs>
  <Slides>74</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74</vt:i4>
      </vt:variant>
    </vt:vector>
  </HeadingPairs>
  <TitlesOfParts>
    <vt:vector size="80" baseType="lpstr">
      <vt:lpstr>Calibri</vt:lpstr>
      <vt:lpstr>Rockwell</vt:lpstr>
      <vt:lpstr>Rockwell Condensed</vt:lpstr>
      <vt:lpstr>Times New Roman</vt:lpstr>
      <vt:lpstr>Wingdings</vt:lpstr>
      <vt:lpstr>Tipo de madera</vt:lpstr>
      <vt:lpstr>LAS FUNCIONES DEL ESTADO</vt:lpstr>
      <vt:lpstr>Presentación de PowerPoint</vt:lpstr>
      <vt:lpstr>La mejora de la distribución de la renta y su medición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La lucha contra las diferencias de renta y el estado de bienestar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El Estado y la actividad económica: los impuestos</vt:lpstr>
      <vt:lpstr>Presentación de PowerPoint</vt:lpstr>
      <vt:lpstr>Presentación de PowerPoint</vt:lpstr>
      <vt:lpstr>Presentación de PowerPoint</vt:lpstr>
      <vt:lpstr>La incidencia de un impuesto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Los impuestos y la eficiencia</vt:lpstr>
      <vt:lpstr>Presentación de PowerPoint</vt:lpstr>
      <vt:lpstr>Presentación de PowerPoint</vt:lpstr>
      <vt:lpstr>Presentación de PowerPoint</vt:lpstr>
      <vt:lpstr>Presentación de PowerPoint</vt:lpstr>
      <vt:lpstr>Los impuestos y la equidad</vt:lpstr>
      <vt:lpstr>Presentación de PowerPoint</vt:lpstr>
      <vt:lpstr>Presentación de PowerPoint</vt:lpstr>
      <vt:lpstr>Presentación de PowerPoint</vt:lpstr>
      <vt:lpstr>Presentación de PowerPoint</vt:lpstr>
      <vt:lpstr>El pragmatismo de las soluciones tributarias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El Estado y la regulación</vt:lpstr>
      <vt:lpstr>Presentación de PowerPoint</vt:lpstr>
      <vt:lpstr>Presentación de PowerPoint</vt:lpstr>
      <vt:lpstr>Presentación de PowerPoint</vt:lpstr>
      <vt:lpstr>La regulación y el poder de mercado</vt:lpstr>
      <vt:lpstr>Presentación de PowerPoint</vt:lpstr>
      <vt:lpstr>Los resultados de la Regulación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 funciones del Estado</dc:title>
  <dc:creator>Usuario de Windows</dc:creator>
  <cp:lastModifiedBy>Usuario de Windows</cp:lastModifiedBy>
  <cp:revision>36</cp:revision>
  <dcterms:created xsi:type="dcterms:W3CDTF">2018-09-10T12:28:17Z</dcterms:created>
  <dcterms:modified xsi:type="dcterms:W3CDTF">2018-10-01T13:28:22Z</dcterms:modified>
</cp:coreProperties>
</file>