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29C96A-3FDE-404D-B3E2-E2063D479E5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6C0BD36-580F-4936-ABEE-9EC67FB8C60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35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C96A-3FDE-404D-B3E2-E2063D479E5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BD36-580F-4936-ABEE-9EC67FB8C6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40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C96A-3FDE-404D-B3E2-E2063D479E5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BD36-580F-4936-ABEE-9EC67FB8C60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84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C96A-3FDE-404D-B3E2-E2063D479E5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BD36-580F-4936-ABEE-9EC67FB8C60E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593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C96A-3FDE-404D-B3E2-E2063D479E5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BD36-580F-4936-ABEE-9EC67FB8C6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38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C96A-3FDE-404D-B3E2-E2063D479E5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BD36-580F-4936-ABEE-9EC67FB8C60E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931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C96A-3FDE-404D-B3E2-E2063D479E5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BD36-580F-4936-ABEE-9EC67FB8C60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722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C96A-3FDE-404D-B3E2-E2063D479E5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BD36-580F-4936-ABEE-9EC67FB8C60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194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C96A-3FDE-404D-B3E2-E2063D479E5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BD36-580F-4936-ABEE-9EC67FB8C60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69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C96A-3FDE-404D-B3E2-E2063D479E5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BD36-580F-4936-ABEE-9EC67FB8C6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83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C96A-3FDE-404D-B3E2-E2063D479E5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BD36-580F-4936-ABEE-9EC67FB8C60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45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C96A-3FDE-404D-B3E2-E2063D479E5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BD36-580F-4936-ABEE-9EC67FB8C6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83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C96A-3FDE-404D-B3E2-E2063D479E5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BD36-580F-4936-ABEE-9EC67FB8C60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80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C96A-3FDE-404D-B3E2-E2063D479E5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BD36-580F-4936-ABEE-9EC67FB8C60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05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C96A-3FDE-404D-B3E2-E2063D479E5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BD36-580F-4936-ABEE-9EC67FB8C6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54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C96A-3FDE-404D-B3E2-E2063D479E5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BD36-580F-4936-ABEE-9EC67FB8C60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380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C96A-3FDE-404D-B3E2-E2063D479E5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0BD36-580F-4936-ABEE-9EC67FB8C6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85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29C96A-3FDE-404D-B3E2-E2063D479E5F}" type="datetimeFigureOut">
              <a:rPr lang="es-ES" smtClean="0"/>
              <a:t>08/11/2016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C0BD36-580F-4936-ABEE-9EC67FB8C6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11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LAS PERSONAS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2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La </a:t>
            </a:r>
            <a:r>
              <a:rPr lang="es-ES" i="1" dirty="0"/>
              <a:t>motivación </a:t>
            </a:r>
            <a:r>
              <a:rPr lang="es-ES" dirty="0"/>
              <a:t>está relacionada con el sistema de cognición de la persona. </a:t>
            </a:r>
            <a:r>
              <a:rPr lang="es-ES" dirty="0" err="1"/>
              <a:t>Krech</a:t>
            </a:r>
            <a:r>
              <a:rPr lang="es-ES" dirty="0"/>
              <a:t>, </a:t>
            </a:r>
            <a:r>
              <a:rPr lang="es-ES" dirty="0" err="1"/>
              <a:t>Crutchfi</a:t>
            </a:r>
            <a:r>
              <a:rPr lang="es-ES" dirty="0"/>
              <a:t> </a:t>
            </a:r>
            <a:r>
              <a:rPr lang="es-ES" dirty="0" err="1"/>
              <a:t>eld</a:t>
            </a:r>
            <a:r>
              <a:rPr lang="es-ES" dirty="0"/>
              <a:t> y </a:t>
            </a:r>
            <a:r>
              <a:rPr lang="es-ES" dirty="0" err="1"/>
              <a:t>Ballachey</a:t>
            </a:r>
            <a:r>
              <a:rPr lang="es-ES" dirty="0"/>
              <a:t> explican que 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“los actos del ser humano están guiados por su cognición —por lo que piensa, cree y prevé—. Pero al preguntarse por el motivo por cual actúa de esa forma, se plantea la cuestión de la </a:t>
            </a:r>
            <a:r>
              <a:rPr lang="es-ES" i="1" dirty="0"/>
              <a:t>motivación</a:t>
            </a:r>
            <a:r>
              <a:rPr lang="es-ES" dirty="0"/>
              <a:t>. La </a:t>
            </a:r>
            <a:r>
              <a:rPr lang="es-ES" i="1" dirty="0"/>
              <a:t>motivación </a:t>
            </a:r>
            <a:r>
              <a:rPr lang="es-ES" dirty="0"/>
              <a:t>funciona en términos de fuerzas activas e impulsoras, que se traducen en palabras como deseo y recelo (temor, desconfianza y sospecha). Además, la motivación busca alcanzar una meta determinada, el ser humano gasta energía para lograrlo”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37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Existen tres premisas que explican la conducta humana:</a:t>
            </a:r>
          </a:p>
          <a:p>
            <a:endParaRPr lang="es-ES" dirty="0"/>
          </a:p>
          <a:p>
            <a:pPr lvl="0"/>
            <a:r>
              <a:rPr lang="es-ES" i="1" dirty="0"/>
              <a:t>La conducta es causada </a:t>
            </a:r>
            <a:r>
              <a:rPr lang="es-ES" dirty="0"/>
              <a:t>por estímulos externos o internos. Existe una causalidad en la conducta. Tanto la herencia como el ambiente influyen decisivamente en el comportamiento de las personas.</a:t>
            </a:r>
          </a:p>
          <a:p>
            <a:pPr lvl="0"/>
            <a:r>
              <a:rPr lang="es-ES" i="1" dirty="0"/>
              <a:t>La conducta es motivada</a:t>
            </a:r>
            <a:r>
              <a:rPr lang="es-ES" dirty="0"/>
              <a:t>, o sea, en toda conducta humana existe una finalidad. La conducta no es casual ni aleatoria, sino que está siempre orientada y dirigida hacia algún objetivo.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31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i="1" dirty="0"/>
              <a:t>La conducta está orientada hacia objetivos</a:t>
            </a:r>
            <a:r>
              <a:rPr lang="es-ES" dirty="0"/>
              <a:t>. En todo comportamiento existe siempre un impulso, deseo, necesidad o tendencia, todas ellas son expresiones que sirven para designar los motivos de la conducta.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Si las suposiciones anteriores son correctas, la conducta no es espontánea ni está exenta de finalidad: siempre hay un objetivo explícito o implícito que la explica.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76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Ciclo </a:t>
            </a:r>
            <a:r>
              <a:rPr lang="es-ES" b="1" dirty="0" smtClean="0"/>
              <a:t>motivacional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3200" dirty="0"/>
              <a:t>El </a:t>
            </a:r>
            <a:r>
              <a:rPr lang="es-ES" sz="3200" i="1" dirty="0"/>
              <a:t>ciclo motivacional </a:t>
            </a:r>
            <a:r>
              <a:rPr lang="es-ES" sz="3200" dirty="0"/>
              <a:t>empieza con el surgimiento de una necesidad. La </a:t>
            </a:r>
            <a:r>
              <a:rPr lang="es-ES" sz="3200" i="1" dirty="0"/>
              <a:t>necesidad </a:t>
            </a:r>
            <a:r>
              <a:rPr lang="es-ES" sz="3200" dirty="0"/>
              <a:t>es una fuerza dinámica y persistente que origina el comportamiento. Cada vez que surge una </a:t>
            </a:r>
            <a:r>
              <a:rPr lang="es-ES" sz="3200" i="1" dirty="0"/>
              <a:t>necesidad</a:t>
            </a:r>
            <a:r>
              <a:rPr lang="es-ES" sz="3200" dirty="0"/>
              <a:t>, ésta rompe el estado de equilibrio del organismo, produciendo un estado de tensión, insatisfacción, incomodidad y desequilibrio. Ese estado lleva al individuo a un comportamiento o acción, capaz de liberar la tensión o de liberarlo de la incomodidad y del desequilibrio</a:t>
            </a:r>
            <a:r>
              <a:rPr lang="es-ES" sz="3200" dirty="0" smtClean="0"/>
              <a:t>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8497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7" y="540912"/>
            <a:ext cx="10908406" cy="256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7" y="3322749"/>
            <a:ext cx="10908405" cy="2714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2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i="1" dirty="0"/>
              <a:t>Recuerde: </a:t>
            </a:r>
            <a:r>
              <a:rPr lang="es-ES" b="1" dirty="0"/>
              <a:t>El constante flujo de necesidades</a:t>
            </a:r>
            <a:endParaRPr lang="es-ES" dirty="0"/>
          </a:p>
          <a:p>
            <a:r>
              <a:rPr lang="es-ES" dirty="0"/>
              <a:t>La satisfacción de ciertas </a:t>
            </a:r>
            <a:r>
              <a:rPr lang="es-ES" i="1" dirty="0"/>
              <a:t>necesidades </a:t>
            </a:r>
            <a:r>
              <a:rPr lang="es-ES" dirty="0"/>
              <a:t>es temporal y pasajera, es decir, la </a:t>
            </a:r>
            <a:r>
              <a:rPr lang="es-ES" i="1" dirty="0"/>
              <a:t>motivación humana es cíclica</a:t>
            </a:r>
            <a:r>
              <a:rPr lang="es-ES" dirty="0"/>
              <a:t>: la conducta es un proceso continuo de resolución de problemas y satisfacción de necesidades a medida que éstas surgen.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60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Jerarquía de las necesidades de </a:t>
            </a:r>
            <a:r>
              <a:rPr lang="es-ES" b="1" dirty="0" err="1" smtClean="0"/>
              <a:t>Maslow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3200" dirty="0"/>
              <a:t>Las teorías de las necesidades parten del principio de que los motivos del comportamiento humano residen en el propio individuo: su motivación para actuar y comportarse proviene de fuerzas que existen dentro de él. Algunas de esas necesidades son conscientes, mientras que otras no. La teoría motivacional más conocida es la de </a:t>
            </a:r>
            <a:r>
              <a:rPr lang="es-ES" sz="3200" dirty="0" err="1"/>
              <a:t>Maslow</a:t>
            </a:r>
            <a:r>
              <a:rPr lang="es-ES" sz="3200" dirty="0"/>
              <a:t> y se basa en la jerarquía de las necesidades humanas.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00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80" y="566671"/>
            <a:ext cx="10071278" cy="5563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2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85611"/>
            <a:ext cx="10515600" cy="5391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3200" dirty="0"/>
              <a:t>De manera general, la teoría de </a:t>
            </a:r>
            <a:r>
              <a:rPr lang="es-ES" sz="3200" dirty="0" err="1"/>
              <a:t>Maslow</a:t>
            </a:r>
            <a:r>
              <a:rPr lang="es-ES" sz="3200" dirty="0"/>
              <a:t> presenta los aspectos siguientes:</a:t>
            </a:r>
          </a:p>
          <a:p>
            <a:pPr marL="0" indent="0">
              <a:buNone/>
            </a:pPr>
            <a:endParaRPr lang="es-ES" sz="3200" dirty="0"/>
          </a:p>
          <a:p>
            <a:pPr lvl="0"/>
            <a:r>
              <a:rPr lang="es-ES" sz="3200" dirty="0"/>
              <a:t>Una </a:t>
            </a:r>
            <a:r>
              <a:rPr lang="es-ES" sz="3200" i="1" dirty="0"/>
              <a:t>necesidad satisfecha </a:t>
            </a:r>
            <a:r>
              <a:rPr lang="es-ES" sz="3200" dirty="0"/>
              <a:t>no es una motivación para la conducta. Sólo las </a:t>
            </a:r>
            <a:r>
              <a:rPr lang="es-ES" sz="3200" i="1" dirty="0"/>
              <a:t>necesidades </a:t>
            </a:r>
            <a:r>
              <a:rPr lang="es-ES" sz="3200" dirty="0"/>
              <a:t>no satisfechas influyen en ella, orientándola hacia objetivos individuales.</a:t>
            </a:r>
          </a:p>
          <a:p>
            <a:pPr lvl="0"/>
            <a:r>
              <a:rPr lang="es-ES" sz="3200" dirty="0"/>
              <a:t>El individuo nace con ciertas </a:t>
            </a:r>
            <a:r>
              <a:rPr lang="es-ES" sz="3200" i="1" dirty="0"/>
              <a:t>necesidades fisiológicas</a:t>
            </a:r>
            <a:r>
              <a:rPr lang="es-ES" sz="3200" dirty="0"/>
              <a:t>, que son innatas o hereditarias. Al principio, se encamina su conducta de manera exclusiva a la satisfacción cíclica de esas necesidades, que son hambre, sed, ciclo sueño-actividad, sexo, etcétera.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35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43189"/>
            <a:ext cx="10515600" cy="5133774"/>
          </a:xfrm>
        </p:spPr>
        <p:txBody>
          <a:bodyPr/>
          <a:lstStyle/>
          <a:p>
            <a:pPr lvl="0"/>
            <a:r>
              <a:rPr lang="es-ES" dirty="0"/>
              <a:t>A partir de una cierta edad, el individuo inicia una larga trayectoria de aprendizaje de nuevos patrones de necesidades. Surgen las </a:t>
            </a:r>
            <a:r>
              <a:rPr lang="es-ES" i="1" dirty="0"/>
              <a:t>necesidades de seguridad</a:t>
            </a:r>
            <a:r>
              <a:rPr lang="es-ES" dirty="0"/>
              <a:t>, encaminadas hacia la protección contra el peligro, las amenazas y la privación</a:t>
            </a:r>
            <a:r>
              <a:rPr lang="es-ES" dirty="0" smtClean="0"/>
              <a:t>.</a:t>
            </a:r>
          </a:p>
          <a:p>
            <a:pPr marL="0" lvl="0" indent="0">
              <a:buNone/>
            </a:pPr>
            <a:endParaRPr lang="es-ES" dirty="0"/>
          </a:p>
          <a:p>
            <a:pPr lvl="0"/>
            <a:r>
              <a:rPr lang="es-ES" dirty="0"/>
              <a:t>A medida que el individuo logra controlar sus </a:t>
            </a:r>
            <a:r>
              <a:rPr lang="es-ES" i="1" dirty="0"/>
              <a:t>necesidades fisiológicas </a:t>
            </a:r>
            <a:r>
              <a:rPr lang="es-ES" dirty="0"/>
              <a:t>y de </a:t>
            </a:r>
            <a:r>
              <a:rPr lang="es-ES" i="1" dirty="0"/>
              <a:t>seguridad </a:t>
            </a:r>
            <a:r>
              <a:rPr lang="es-ES" dirty="0"/>
              <a:t>surgen lenta y paulatinamente las </a:t>
            </a:r>
            <a:r>
              <a:rPr lang="es-ES" i="1" dirty="0"/>
              <a:t>necesidades más elevadas</a:t>
            </a:r>
            <a:r>
              <a:rPr lang="es-ES" dirty="0"/>
              <a:t>: </a:t>
            </a:r>
            <a:r>
              <a:rPr lang="es-ES" i="1" dirty="0"/>
              <a:t>sociales</a:t>
            </a:r>
            <a:r>
              <a:rPr lang="es-ES" dirty="0"/>
              <a:t>, de </a:t>
            </a:r>
            <a:r>
              <a:rPr lang="es-ES" i="1" dirty="0"/>
              <a:t>estima </a:t>
            </a:r>
            <a:r>
              <a:rPr lang="es-ES" dirty="0"/>
              <a:t>y de </a:t>
            </a:r>
            <a:r>
              <a:rPr lang="es-ES" i="1" dirty="0"/>
              <a:t>autorrealización</a:t>
            </a:r>
            <a:r>
              <a:rPr lang="es-ES" dirty="0"/>
              <a:t>. No todos los individuos logran llegar al nivel de las </a:t>
            </a:r>
            <a:r>
              <a:rPr lang="es-ES" i="1" dirty="0"/>
              <a:t>necesidades de autorrealización </a:t>
            </a:r>
            <a:r>
              <a:rPr lang="es-ES" dirty="0"/>
              <a:t>o al de </a:t>
            </a:r>
            <a:r>
              <a:rPr lang="es-ES" i="1" dirty="0"/>
              <a:t>necesidades de estima</a:t>
            </a:r>
            <a:r>
              <a:rPr lang="es-ES" dirty="0"/>
              <a:t>. Esto es una conquista individual.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79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VARIABILIDAD </a:t>
            </a:r>
            <a:r>
              <a:rPr lang="es-ES" dirty="0" smtClean="0"/>
              <a:t>HUMANA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s-ES" sz="3600" dirty="0" smtClean="0"/>
          </a:p>
          <a:p>
            <a:pPr marL="0" indent="0" algn="ctr">
              <a:buNone/>
            </a:pPr>
            <a:r>
              <a:rPr lang="es-ES" sz="3600" dirty="0" smtClean="0"/>
              <a:t>Aunque </a:t>
            </a:r>
            <a:r>
              <a:rPr lang="es-ES" sz="3600" dirty="0"/>
              <a:t>las organizaciones están compuestas por personas y éstas necesitan incorporarse a las organizaciones para lograr sus objetivos, esta alianza no siempre resulta fácil. Las organizaciones son diferentes entre sí y lo mismo ocurre con las personas. </a:t>
            </a:r>
          </a:p>
        </p:txBody>
      </p:sp>
    </p:spTree>
    <p:extLst>
      <p:ext uri="{BB962C8B-B14F-4D97-AF65-F5344CB8AC3E}">
        <p14:creationId xmlns:p14="http://schemas.microsoft.com/office/powerpoint/2010/main" val="3949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Las necesidades más elevadas no sólo surgen a medida que se van satisfaciendo las más bajas, sino que predominan sobre las más bajas de acuerdo con la </a:t>
            </a:r>
            <a:r>
              <a:rPr lang="es-ES" i="1" dirty="0"/>
              <a:t>jerarquía de las necesidades</a:t>
            </a:r>
            <a:r>
              <a:rPr lang="es-ES" dirty="0"/>
              <a:t>. Un gran número de necesidades concomitantes influyen la conducta del individuo, pero las necesidades más elevadas predominan en relación con las necesidades más bajas</a:t>
            </a:r>
            <a:r>
              <a:rPr lang="es-ES" dirty="0" smtClean="0"/>
              <a:t>.</a:t>
            </a:r>
          </a:p>
          <a:p>
            <a:pPr marL="0" lvl="0" indent="0">
              <a:buNone/>
            </a:pPr>
            <a:endParaRPr lang="es-ES" dirty="0"/>
          </a:p>
          <a:p>
            <a:pPr lvl="0"/>
            <a:r>
              <a:rPr lang="es-ES" dirty="0"/>
              <a:t>Las necesidades más bajas requieren un ciclo motivacional corto (comer, dormir, etc.) mientras que las necesidades más elevadas requieren un </a:t>
            </a:r>
            <a:r>
              <a:rPr lang="es-ES" i="1" dirty="0"/>
              <a:t>ciclo motivacional </a:t>
            </a:r>
            <a:r>
              <a:rPr lang="es-ES" dirty="0"/>
              <a:t>largo. Sin embargo, si alguna necesidad más baja deja de ser satisfecha durante mucho tiempo, entonces se vuelve imperativa, neutralizando el efecto de las necesidades más elevadas.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4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COGNICION </a:t>
            </a:r>
            <a:r>
              <a:rPr lang="es-ES" dirty="0" smtClean="0"/>
              <a:t>HUMANA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sz="3600" dirty="0" smtClean="0"/>
              <a:t>La </a:t>
            </a:r>
            <a:r>
              <a:rPr lang="es-ES" sz="3600" i="1" dirty="0"/>
              <a:t>cognición </a:t>
            </a:r>
            <a:r>
              <a:rPr lang="es-ES" sz="3600" dirty="0"/>
              <a:t>es la manera en que una persona se percibe e interpreta a sí misma y a su medio externo. La cognición es el filtro personal a través del cual la persona ve, siente y percibe el mundo a su alrededor. Asimismo, es lo que establece la creencia y la opinión personal respecto a uno mismo o al mundo exterior.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778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/>
              <a:t>Sobre la conducta de las </a:t>
            </a:r>
            <a:r>
              <a:rPr lang="es-ES" i="1" dirty="0" smtClean="0"/>
              <a:t>personas</a:t>
            </a:r>
            <a:endParaRPr lang="es-ES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b="1" dirty="0"/>
              <a:t>Teoría de campo de Lewin</a:t>
            </a:r>
            <a:r>
              <a:rPr lang="es-ES" dirty="0"/>
              <a:t>.- asegura que la conducta humana depende de dos factores:</a:t>
            </a:r>
          </a:p>
          <a:p>
            <a:endParaRPr lang="es-ES" dirty="0"/>
          </a:p>
          <a:p>
            <a:pPr lvl="0"/>
            <a:r>
              <a:rPr lang="es-ES" dirty="0"/>
              <a:t>La conducta se deriva de la totalidad de factores y eventos coexistentes en determinada situación, situación total (</a:t>
            </a:r>
            <a:r>
              <a:rPr lang="es-ES" i="1" dirty="0"/>
              <a:t>Gestalt)</a:t>
            </a:r>
            <a:endParaRPr lang="es-ES" dirty="0"/>
          </a:p>
          <a:p>
            <a:endParaRPr lang="es-ES" dirty="0"/>
          </a:p>
          <a:p>
            <a:pPr lvl="0"/>
            <a:r>
              <a:rPr lang="es-ES" dirty="0"/>
              <a:t>Esos hechos y eventos tienen la característica de un campo dinámico de fuerzas, en el que cada uno tiene una interrelación dinámica con los demás, que influye o recibe influencia de los otros. Este campo dinámico produce el llamado campo psicológico personal, que es un patrón organizado de las percepciones de cada individuo y que determina su manera de ver o de percibir las cosas en su ambiente.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21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/>
              <a:t>Teoría de la disonancia cognitiva.-</a:t>
            </a:r>
            <a:r>
              <a:rPr lang="es-ES" dirty="0"/>
              <a:t> La </a:t>
            </a:r>
            <a:r>
              <a:rPr lang="es-ES" i="1" dirty="0"/>
              <a:t>teoría de la disonancia cognitiva </a:t>
            </a:r>
            <a:r>
              <a:rPr lang="es-ES" dirty="0"/>
              <a:t>de León </a:t>
            </a:r>
            <a:r>
              <a:rPr lang="es-ES" dirty="0" err="1"/>
              <a:t>Festinger</a:t>
            </a:r>
            <a:r>
              <a:rPr lang="es-ES" dirty="0"/>
              <a:t> se basa en la premisa de que cada persona se esfuerza por obtener un estado de consonancia o coherencia consigo misma.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>
              <a:buNone/>
            </a:pPr>
            <a:r>
              <a:rPr lang="es-ES" dirty="0"/>
              <a:t>Un elemento cognitivo es una especie de creencia, conocimiento u opinión que el individuo tiene de sí mismo o del medio externo. Los elementos cognitivos pueden estar relacionados de tres maneras: </a:t>
            </a:r>
            <a:r>
              <a:rPr lang="es-ES" i="1" dirty="0"/>
              <a:t>consonante</a:t>
            </a:r>
            <a:r>
              <a:rPr lang="es-ES" dirty="0"/>
              <a:t>, </a:t>
            </a:r>
            <a:r>
              <a:rPr lang="es-ES" i="1" dirty="0"/>
              <a:t>disonante </a:t>
            </a:r>
            <a:r>
              <a:rPr lang="es-ES" dirty="0"/>
              <a:t>o </a:t>
            </a:r>
            <a:r>
              <a:rPr lang="es-ES" i="1" dirty="0"/>
              <a:t>irrelevante</a:t>
            </a:r>
            <a:r>
              <a:rPr lang="es-ES" dirty="0"/>
              <a:t>: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957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ES" sz="3200" i="1" dirty="0"/>
              <a:t>Relación disonante</a:t>
            </a:r>
            <a:r>
              <a:rPr lang="es-ES" sz="3200" dirty="0"/>
              <a:t>, cuando el individuo cree que fumar es nocivo, y sin embargo sigue fumando (dos cogniciones en relación disonante). </a:t>
            </a:r>
          </a:p>
          <a:p>
            <a:pPr lvl="0"/>
            <a:r>
              <a:rPr lang="es-ES" sz="3200" i="1" dirty="0"/>
              <a:t>Relación consonante</a:t>
            </a:r>
            <a:r>
              <a:rPr lang="es-ES" sz="3200" dirty="0"/>
              <a:t>, cuando cree que fumar es nocivo y por lo tanto deja de fumar (dos cogniciones en relación consonante).</a:t>
            </a:r>
          </a:p>
          <a:p>
            <a:pPr lvl="0"/>
            <a:r>
              <a:rPr lang="es-ES" sz="3200" i="1" dirty="0"/>
              <a:t>Relación irrelevante</a:t>
            </a:r>
            <a:r>
              <a:rPr lang="es-ES" sz="3200" dirty="0"/>
              <a:t>, cuando considera que fumar es nocivo y le gusta pasear (elementos en una relación irrelevante).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38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3600" dirty="0"/>
              <a:t>De estas dos perspectivas (la teoría de campo y la de la disonancia cognitiva) se concluye que la conducta de las personas se apoya más en sus percepciones personales y subjetivas que en hechos objetivos y concretos que existan en la realidad. No es la realidad lo que cuenta, sino la manera personal e individual de visualizarla e interpretarla y de estas forma se comportan las personas.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73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LA COMPLEJA NATURALEZA </a:t>
            </a:r>
            <a:r>
              <a:rPr lang="es-ES" b="1" dirty="0" smtClean="0"/>
              <a:t>HUMANA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/>
              <a:t>Tres enfoques para el estudio de la conducta de las </a:t>
            </a:r>
            <a:r>
              <a:rPr lang="es-ES" i="1" dirty="0"/>
              <a:t>personas.</a:t>
            </a:r>
            <a:endParaRPr lang="es-ES" dirty="0"/>
          </a:p>
          <a:p>
            <a:endParaRPr lang="es-ES" dirty="0"/>
          </a:p>
          <a:p>
            <a:pPr lvl="0"/>
            <a:r>
              <a:rPr lang="es-ES" dirty="0"/>
              <a:t>La persona </a:t>
            </a:r>
            <a:r>
              <a:rPr lang="es-ES" i="1" dirty="0"/>
              <a:t>como un ser transaccional</a:t>
            </a:r>
            <a:r>
              <a:rPr lang="es-ES" dirty="0"/>
              <a:t>, que no sólo recibe insumos del ambiente y reacciona a ellos, sino que también asume una posición proactiva, al anticiparse y muchas veces al provocar modificaciones en su ambiente.</a:t>
            </a:r>
          </a:p>
          <a:p>
            <a:pPr lvl="0"/>
            <a:r>
              <a:rPr lang="es-ES" dirty="0"/>
              <a:t>La persona </a:t>
            </a:r>
            <a:r>
              <a:rPr lang="es-ES" i="1" dirty="0"/>
              <a:t>con un comportamiento dirigido hacia un objetivo</a:t>
            </a:r>
            <a:r>
              <a:rPr lang="es-ES" dirty="0"/>
              <a:t>, es decir que la persona es capaz de tener objetivos o aspiraciones y de hacer esfuerzos para alcanzarlos.</a:t>
            </a:r>
          </a:p>
          <a:p>
            <a:pPr lvl="0"/>
            <a:r>
              <a:rPr lang="es-ES" dirty="0"/>
              <a:t>La persona </a:t>
            </a:r>
            <a:r>
              <a:rPr lang="es-ES" i="1" dirty="0"/>
              <a:t>como un modelo de sistema abierto</a:t>
            </a:r>
            <a:r>
              <a:rPr lang="es-ES" dirty="0"/>
              <a:t>, dirigido a objetivos, interdependiente con el medio físico y social, activamente involucrada en transacciones con ese medio en la medida en que persigue sus objetivos.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02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LA MOTIVACIÓN </a:t>
            </a:r>
            <a:r>
              <a:rPr lang="es-ES" b="1" dirty="0" smtClean="0"/>
              <a:t>HUMANA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3200" dirty="0"/>
              <a:t>De los factores internos que influyen en la conducta humana, daremos especial atención a la </a:t>
            </a:r>
            <a:r>
              <a:rPr lang="es-ES" sz="3200" i="1" dirty="0"/>
              <a:t>motivación</a:t>
            </a:r>
            <a:r>
              <a:rPr lang="es-ES" sz="3200" dirty="0"/>
              <a:t>.</a:t>
            </a:r>
          </a:p>
          <a:p>
            <a:endParaRPr lang="es-ES" sz="3200" dirty="0"/>
          </a:p>
          <a:p>
            <a:r>
              <a:rPr lang="es-ES" sz="3200" dirty="0"/>
              <a:t>De manera general, </a:t>
            </a:r>
            <a:r>
              <a:rPr lang="es-ES" sz="3200" i="1" dirty="0"/>
              <a:t>motivo </a:t>
            </a:r>
            <a:r>
              <a:rPr lang="es-ES" sz="3200" dirty="0"/>
              <a:t>es todo aquello que impulsa a la persona a actuar de determinada manera o que da origen, por lo menos, a una determinada tendencia, a un determinado comportamiento.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1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1328</Words>
  <Application>Microsoft Office PowerPoint</Application>
  <PresentationFormat>Panorámica</PresentationFormat>
  <Paragraphs>56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Orgánico</vt:lpstr>
      <vt:lpstr>LAS PERSONAS</vt:lpstr>
      <vt:lpstr>VARIABILIDAD HUMANA</vt:lpstr>
      <vt:lpstr>COGNICION HUMANA</vt:lpstr>
      <vt:lpstr>Sobre la conducta de las personas</vt:lpstr>
      <vt:lpstr>Presentación de PowerPoint</vt:lpstr>
      <vt:lpstr>Presentación de PowerPoint</vt:lpstr>
      <vt:lpstr>Presentación de PowerPoint</vt:lpstr>
      <vt:lpstr>LA COMPLEJA NATURALEZA HUMANA</vt:lpstr>
      <vt:lpstr>LA MOTIVACIÓN HUMANA</vt:lpstr>
      <vt:lpstr>Presentación de PowerPoint</vt:lpstr>
      <vt:lpstr>Presentación de PowerPoint</vt:lpstr>
      <vt:lpstr>Presentación de PowerPoint</vt:lpstr>
      <vt:lpstr>Ciclo motivacional</vt:lpstr>
      <vt:lpstr>Presentación de PowerPoint</vt:lpstr>
      <vt:lpstr>Presentación de PowerPoint</vt:lpstr>
      <vt:lpstr>Jerarquía de las necesidades de Maslow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PERSONAS</dc:title>
  <dc:creator>Full name</dc:creator>
  <cp:lastModifiedBy>Full name</cp:lastModifiedBy>
  <cp:revision>4</cp:revision>
  <dcterms:created xsi:type="dcterms:W3CDTF">2016-11-08T14:03:12Z</dcterms:created>
  <dcterms:modified xsi:type="dcterms:W3CDTF">2016-11-08T14:26:30Z</dcterms:modified>
</cp:coreProperties>
</file>