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64" r:id="rId4"/>
    <p:sldId id="265" r:id="rId5"/>
    <p:sldId id="307" r:id="rId6"/>
    <p:sldId id="320" r:id="rId7"/>
    <p:sldId id="308" r:id="rId8"/>
    <p:sldId id="309" r:id="rId9"/>
    <p:sldId id="310" r:id="rId10"/>
    <p:sldId id="311" r:id="rId11"/>
    <p:sldId id="321" r:id="rId12"/>
    <p:sldId id="312" r:id="rId13"/>
    <p:sldId id="313" r:id="rId14"/>
    <p:sldId id="314" r:id="rId15"/>
    <p:sldId id="315" r:id="rId16"/>
    <p:sldId id="317" r:id="rId17"/>
    <p:sldId id="318" r:id="rId18"/>
    <p:sldId id="319" r:id="rId19"/>
    <p:sldId id="259" r:id="rId20"/>
    <p:sldId id="260" r:id="rId21"/>
    <p:sldId id="261" r:id="rId22"/>
    <p:sldId id="262" r:id="rId23"/>
    <p:sldId id="263" r:id="rId24"/>
    <p:sldId id="266" r:id="rId25"/>
    <p:sldId id="267" r:id="rId26"/>
    <p:sldId id="268" r:id="rId27"/>
    <p:sldId id="269" r:id="rId28"/>
    <p:sldId id="272" r:id="rId29"/>
    <p:sldId id="270" r:id="rId30"/>
    <p:sldId id="273" r:id="rId31"/>
    <p:sldId id="287" r:id="rId32"/>
    <p:sldId id="288" r:id="rId33"/>
    <p:sldId id="281" r:id="rId34"/>
    <p:sldId id="282" r:id="rId35"/>
    <p:sldId id="283" r:id="rId36"/>
    <p:sldId id="284" r:id="rId37"/>
    <p:sldId id="285" r:id="rId38"/>
    <p:sldId id="286" r:id="rId39"/>
    <p:sldId id="289" r:id="rId40"/>
    <p:sldId id="290" r:id="rId41"/>
    <p:sldId id="275" r:id="rId42"/>
    <p:sldId id="280" r:id="rId43"/>
    <p:sldId id="291" r:id="rId44"/>
    <p:sldId id="292" r:id="rId45"/>
    <p:sldId id="293" r:id="rId46"/>
    <p:sldId id="294" r:id="rId47"/>
    <p:sldId id="295" r:id="rId48"/>
    <p:sldId id="296" r:id="rId49"/>
    <p:sldId id="297" r:id="rId50"/>
    <p:sldId id="298" r:id="rId51"/>
    <p:sldId id="299" r:id="rId52"/>
    <p:sldId id="300" r:id="rId53"/>
    <p:sldId id="306" r:id="rId54"/>
    <p:sldId id="302" r:id="rId55"/>
    <p:sldId id="303" r:id="rId56"/>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5" d="100"/>
          <a:sy n="115" d="100"/>
        </p:scale>
        <p:origin x="43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7" name="Date Placeholder 6"/>
          <p:cNvSpPr>
            <a:spLocks noGrp="1"/>
          </p:cNvSpPr>
          <p:nvPr>
            <p:ph type="dt" sz="half" idx="10"/>
          </p:nvPr>
        </p:nvSpPr>
        <p:spPr/>
        <p:txBody>
          <a:bodyPr/>
          <a:lstStyle/>
          <a:p>
            <a:fld id="{175F86E0-3EB9-4489-B1C9-0B7E1CC43561}" type="datetimeFigureOut">
              <a:rPr lang="es-MX" smtClean="0"/>
              <a:t>21/03/2019</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A644D1F6-2189-44DA-BF3E-2D277D2BF635}" type="slidenum">
              <a:rPr lang="es-MX" smtClean="0"/>
              <a:t>‹Nº›</a:t>
            </a:fld>
            <a:endParaRPr lang="es-MX"/>
          </a:p>
        </p:txBody>
      </p:sp>
    </p:spTree>
    <p:extLst>
      <p:ext uri="{BB962C8B-B14F-4D97-AF65-F5344CB8AC3E}">
        <p14:creationId xmlns:p14="http://schemas.microsoft.com/office/powerpoint/2010/main" val="2736370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75F86E0-3EB9-4489-B1C9-0B7E1CC43561}" type="datetimeFigureOut">
              <a:rPr lang="es-MX" smtClean="0"/>
              <a:t>21/03/2019</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644D1F6-2189-44DA-BF3E-2D277D2BF635}" type="slidenum">
              <a:rPr lang="es-MX" smtClean="0"/>
              <a:t>‹Nº›</a:t>
            </a:fld>
            <a:endParaRPr lang="es-MX"/>
          </a:p>
        </p:txBody>
      </p:sp>
    </p:spTree>
    <p:extLst>
      <p:ext uri="{BB962C8B-B14F-4D97-AF65-F5344CB8AC3E}">
        <p14:creationId xmlns:p14="http://schemas.microsoft.com/office/powerpoint/2010/main" val="12309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75F86E0-3EB9-4489-B1C9-0B7E1CC43561}" type="datetimeFigureOut">
              <a:rPr lang="es-MX" smtClean="0"/>
              <a:t>21/03/2019</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644D1F6-2189-44DA-BF3E-2D277D2BF635}" type="slidenum">
              <a:rPr lang="es-MX" smtClean="0"/>
              <a:t>‹Nº›</a:t>
            </a:fld>
            <a:endParaRPr lang="es-MX"/>
          </a:p>
        </p:txBody>
      </p:sp>
    </p:spTree>
    <p:extLst>
      <p:ext uri="{BB962C8B-B14F-4D97-AF65-F5344CB8AC3E}">
        <p14:creationId xmlns:p14="http://schemas.microsoft.com/office/powerpoint/2010/main" val="29898551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s-ES" smtClean="0"/>
              <a:t>Haga clic para modificar el estilo de título del patrón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75F86E0-3EB9-4489-B1C9-0B7E1CC43561}" type="datetimeFigureOut">
              <a:rPr lang="es-MX" smtClean="0"/>
              <a:t>21/03/2019</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644D1F6-2189-44DA-BF3E-2D277D2BF635}" type="slidenum">
              <a:rPr lang="es-MX" smtClean="0"/>
              <a:t>‹Nº›</a:t>
            </a:fld>
            <a:endParaRPr lang="es-MX"/>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4610715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75F86E0-3EB9-4489-B1C9-0B7E1CC43561}" type="datetimeFigureOut">
              <a:rPr lang="es-MX" smtClean="0"/>
              <a:t>21/03/2019</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644D1F6-2189-44DA-BF3E-2D277D2BF635}" type="slidenum">
              <a:rPr lang="es-MX" smtClean="0"/>
              <a:t>‹Nº›</a:t>
            </a:fld>
            <a:endParaRPr lang="es-MX"/>
          </a:p>
        </p:txBody>
      </p:sp>
    </p:spTree>
    <p:extLst>
      <p:ext uri="{BB962C8B-B14F-4D97-AF65-F5344CB8AC3E}">
        <p14:creationId xmlns:p14="http://schemas.microsoft.com/office/powerpoint/2010/main" val="18088163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s-ES" smtClean="0"/>
              <a:t>Haga clic para modificar el estilo de título del patrón</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s-ES" smtClean="0"/>
              <a:t>Haga clic para modificar el estilo de texto del patrón</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s-ES" smtClean="0"/>
              <a:t>Haga clic para modificar el estilo de texto del patrón</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175F86E0-3EB9-4489-B1C9-0B7E1CC43561}" type="datetimeFigureOut">
              <a:rPr lang="es-MX" smtClean="0"/>
              <a:t>21/03/2019</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A644D1F6-2189-44DA-BF3E-2D277D2BF635}" type="slidenum">
              <a:rPr lang="es-MX" smtClean="0"/>
              <a:t>‹Nº›</a:t>
            </a:fld>
            <a:endParaRPr lang="es-MX"/>
          </a:p>
        </p:txBody>
      </p:sp>
    </p:spTree>
    <p:extLst>
      <p:ext uri="{BB962C8B-B14F-4D97-AF65-F5344CB8AC3E}">
        <p14:creationId xmlns:p14="http://schemas.microsoft.com/office/powerpoint/2010/main" val="33201652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s-ES" smtClean="0"/>
              <a:t>Haga clic para modificar el estilo de título del patrón</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175F86E0-3EB9-4489-B1C9-0B7E1CC43561}" type="datetimeFigureOut">
              <a:rPr lang="es-MX" smtClean="0"/>
              <a:t>21/03/2019</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A644D1F6-2189-44DA-BF3E-2D277D2BF635}" type="slidenum">
              <a:rPr lang="es-MX" smtClean="0"/>
              <a:t>‹Nº›</a:t>
            </a:fld>
            <a:endParaRPr lang="es-MX"/>
          </a:p>
        </p:txBody>
      </p:sp>
    </p:spTree>
    <p:extLst>
      <p:ext uri="{BB962C8B-B14F-4D97-AF65-F5344CB8AC3E}">
        <p14:creationId xmlns:p14="http://schemas.microsoft.com/office/powerpoint/2010/main" val="39207837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75F86E0-3EB9-4489-B1C9-0B7E1CC43561}" type="datetimeFigureOut">
              <a:rPr lang="es-MX" smtClean="0"/>
              <a:t>21/03/2019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644D1F6-2189-44DA-BF3E-2D277D2BF635}" type="slidenum">
              <a:rPr lang="es-MX" smtClean="0"/>
              <a:t>‹Nº›</a:t>
            </a:fld>
            <a:endParaRPr lang="es-MX"/>
          </a:p>
        </p:txBody>
      </p:sp>
    </p:spTree>
    <p:extLst>
      <p:ext uri="{BB962C8B-B14F-4D97-AF65-F5344CB8AC3E}">
        <p14:creationId xmlns:p14="http://schemas.microsoft.com/office/powerpoint/2010/main" val="20076372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75F86E0-3EB9-4489-B1C9-0B7E1CC43561}" type="datetimeFigureOut">
              <a:rPr lang="es-MX" smtClean="0"/>
              <a:t>21/03/2019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644D1F6-2189-44DA-BF3E-2D277D2BF635}" type="slidenum">
              <a:rPr lang="es-MX" smtClean="0"/>
              <a:t>‹Nº›</a:t>
            </a:fld>
            <a:endParaRPr lang="es-MX"/>
          </a:p>
        </p:txBody>
      </p:sp>
    </p:spTree>
    <p:extLst>
      <p:ext uri="{BB962C8B-B14F-4D97-AF65-F5344CB8AC3E}">
        <p14:creationId xmlns:p14="http://schemas.microsoft.com/office/powerpoint/2010/main" val="2672993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75F86E0-3EB9-4489-B1C9-0B7E1CC43561}" type="datetimeFigureOut">
              <a:rPr lang="es-MX" smtClean="0"/>
              <a:t>21/03/2019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644D1F6-2189-44DA-BF3E-2D277D2BF635}" type="slidenum">
              <a:rPr lang="es-MX" smtClean="0"/>
              <a:t>‹Nº›</a:t>
            </a:fld>
            <a:endParaRPr lang="es-MX"/>
          </a:p>
        </p:txBody>
      </p:sp>
    </p:spTree>
    <p:extLst>
      <p:ext uri="{BB962C8B-B14F-4D97-AF65-F5344CB8AC3E}">
        <p14:creationId xmlns:p14="http://schemas.microsoft.com/office/powerpoint/2010/main" val="137125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s-ES" smtClean="0"/>
              <a:t>Haga clic para modificar el estilo de título del patrón</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175F86E0-3EB9-4489-B1C9-0B7E1CC43561}" type="datetimeFigureOut">
              <a:rPr lang="es-MX" smtClean="0"/>
              <a:t>21/03/2019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644D1F6-2189-44DA-BF3E-2D277D2BF635}" type="slidenum">
              <a:rPr lang="es-MX" smtClean="0"/>
              <a:t>‹Nº›</a:t>
            </a:fld>
            <a:endParaRPr lang="es-MX"/>
          </a:p>
        </p:txBody>
      </p:sp>
    </p:spTree>
    <p:extLst>
      <p:ext uri="{BB962C8B-B14F-4D97-AF65-F5344CB8AC3E}">
        <p14:creationId xmlns:p14="http://schemas.microsoft.com/office/powerpoint/2010/main" val="1556414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175F86E0-3EB9-4489-B1C9-0B7E1CC43561}" type="datetimeFigureOut">
              <a:rPr lang="es-MX" smtClean="0"/>
              <a:t>21/03/2019</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644D1F6-2189-44DA-BF3E-2D277D2BF635}" type="slidenum">
              <a:rPr lang="es-MX" smtClean="0"/>
              <a:t>‹Nº›</a:t>
            </a:fld>
            <a:endParaRPr lang="es-MX"/>
          </a:p>
        </p:txBody>
      </p:sp>
    </p:spTree>
    <p:extLst>
      <p:ext uri="{BB962C8B-B14F-4D97-AF65-F5344CB8AC3E}">
        <p14:creationId xmlns:p14="http://schemas.microsoft.com/office/powerpoint/2010/main" val="2470963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20000" y="2505075"/>
            <a:ext cx="5025216"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s-ES" smtClean="0"/>
              <a:t>Haga clic para modificar el estilo de texto del patrón</a:t>
            </a:r>
          </a:p>
        </p:txBody>
      </p:sp>
      <p:sp>
        <p:nvSpPr>
          <p:cNvPr id="6" name="Content Placeholder 5"/>
          <p:cNvSpPr>
            <a:spLocks noGrp="1"/>
          </p:cNvSpPr>
          <p:nvPr>
            <p:ph sz="quarter" idx="4"/>
          </p:nvPr>
        </p:nvSpPr>
        <p:spPr>
          <a:xfrm>
            <a:off x="6319840" y="2505075"/>
            <a:ext cx="503554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175F86E0-3EB9-4489-B1C9-0B7E1CC43561}" type="datetimeFigureOut">
              <a:rPr lang="es-MX" smtClean="0"/>
              <a:t>21/03/2019</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A644D1F6-2189-44DA-BF3E-2D277D2BF635}" type="slidenum">
              <a:rPr lang="es-MX" smtClean="0"/>
              <a:t>‹Nº›</a:t>
            </a:fld>
            <a:endParaRPr lang="es-MX"/>
          </a:p>
        </p:txBody>
      </p:sp>
    </p:spTree>
    <p:extLst>
      <p:ext uri="{BB962C8B-B14F-4D97-AF65-F5344CB8AC3E}">
        <p14:creationId xmlns:p14="http://schemas.microsoft.com/office/powerpoint/2010/main" val="589708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175F86E0-3EB9-4489-B1C9-0B7E1CC43561}" type="datetimeFigureOut">
              <a:rPr lang="es-MX" smtClean="0"/>
              <a:t>21/03/2019</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A644D1F6-2189-44DA-BF3E-2D277D2BF635}" type="slidenum">
              <a:rPr lang="es-MX" smtClean="0"/>
              <a:t>‹Nº›</a:t>
            </a:fld>
            <a:endParaRPr lang="es-MX"/>
          </a:p>
        </p:txBody>
      </p:sp>
    </p:spTree>
    <p:extLst>
      <p:ext uri="{BB962C8B-B14F-4D97-AF65-F5344CB8AC3E}">
        <p14:creationId xmlns:p14="http://schemas.microsoft.com/office/powerpoint/2010/main" val="578618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5F86E0-3EB9-4489-B1C9-0B7E1CC43561}" type="datetimeFigureOut">
              <a:rPr lang="es-MX" smtClean="0"/>
              <a:t>21/03/2019</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A644D1F6-2189-44DA-BF3E-2D277D2BF635}" type="slidenum">
              <a:rPr lang="es-MX" smtClean="0"/>
              <a:t>‹Nº›</a:t>
            </a:fld>
            <a:endParaRPr lang="es-MX"/>
          </a:p>
        </p:txBody>
      </p:sp>
    </p:spTree>
    <p:extLst>
      <p:ext uri="{BB962C8B-B14F-4D97-AF65-F5344CB8AC3E}">
        <p14:creationId xmlns:p14="http://schemas.microsoft.com/office/powerpoint/2010/main" val="292513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75F86E0-3EB9-4489-B1C9-0B7E1CC43561}" type="datetimeFigureOut">
              <a:rPr lang="es-MX" smtClean="0"/>
              <a:t>21/03/2019</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644D1F6-2189-44DA-BF3E-2D277D2BF635}" type="slidenum">
              <a:rPr lang="es-MX" smtClean="0"/>
              <a:t>‹Nº›</a:t>
            </a:fld>
            <a:endParaRPr lang="es-MX"/>
          </a:p>
        </p:txBody>
      </p:sp>
    </p:spTree>
    <p:extLst>
      <p:ext uri="{BB962C8B-B14F-4D97-AF65-F5344CB8AC3E}">
        <p14:creationId xmlns:p14="http://schemas.microsoft.com/office/powerpoint/2010/main" val="1436173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75F86E0-3EB9-4489-B1C9-0B7E1CC43561}" type="datetimeFigureOut">
              <a:rPr lang="es-MX" smtClean="0"/>
              <a:t>21/03/2019</a:t>
            </a:fld>
            <a:endParaRPr lang="es-MX"/>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644D1F6-2189-44DA-BF3E-2D277D2BF635}" type="slidenum">
              <a:rPr lang="es-MX" smtClean="0"/>
              <a:t>‹Nº›</a:t>
            </a:fld>
            <a:endParaRPr lang="es-MX"/>
          </a:p>
        </p:txBody>
      </p:sp>
    </p:spTree>
    <p:extLst>
      <p:ext uri="{BB962C8B-B14F-4D97-AF65-F5344CB8AC3E}">
        <p14:creationId xmlns:p14="http://schemas.microsoft.com/office/powerpoint/2010/main" val="2528384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175F86E0-3EB9-4489-B1C9-0B7E1CC43561}" type="datetimeFigureOut">
              <a:rPr lang="es-MX" smtClean="0"/>
              <a:t>21/03/2019</a:t>
            </a:fld>
            <a:endParaRPr lang="es-MX"/>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s-MX"/>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A644D1F6-2189-44DA-BF3E-2D277D2BF635}" type="slidenum">
              <a:rPr lang="es-MX" smtClean="0"/>
              <a:t>‹Nº›</a:t>
            </a:fld>
            <a:endParaRPr lang="es-MX"/>
          </a:p>
        </p:txBody>
      </p:sp>
    </p:spTree>
    <p:extLst>
      <p:ext uri="{BB962C8B-B14F-4D97-AF65-F5344CB8AC3E}">
        <p14:creationId xmlns:p14="http://schemas.microsoft.com/office/powerpoint/2010/main" val="301327458"/>
      </p:ext>
    </p:extLst>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 id="2147483761"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209799" y="1352281"/>
            <a:ext cx="9144000" cy="1706921"/>
          </a:xfrm>
        </p:spPr>
        <p:txBody>
          <a:bodyPr>
            <a:noAutofit/>
          </a:bodyPr>
          <a:lstStyle/>
          <a:p>
            <a:r>
              <a:rPr lang="es-MX" sz="6600" dirty="0" smtClean="0"/>
              <a:t>Bolivia</a:t>
            </a:r>
            <a:r>
              <a:rPr lang="es-MX" sz="6600" dirty="0"/>
              <a:t/>
            </a:r>
            <a:br>
              <a:rPr lang="es-MX" sz="6600" dirty="0"/>
            </a:br>
            <a:r>
              <a:rPr lang="es-MX" sz="6600" dirty="0" smtClean="0"/>
              <a:t>Organización Política del Estado</a:t>
            </a:r>
            <a:endParaRPr lang="es-MX" sz="6600" dirty="0"/>
          </a:p>
        </p:txBody>
      </p:sp>
      <p:sp>
        <p:nvSpPr>
          <p:cNvPr id="3" name="Subtítulo 2"/>
          <p:cNvSpPr>
            <a:spLocks noGrp="1"/>
          </p:cNvSpPr>
          <p:nvPr>
            <p:ph type="subTitle" idx="1"/>
          </p:nvPr>
        </p:nvSpPr>
        <p:spPr/>
        <p:txBody>
          <a:bodyPr/>
          <a:lstStyle/>
          <a:p>
            <a:r>
              <a:rPr lang="es-MX" dirty="0" smtClean="0"/>
              <a:t>Economía Fiscal</a:t>
            </a:r>
            <a:endParaRPr lang="es-MX" dirty="0"/>
          </a:p>
        </p:txBody>
      </p:sp>
    </p:spTree>
    <p:extLst>
      <p:ext uri="{BB962C8B-B14F-4D97-AF65-F5344CB8AC3E}">
        <p14:creationId xmlns:p14="http://schemas.microsoft.com/office/powerpoint/2010/main" val="40027263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p:txBody>
          <a:bodyPr>
            <a:normAutofit/>
          </a:bodyPr>
          <a:lstStyle/>
          <a:p>
            <a:r>
              <a:rPr lang="es-ES" sz="3600" dirty="0"/>
              <a:t>El </a:t>
            </a:r>
            <a:r>
              <a:rPr lang="es-ES" sz="3600" b="1" dirty="0"/>
              <a:t>Principio de Igualdad</a:t>
            </a:r>
            <a:r>
              <a:rPr lang="es-ES" sz="3600" dirty="0"/>
              <a:t>. Todos los ciudadanos gozan de los mismos derechos y garantías consagrados por la Constitución Política del Estado y las Leyes.</a:t>
            </a:r>
          </a:p>
          <a:p>
            <a:r>
              <a:rPr lang="es-ES" sz="3600" dirty="0"/>
              <a:t>El </a:t>
            </a:r>
            <a:r>
              <a:rPr lang="es-ES" sz="3600" b="1" dirty="0"/>
              <a:t>Principio de Transparencia</a:t>
            </a:r>
            <a:r>
              <a:rPr lang="es-ES" sz="3600" dirty="0"/>
              <a:t>. Los actos que surgen del proceso electoral son públicos y se rigen por los preceptos legales que lo reglamentan.</a:t>
            </a:r>
          </a:p>
          <a:p>
            <a:pPr marL="0" indent="0">
              <a:buNone/>
            </a:pPr>
            <a:endParaRPr lang="es-ES" dirty="0"/>
          </a:p>
        </p:txBody>
      </p:sp>
    </p:spTree>
    <p:extLst>
      <p:ext uri="{BB962C8B-B14F-4D97-AF65-F5344CB8AC3E}">
        <p14:creationId xmlns:p14="http://schemas.microsoft.com/office/powerpoint/2010/main" val="33129516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p:txBody>
          <a:bodyPr>
            <a:normAutofit lnSpcReduction="10000"/>
          </a:bodyPr>
          <a:lstStyle/>
          <a:p>
            <a:pPr marL="0" indent="0">
              <a:buNone/>
            </a:pPr>
            <a:endParaRPr lang="es-ES" dirty="0" smtClean="0"/>
          </a:p>
          <a:p>
            <a:r>
              <a:rPr lang="es-ES" sz="3600" dirty="0"/>
              <a:t>El </a:t>
            </a:r>
            <a:r>
              <a:rPr lang="es-ES" sz="3600" b="1" dirty="0"/>
              <a:t>Principio de Publicidad</a:t>
            </a:r>
            <a:r>
              <a:rPr lang="es-ES" sz="3600" dirty="0"/>
              <a:t>. Las actuaciones que derivan de la realización de elecciones, desde su convocatoria hasta su culminación, serán de conocimiento de los agentes involucrados en el proceso eleccionario. </a:t>
            </a:r>
            <a:endParaRPr lang="es-ES" sz="3600" dirty="0" smtClean="0"/>
          </a:p>
          <a:p>
            <a:endParaRPr lang="es-ES" sz="3600" dirty="0"/>
          </a:p>
          <a:p>
            <a:r>
              <a:rPr lang="es-ES" sz="3600" dirty="0"/>
              <a:t>El </a:t>
            </a:r>
            <a:r>
              <a:rPr lang="es-ES" sz="3600" b="1" dirty="0"/>
              <a:t>Principio de Preclusión</a:t>
            </a:r>
            <a:r>
              <a:rPr lang="es-ES" sz="3600" dirty="0"/>
              <a:t>. Las etapas del proceso electoral no se repetirán ni se revisarán.</a:t>
            </a:r>
          </a:p>
          <a:p>
            <a:pPr marL="0" indent="0">
              <a:buNone/>
            </a:pPr>
            <a:endParaRPr lang="es-ES" dirty="0"/>
          </a:p>
        </p:txBody>
      </p:sp>
    </p:spTree>
    <p:extLst>
      <p:ext uri="{BB962C8B-B14F-4D97-AF65-F5344CB8AC3E}">
        <p14:creationId xmlns:p14="http://schemas.microsoft.com/office/powerpoint/2010/main" val="4032883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p:txBody>
          <a:bodyPr>
            <a:normAutofit lnSpcReduction="10000"/>
          </a:bodyPr>
          <a:lstStyle/>
          <a:p>
            <a:pPr marL="0" indent="0">
              <a:buNone/>
            </a:pPr>
            <a:endParaRPr lang="es-ES" dirty="0" smtClean="0"/>
          </a:p>
          <a:p>
            <a:pPr marL="0" indent="0">
              <a:buNone/>
            </a:pPr>
            <a:r>
              <a:rPr lang="es-ES" sz="3600" dirty="0" smtClean="0"/>
              <a:t>El</a:t>
            </a:r>
            <a:r>
              <a:rPr lang="es-ES" sz="3600" b="1" dirty="0" smtClean="0">
                <a:solidFill>
                  <a:srgbClr val="92D050"/>
                </a:solidFill>
              </a:rPr>
              <a:t> </a:t>
            </a:r>
            <a:r>
              <a:rPr lang="es-ES" sz="3600" b="1" dirty="0">
                <a:solidFill>
                  <a:srgbClr val="92D050"/>
                </a:solidFill>
              </a:rPr>
              <a:t>Pluralismo Económico </a:t>
            </a:r>
            <a:r>
              <a:rPr lang="es-ES" sz="3600" dirty="0"/>
              <a:t>es el </a:t>
            </a:r>
            <a:r>
              <a:rPr lang="es-ES" sz="3600" i="1" dirty="0"/>
              <a:t>principio de diversidad que permite el</a:t>
            </a:r>
            <a:r>
              <a:rPr lang="es-ES" sz="3600" dirty="0"/>
              <a:t> </a:t>
            </a:r>
            <a:r>
              <a:rPr lang="es-ES" sz="3600" i="1" dirty="0"/>
              <a:t>aseguramiento de las </a:t>
            </a:r>
            <a:r>
              <a:rPr lang="es-ES" sz="3600" dirty="0"/>
              <a:t>Formas De Propiedad</a:t>
            </a:r>
            <a:r>
              <a:rPr lang="es-ES" sz="3600" i="1" dirty="0"/>
              <a:t> y las </a:t>
            </a:r>
            <a:r>
              <a:rPr lang="es-ES" sz="3600" dirty="0"/>
              <a:t>Formas De Organización Económica</a:t>
            </a:r>
            <a:r>
              <a:rPr lang="es-ES" sz="3600" i="1" dirty="0"/>
              <a:t> Del Estado.</a:t>
            </a:r>
            <a:endParaRPr lang="es-ES" sz="3600" dirty="0"/>
          </a:p>
          <a:p>
            <a:pPr marL="0" indent="0">
              <a:buNone/>
            </a:pPr>
            <a:endParaRPr lang="es-ES" sz="3600" dirty="0" smtClean="0"/>
          </a:p>
          <a:p>
            <a:pPr marL="0" indent="0">
              <a:buNone/>
            </a:pPr>
            <a:r>
              <a:rPr lang="es-ES" sz="3600" dirty="0" smtClean="0"/>
              <a:t>La </a:t>
            </a:r>
            <a:r>
              <a:rPr lang="es-ES" sz="3600" dirty="0"/>
              <a:t>propiedad es el derecho de gozar y disponer de una cosa sin más limitaciones que las establecidas en las leyes.</a:t>
            </a:r>
          </a:p>
          <a:p>
            <a:pPr marL="0" indent="0">
              <a:buNone/>
            </a:pPr>
            <a:endParaRPr lang="es-ES" dirty="0"/>
          </a:p>
        </p:txBody>
      </p:sp>
    </p:spTree>
    <p:extLst>
      <p:ext uri="{BB962C8B-B14F-4D97-AF65-F5344CB8AC3E}">
        <p14:creationId xmlns:p14="http://schemas.microsoft.com/office/powerpoint/2010/main" val="16066414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81891" y="881149"/>
            <a:ext cx="10771909" cy="5295814"/>
          </a:xfrm>
        </p:spPr>
        <p:txBody>
          <a:bodyPr>
            <a:normAutofit fontScale="92500" lnSpcReduction="10000"/>
          </a:bodyPr>
          <a:lstStyle/>
          <a:p>
            <a:pPr marL="0" indent="0">
              <a:buNone/>
            </a:pPr>
            <a:r>
              <a:rPr lang="es-ES" b="1" dirty="0"/>
              <a:t>Formas De Propiedad. </a:t>
            </a:r>
            <a:r>
              <a:rPr lang="es-ES" dirty="0"/>
              <a:t>Las </a:t>
            </a:r>
            <a:r>
              <a:rPr lang="es-ES" i="1" dirty="0"/>
              <a:t>Formas De Propiedad</a:t>
            </a:r>
            <a:r>
              <a:rPr lang="es-ES" dirty="0"/>
              <a:t> que establece la Constitución política del </a:t>
            </a:r>
            <a:r>
              <a:rPr lang="es-ES" dirty="0" smtClean="0"/>
              <a:t>son </a:t>
            </a:r>
            <a:r>
              <a:rPr lang="es-ES" dirty="0"/>
              <a:t>cuatro</a:t>
            </a:r>
            <a:r>
              <a:rPr lang="es-ES" dirty="0" smtClean="0"/>
              <a:t>:</a:t>
            </a:r>
          </a:p>
          <a:p>
            <a:endParaRPr lang="es-ES" dirty="0"/>
          </a:p>
          <a:p>
            <a:pPr lvl="0"/>
            <a:r>
              <a:rPr lang="es-ES" dirty="0"/>
              <a:t>Propiedad Pública</a:t>
            </a:r>
            <a:r>
              <a:rPr lang="es-ES" dirty="0" smtClean="0"/>
              <a:t>.</a:t>
            </a:r>
          </a:p>
          <a:p>
            <a:pPr lvl="0"/>
            <a:endParaRPr lang="es-ES" dirty="0"/>
          </a:p>
          <a:p>
            <a:pPr lvl="0"/>
            <a:r>
              <a:rPr lang="es-ES" dirty="0"/>
              <a:t>Propiedad Privada. La propiedad privada puede ser individual o colectiva (CPE, 59 I). Ambas deben cumplir con una función social, </a:t>
            </a:r>
            <a:r>
              <a:rPr lang="es-ES" i="1" dirty="0"/>
              <a:t>aprovechamiento sustentable de una cosa equilibrando el interés particular del titular y los intereses de la colectividad </a:t>
            </a:r>
            <a:endParaRPr lang="es-ES" i="1" dirty="0" smtClean="0"/>
          </a:p>
          <a:p>
            <a:pPr marL="0" lvl="0" indent="0">
              <a:buNone/>
            </a:pPr>
            <a:endParaRPr lang="es-ES" i="1" dirty="0" smtClean="0"/>
          </a:p>
          <a:p>
            <a:pPr lvl="0"/>
            <a:r>
              <a:rPr lang="es-ES" dirty="0" smtClean="0"/>
              <a:t>Propiedad Cooperativa.</a:t>
            </a:r>
          </a:p>
          <a:p>
            <a:pPr lvl="0"/>
            <a:endParaRPr lang="es-ES" dirty="0"/>
          </a:p>
          <a:p>
            <a:pPr lvl="0"/>
            <a:r>
              <a:rPr lang="es-ES" dirty="0"/>
              <a:t>Propiedad comunitaria</a:t>
            </a:r>
            <a:r>
              <a:rPr lang="es-ES" dirty="0" smtClean="0"/>
              <a:t>.</a:t>
            </a:r>
            <a:endParaRPr lang="es-ES" dirty="0"/>
          </a:p>
        </p:txBody>
      </p:sp>
    </p:spTree>
    <p:extLst>
      <p:ext uri="{BB962C8B-B14F-4D97-AF65-F5344CB8AC3E}">
        <p14:creationId xmlns:p14="http://schemas.microsoft.com/office/powerpoint/2010/main" val="29308496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p:txBody>
          <a:bodyPr/>
          <a:lstStyle/>
          <a:p>
            <a:r>
              <a:rPr lang="es-ES" dirty="0"/>
              <a:t>Las Formas De Propiedad dan lugar a las formas de explotación económica. Este principio, el pluralismo económico, es la base para las </a:t>
            </a:r>
            <a:r>
              <a:rPr lang="es-ES" b="1" dirty="0"/>
              <a:t>Formas De Organización Económica</a:t>
            </a:r>
            <a:r>
              <a:rPr lang="es-ES" dirty="0"/>
              <a:t> del Estado boliviano (CPE, 306 numeral II, 307-310</a:t>
            </a:r>
            <a:r>
              <a:rPr lang="es-ES" dirty="0" smtClean="0"/>
              <a:t>):</a:t>
            </a:r>
          </a:p>
          <a:p>
            <a:pPr marL="0" indent="0">
              <a:buNone/>
            </a:pPr>
            <a:endParaRPr lang="es-ES" dirty="0"/>
          </a:p>
          <a:p>
            <a:pPr lvl="0"/>
            <a:r>
              <a:rPr lang="es-ES" dirty="0"/>
              <a:t>la estatal,</a:t>
            </a:r>
          </a:p>
          <a:p>
            <a:pPr lvl="0"/>
            <a:r>
              <a:rPr lang="es-ES" dirty="0"/>
              <a:t>la privada,</a:t>
            </a:r>
          </a:p>
          <a:p>
            <a:pPr lvl="0"/>
            <a:r>
              <a:rPr lang="es-ES" dirty="0"/>
              <a:t>la cooperativa y</a:t>
            </a:r>
          </a:p>
          <a:p>
            <a:pPr lvl="0"/>
            <a:r>
              <a:rPr lang="es-ES" dirty="0"/>
              <a:t>la comunitaria.</a:t>
            </a:r>
          </a:p>
          <a:p>
            <a:pPr marL="0" indent="0">
              <a:buNone/>
            </a:pPr>
            <a:endParaRPr lang="es-ES" dirty="0"/>
          </a:p>
        </p:txBody>
      </p:sp>
    </p:spTree>
    <p:extLst>
      <p:ext uri="{BB962C8B-B14F-4D97-AF65-F5344CB8AC3E}">
        <p14:creationId xmlns:p14="http://schemas.microsoft.com/office/powerpoint/2010/main" val="16492935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p:txBody>
          <a:bodyPr>
            <a:normAutofit fontScale="92500"/>
          </a:bodyPr>
          <a:lstStyle/>
          <a:p>
            <a:pPr marL="0" indent="0">
              <a:buNone/>
            </a:pPr>
            <a:r>
              <a:rPr lang="es-ES" sz="3600" dirty="0" smtClean="0"/>
              <a:t>El</a:t>
            </a:r>
            <a:r>
              <a:rPr lang="es-ES" sz="3600" dirty="0"/>
              <a:t> </a:t>
            </a:r>
            <a:r>
              <a:rPr lang="es-ES" sz="3600" b="1" dirty="0">
                <a:solidFill>
                  <a:srgbClr val="92D050"/>
                </a:solidFill>
              </a:rPr>
              <a:t>Pluralismo Jurídico</a:t>
            </a:r>
            <a:r>
              <a:rPr lang="es-ES" sz="3600" dirty="0"/>
              <a:t> basado en la </a:t>
            </a:r>
            <a:r>
              <a:rPr lang="es-ES" sz="3600" i="1" dirty="0"/>
              <a:t>Teoría de la Institución</a:t>
            </a:r>
            <a:r>
              <a:rPr lang="es-ES" sz="3600" dirty="0"/>
              <a:t> afirma que </a:t>
            </a:r>
            <a:r>
              <a:rPr lang="es-ES" sz="3600" i="1" dirty="0"/>
              <a:t>el Estado no es el único centro productor de normas jurídicas sino también el producido por los grupos sociales diferentes al Estado</a:t>
            </a:r>
            <a:r>
              <a:rPr lang="es-ES" sz="3600" dirty="0"/>
              <a:t>, siempre y cuando: a) determinen sus fines propios, b) establezcan los medios para llegar a esos fines, c) distribuyan funciones especificas de los individuos que componen el grupo para que cada uno colabore, a través de lo medios previstos, para el logro del fin y d) que tengan diferente </a:t>
            </a:r>
            <a:r>
              <a:rPr lang="es-ES" sz="3600" dirty="0" smtClean="0"/>
              <a:t>cultura.</a:t>
            </a:r>
            <a:endParaRPr lang="es-ES" sz="3600" dirty="0"/>
          </a:p>
          <a:p>
            <a:pPr marL="0" indent="0">
              <a:buNone/>
            </a:pPr>
            <a:endParaRPr lang="es-ES" dirty="0"/>
          </a:p>
        </p:txBody>
      </p:sp>
    </p:spTree>
    <p:extLst>
      <p:ext uri="{BB962C8B-B14F-4D97-AF65-F5344CB8AC3E}">
        <p14:creationId xmlns:p14="http://schemas.microsoft.com/office/powerpoint/2010/main" val="24344033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p:txBody>
          <a:bodyPr>
            <a:normAutofit/>
          </a:bodyPr>
          <a:lstStyle/>
          <a:p>
            <a:pPr algn="just"/>
            <a:r>
              <a:rPr lang="es-ES" dirty="0" smtClean="0"/>
              <a:t>El </a:t>
            </a:r>
            <a:r>
              <a:rPr lang="es-ES" b="1" dirty="0">
                <a:solidFill>
                  <a:srgbClr val="92D050"/>
                </a:solidFill>
              </a:rPr>
              <a:t>pluralismo cultural </a:t>
            </a:r>
            <a:r>
              <a:rPr lang="es-ES" dirty="0"/>
              <a:t>es el </a:t>
            </a:r>
            <a:r>
              <a:rPr lang="es-ES" i="1" dirty="0"/>
              <a:t>reconocimiento de naciones con diferentes culturas </a:t>
            </a:r>
            <a:r>
              <a:rPr lang="es-ES" i="1" dirty="0" smtClean="0"/>
              <a:t> (</a:t>
            </a:r>
            <a:r>
              <a:rPr lang="es-ES" dirty="0"/>
              <a:t>conjunto de rasgos distintivos, espirituales y materiales, intelectuales y afectivos, que caracterizan a una sociedad o grupo social en un periodo determinado </a:t>
            </a:r>
            <a:r>
              <a:rPr lang="es-ES" dirty="0" smtClean="0"/>
              <a:t>)</a:t>
            </a:r>
            <a:r>
              <a:rPr lang="es-ES" i="1" dirty="0" smtClean="0"/>
              <a:t>consideradas </a:t>
            </a:r>
            <a:r>
              <a:rPr lang="es-ES" i="1" dirty="0"/>
              <a:t>en un usual nivel</a:t>
            </a:r>
            <a:r>
              <a:rPr lang="es-ES" dirty="0"/>
              <a:t>. </a:t>
            </a:r>
            <a:endParaRPr lang="es-ES" dirty="0" smtClean="0"/>
          </a:p>
          <a:p>
            <a:pPr algn="just"/>
            <a:r>
              <a:rPr lang="es-ES" dirty="0" smtClean="0"/>
              <a:t>Bolivia </a:t>
            </a:r>
            <a:r>
              <a:rPr lang="es-ES" dirty="0"/>
              <a:t>reconoce que hay naciones con diferentes culturas, pero no acepta que una cultura sea considera superior a </a:t>
            </a:r>
            <a:r>
              <a:rPr lang="es-ES" dirty="0" smtClean="0"/>
              <a:t>otra (</a:t>
            </a:r>
            <a:r>
              <a:rPr lang="es-ES" dirty="0" err="1" smtClean="0"/>
              <a:t>intraculturalidad</a:t>
            </a:r>
            <a:r>
              <a:rPr lang="es-ES" dirty="0" smtClean="0"/>
              <a:t>). </a:t>
            </a:r>
            <a:r>
              <a:rPr lang="es-ES" dirty="0"/>
              <a:t>No apoya la </a:t>
            </a:r>
            <a:r>
              <a:rPr lang="es-ES" dirty="0" smtClean="0"/>
              <a:t>sino </a:t>
            </a:r>
            <a:r>
              <a:rPr lang="es-ES" dirty="0"/>
              <a:t>apuntala e incentiva la </a:t>
            </a:r>
            <a:r>
              <a:rPr lang="es-ES" dirty="0" smtClean="0"/>
              <a:t>interculturalidad (</a:t>
            </a:r>
            <a:r>
              <a:rPr lang="es-ES" dirty="0"/>
              <a:t>Ninguna de las naciones bolivianas puede imponer su cultura a </a:t>
            </a:r>
            <a:r>
              <a:rPr lang="es-ES" dirty="0" smtClean="0"/>
              <a:t>otra)</a:t>
            </a:r>
            <a:endParaRPr lang="es-ES" dirty="0"/>
          </a:p>
        </p:txBody>
      </p:sp>
    </p:spTree>
    <p:extLst>
      <p:ext uri="{BB962C8B-B14F-4D97-AF65-F5344CB8AC3E}">
        <p14:creationId xmlns:p14="http://schemas.microsoft.com/office/powerpoint/2010/main" val="17088775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p:txBody>
          <a:bodyPr/>
          <a:lstStyle/>
          <a:p>
            <a:endParaRPr lang="es-ES" dirty="0" smtClean="0"/>
          </a:p>
          <a:p>
            <a:r>
              <a:rPr lang="es-ES" dirty="0" smtClean="0"/>
              <a:t>Bolivia </a:t>
            </a:r>
            <a:r>
              <a:rPr lang="es-ES" dirty="0"/>
              <a:t>se funda en el</a:t>
            </a:r>
            <a:r>
              <a:rPr lang="es-ES" b="1" dirty="0"/>
              <a:t> </a:t>
            </a:r>
            <a:r>
              <a:rPr lang="es-ES" b="1" dirty="0">
                <a:solidFill>
                  <a:srgbClr val="92D050"/>
                </a:solidFill>
              </a:rPr>
              <a:t>pluralismo lingüístico </a:t>
            </a:r>
            <a:r>
              <a:rPr lang="es-ES" dirty="0"/>
              <a:t>que es el </a:t>
            </a:r>
            <a:r>
              <a:rPr lang="es-ES" i="1" dirty="0"/>
              <a:t>principio por el cual se guían las leyes y el ordenamiento jurídico de un Estado consistente en el reconocimiento de los idiomas que existen en su territorio para convertirlos en idiomas oficiales</a:t>
            </a:r>
            <a:r>
              <a:rPr lang="es-ES" dirty="0"/>
              <a:t>. Una nación goza del derecho al ejercicio de su idioma (CPE, 30 inciso 9).</a:t>
            </a:r>
            <a:endParaRPr lang="es-ES" dirty="0"/>
          </a:p>
        </p:txBody>
      </p:sp>
    </p:spTree>
    <p:extLst>
      <p:ext uri="{BB962C8B-B14F-4D97-AF65-F5344CB8AC3E}">
        <p14:creationId xmlns:p14="http://schemas.microsoft.com/office/powerpoint/2010/main" val="28205623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97915"/>
          </a:xfrm>
        </p:spPr>
        <p:txBody>
          <a:bodyPr/>
          <a:lstStyle/>
          <a:p>
            <a:endParaRPr lang="es-ES" dirty="0"/>
          </a:p>
        </p:txBody>
      </p:sp>
      <p:sp>
        <p:nvSpPr>
          <p:cNvPr id="3" name="Marcador de contenido 2"/>
          <p:cNvSpPr>
            <a:spLocks noGrp="1"/>
          </p:cNvSpPr>
          <p:nvPr>
            <p:ph idx="1"/>
          </p:nvPr>
        </p:nvSpPr>
        <p:spPr>
          <a:xfrm>
            <a:off x="838200" y="1690688"/>
            <a:ext cx="10515600" cy="4486275"/>
          </a:xfrm>
        </p:spPr>
        <p:txBody>
          <a:bodyPr>
            <a:noAutofit/>
          </a:bodyPr>
          <a:lstStyle/>
          <a:p>
            <a:pPr marL="0" indent="0" algn="just">
              <a:buNone/>
            </a:pPr>
            <a:r>
              <a:rPr lang="es-ES" sz="3600" dirty="0"/>
              <a:t>El Gobierno plurinacional y los gobiernos departamentales deben utilizar al menos dos idiomas oficiales. Uno de ellos debe ser el castellano, y el otro se decidirá tomando en cuenta el uso, la conveniencia, las circunstancias, las necesidades y preferencias de la población en su totalidad o del territorio en cuestión. Los demás gobiernos autónomos deben utilizar los idiomas propios de su territorio, y uno de ellos debe ser el castellano (CPE, 5</a:t>
            </a:r>
            <a:r>
              <a:rPr lang="es-ES" sz="3600" dirty="0" smtClean="0"/>
              <a:t>).</a:t>
            </a:r>
            <a:endParaRPr lang="es-ES" sz="3600" dirty="0"/>
          </a:p>
        </p:txBody>
      </p:sp>
    </p:spTree>
    <p:extLst>
      <p:ext uri="{BB962C8B-B14F-4D97-AF65-F5344CB8AC3E}">
        <p14:creationId xmlns:p14="http://schemas.microsoft.com/office/powerpoint/2010/main" val="26776142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pPr marL="0" indent="0" algn="just">
              <a:lnSpc>
                <a:spcPct val="150000"/>
              </a:lnSpc>
              <a:buNone/>
            </a:pPr>
            <a:endParaRPr lang="es-MX" b="1" dirty="0" smtClean="0"/>
          </a:p>
          <a:p>
            <a:pPr marL="0" indent="0" algn="just">
              <a:lnSpc>
                <a:spcPct val="150000"/>
              </a:lnSpc>
              <a:buNone/>
            </a:pPr>
            <a:r>
              <a:rPr lang="es-MX" b="1" dirty="0" smtClean="0"/>
              <a:t>Artículo </a:t>
            </a:r>
            <a:r>
              <a:rPr lang="es-MX" b="1" dirty="0"/>
              <a:t>3. </a:t>
            </a:r>
            <a:r>
              <a:rPr lang="es-MX" dirty="0"/>
              <a:t>La nación boliviana está conformada por la totalidad de las </a:t>
            </a:r>
            <a:r>
              <a:rPr lang="es-MX" dirty="0" smtClean="0"/>
              <a:t>bolivianas y </a:t>
            </a:r>
            <a:r>
              <a:rPr lang="es-MX" dirty="0"/>
              <a:t>los bolivianos, las naciones y pueblos indígena </a:t>
            </a:r>
            <a:r>
              <a:rPr lang="es-MX" dirty="0" smtClean="0"/>
              <a:t>originario campesinos</a:t>
            </a:r>
            <a:r>
              <a:rPr lang="es-MX" dirty="0"/>
              <a:t>, y las comunidades interculturales y </a:t>
            </a:r>
            <a:r>
              <a:rPr lang="es-MX" dirty="0" err="1"/>
              <a:t>afrobolivianas</a:t>
            </a:r>
            <a:r>
              <a:rPr lang="es-MX" dirty="0"/>
              <a:t> </a:t>
            </a:r>
            <a:r>
              <a:rPr lang="es-MX" dirty="0" smtClean="0"/>
              <a:t>que en </a:t>
            </a:r>
            <a:r>
              <a:rPr lang="es-MX" dirty="0"/>
              <a:t>conjunto constituyen el pueblo boliviano.</a:t>
            </a:r>
          </a:p>
        </p:txBody>
      </p:sp>
    </p:spTree>
    <p:extLst>
      <p:ext uri="{BB962C8B-B14F-4D97-AF65-F5344CB8AC3E}">
        <p14:creationId xmlns:p14="http://schemas.microsoft.com/office/powerpoint/2010/main" val="2179223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smtClean="0"/>
              <a:t>Organización Política del Estado</a:t>
            </a:r>
            <a:endParaRPr lang="es-MX" dirty="0"/>
          </a:p>
        </p:txBody>
      </p:sp>
      <p:sp>
        <p:nvSpPr>
          <p:cNvPr id="3" name="Marcador de contenido 2"/>
          <p:cNvSpPr>
            <a:spLocks noGrp="1"/>
          </p:cNvSpPr>
          <p:nvPr>
            <p:ph idx="1"/>
          </p:nvPr>
        </p:nvSpPr>
        <p:spPr/>
        <p:txBody>
          <a:bodyPr>
            <a:normAutofit/>
          </a:bodyPr>
          <a:lstStyle/>
          <a:p>
            <a:pPr marL="0" indent="0" algn="just" fontAlgn="base">
              <a:buNone/>
            </a:pPr>
            <a:r>
              <a:rPr lang="es-MX" dirty="0"/>
              <a:t>La organización política del Estado se refiere al modo en que es estructurado el poder en el Estado. </a:t>
            </a:r>
          </a:p>
          <a:p>
            <a:pPr marL="0" indent="0" algn="just" fontAlgn="base">
              <a:buNone/>
            </a:pPr>
            <a:endParaRPr lang="es-MX" dirty="0"/>
          </a:p>
          <a:p>
            <a:pPr marL="0" indent="0" algn="just" fontAlgn="base">
              <a:buNone/>
            </a:pPr>
            <a:r>
              <a:rPr lang="es-MX" dirty="0"/>
              <a:t>La estructura y los principios que guían a los que gobiernan, y las relaciones que establecen con los gobernados, es la información  necesaria para conocer: la organización política de cada comunidad</a:t>
            </a:r>
            <a:r>
              <a:rPr lang="es-MX" dirty="0" smtClean="0"/>
              <a:t>.</a:t>
            </a:r>
          </a:p>
          <a:p>
            <a:pPr marL="0" indent="0" algn="just">
              <a:buNone/>
            </a:pPr>
            <a:endParaRPr lang="es-MX" dirty="0"/>
          </a:p>
          <a:p>
            <a:pPr marL="0" indent="0" algn="just">
              <a:buNone/>
            </a:pPr>
            <a:r>
              <a:rPr lang="es-MX" dirty="0" smtClean="0"/>
              <a:t>La organización política del Estado Boliviano se da a conocer a través de su constitución.</a:t>
            </a:r>
            <a:endParaRPr lang="es-MX" dirty="0"/>
          </a:p>
        </p:txBody>
      </p:sp>
    </p:spTree>
    <p:extLst>
      <p:ext uri="{BB962C8B-B14F-4D97-AF65-F5344CB8AC3E}">
        <p14:creationId xmlns:p14="http://schemas.microsoft.com/office/powerpoint/2010/main" val="32941321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pPr marL="0" indent="0" algn="just">
              <a:lnSpc>
                <a:spcPct val="150000"/>
              </a:lnSpc>
              <a:buNone/>
            </a:pPr>
            <a:endParaRPr lang="es-MX" b="1" dirty="0" smtClean="0"/>
          </a:p>
          <a:p>
            <a:pPr marL="0" indent="0" algn="just">
              <a:lnSpc>
                <a:spcPct val="150000"/>
              </a:lnSpc>
              <a:buNone/>
            </a:pPr>
            <a:r>
              <a:rPr lang="es-MX" b="1" dirty="0" smtClean="0"/>
              <a:t>Artículo </a:t>
            </a:r>
            <a:r>
              <a:rPr lang="es-MX" b="1" dirty="0"/>
              <a:t>4. </a:t>
            </a:r>
            <a:r>
              <a:rPr lang="es-MX" dirty="0"/>
              <a:t>El Estado respeta y garantiza la libertad de religión y de </a:t>
            </a:r>
            <a:r>
              <a:rPr lang="es-MX" dirty="0" smtClean="0"/>
              <a:t>creencias espirituales</a:t>
            </a:r>
            <a:r>
              <a:rPr lang="es-MX" dirty="0"/>
              <a:t>, de acuerdo con sus cosmovisiones. El Estado es </a:t>
            </a:r>
            <a:r>
              <a:rPr lang="es-MX" dirty="0" smtClean="0"/>
              <a:t>independiente de </a:t>
            </a:r>
            <a:r>
              <a:rPr lang="es-MX" dirty="0"/>
              <a:t>la religión.</a:t>
            </a:r>
          </a:p>
        </p:txBody>
      </p:sp>
    </p:spTree>
    <p:extLst>
      <p:ext uri="{BB962C8B-B14F-4D97-AF65-F5344CB8AC3E}">
        <p14:creationId xmlns:p14="http://schemas.microsoft.com/office/powerpoint/2010/main" val="35969999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pPr marL="0" indent="0" algn="ctr">
              <a:buNone/>
            </a:pPr>
            <a:r>
              <a:rPr lang="es-MX" b="1" dirty="0"/>
              <a:t>Capítulo Segundo: </a:t>
            </a:r>
            <a:r>
              <a:rPr lang="es-MX" b="1" dirty="0" smtClean="0"/>
              <a:t>Principios</a:t>
            </a:r>
            <a:r>
              <a:rPr lang="es-MX" b="1" dirty="0"/>
              <a:t>, Valores y Fines del </a:t>
            </a:r>
            <a:r>
              <a:rPr lang="es-MX" b="1" dirty="0" smtClean="0"/>
              <a:t>Estado</a:t>
            </a:r>
            <a:endParaRPr lang="es-MX" b="1" dirty="0"/>
          </a:p>
          <a:p>
            <a:pPr marL="0" indent="0" algn="ctr">
              <a:buNone/>
            </a:pPr>
            <a:endParaRPr lang="es-MX" b="1" dirty="0" smtClean="0"/>
          </a:p>
          <a:p>
            <a:pPr marL="0" indent="0" algn="just">
              <a:lnSpc>
                <a:spcPct val="150000"/>
              </a:lnSpc>
              <a:buNone/>
            </a:pPr>
            <a:r>
              <a:rPr lang="es-MX" b="1" dirty="0"/>
              <a:t>Artículo 7. </a:t>
            </a:r>
            <a:r>
              <a:rPr lang="es-MX" dirty="0"/>
              <a:t>La soberanía reside en el pueblo boliviano, se ejerce de forma </a:t>
            </a:r>
            <a:r>
              <a:rPr lang="es-MX" dirty="0" smtClean="0"/>
              <a:t>directa y </a:t>
            </a:r>
            <a:r>
              <a:rPr lang="es-MX" dirty="0"/>
              <a:t>delegada. De ella emanan, por delegación, las </a:t>
            </a:r>
            <a:r>
              <a:rPr lang="es-MX" dirty="0" smtClean="0"/>
              <a:t>funciones y </a:t>
            </a:r>
            <a:r>
              <a:rPr lang="es-MX" dirty="0"/>
              <a:t>atribuciones de los órganos del poder público; es inalienable </a:t>
            </a:r>
            <a:r>
              <a:rPr lang="es-MX" dirty="0" smtClean="0"/>
              <a:t>e imprescriptible</a:t>
            </a:r>
            <a:r>
              <a:rPr lang="es-MX" dirty="0"/>
              <a:t>.</a:t>
            </a:r>
            <a:endParaRPr lang="es-MX" dirty="0" smtClean="0"/>
          </a:p>
        </p:txBody>
      </p:sp>
    </p:spTree>
    <p:extLst>
      <p:ext uri="{BB962C8B-B14F-4D97-AF65-F5344CB8AC3E}">
        <p14:creationId xmlns:p14="http://schemas.microsoft.com/office/powerpoint/2010/main" val="36161481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pPr marL="0" indent="0">
              <a:lnSpc>
                <a:spcPct val="150000"/>
              </a:lnSpc>
              <a:buNone/>
            </a:pPr>
            <a:r>
              <a:rPr lang="es-MX" b="1" dirty="0"/>
              <a:t>Artículo 8. </a:t>
            </a:r>
            <a:endParaRPr lang="es-MX" b="1" dirty="0" smtClean="0"/>
          </a:p>
          <a:p>
            <a:pPr marL="0" indent="0">
              <a:lnSpc>
                <a:spcPct val="150000"/>
              </a:lnSpc>
              <a:buNone/>
            </a:pPr>
            <a:r>
              <a:rPr lang="es-MX" b="1" dirty="0" smtClean="0"/>
              <a:t>I</a:t>
            </a:r>
            <a:r>
              <a:rPr lang="es-MX" b="1" dirty="0"/>
              <a:t>. </a:t>
            </a:r>
            <a:r>
              <a:rPr lang="es-MX" dirty="0"/>
              <a:t>El Estado asume y promueve como principios ético-morales de </a:t>
            </a:r>
            <a:r>
              <a:rPr lang="es-MX" dirty="0" smtClean="0"/>
              <a:t>la sociedad </a:t>
            </a:r>
            <a:r>
              <a:rPr lang="es-MX" dirty="0"/>
              <a:t>plural: ama </a:t>
            </a:r>
            <a:r>
              <a:rPr lang="es-MX" dirty="0" err="1"/>
              <a:t>qhilla</a:t>
            </a:r>
            <a:r>
              <a:rPr lang="es-MX" dirty="0"/>
              <a:t>, ama </a:t>
            </a:r>
            <a:r>
              <a:rPr lang="es-MX" dirty="0" err="1"/>
              <a:t>llulla</a:t>
            </a:r>
            <a:r>
              <a:rPr lang="es-MX" dirty="0"/>
              <a:t>, ama </a:t>
            </a:r>
            <a:r>
              <a:rPr lang="es-MX" dirty="0" err="1"/>
              <a:t>suwa</a:t>
            </a:r>
            <a:r>
              <a:rPr lang="es-MX" dirty="0"/>
              <a:t> (no seas flojo, </a:t>
            </a:r>
            <a:r>
              <a:rPr lang="es-MX" dirty="0" smtClean="0"/>
              <a:t>no seas </a:t>
            </a:r>
            <a:r>
              <a:rPr lang="es-MX" dirty="0"/>
              <a:t>mentiroso ni seas ladrón), suma </a:t>
            </a:r>
            <a:r>
              <a:rPr lang="es-MX" dirty="0" err="1"/>
              <a:t>qamaña</a:t>
            </a:r>
            <a:r>
              <a:rPr lang="es-MX" dirty="0"/>
              <a:t> (vivir bien), </a:t>
            </a:r>
            <a:r>
              <a:rPr lang="es-MX" dirty="0" err="1" smtClean="0"/>
              <a:t>ñandereko</a:t>
            </a:r>
            <a:r>
              <a:rPr lang="es-MX" dirty="0" smtClean="0"/>
              <a:t> (</a:t>
            </a:r>
            <a:r>
              <a:rPr lang="es-MX" dirty="0"/>
              <a:t>vida armoniosa), </a:t>
            </a:r>
            <a:r>
              <a:rPr lang="es-MX" dirty="0" err="1"/>
              <a:t>teko</a:t>
            </a:r>
            <a:r>
              <a:rPr lang="es-MX" dirty="0"/>
              <a:t> </a:t>
            </a:r>
            <a:r>
              <a:rPr lang="es-MX" dirty="0" err="1"/>
              <a:t>kavi</a:t>
            </a:r>
            <a:r>
              <a:rPr lang="es-MX" dirty="0"/>
              <a:t> (vida buena), </a:t>
            </a:r>
            <a:r>
              <a:rPr lang="es-MX" dirty="0" err="1"/>
              <a:t>ivi</a:t>
            </a:r>
            <a:r>
              <a:rPr lang="es-MX" dirty="0"/>
              <a:t> </a:t>
            </a:r>
            <a:r>
              <a:rPr lang="es-MX" dirty="0" err="1"/>
              <a:t>maraei</a:t>
            </a:r>
            <a:r>
              <a:rPr lang="es-MX" dirty="0"/>
              <a:t> (tierra </a:t>
            </a:r>
            <a:r>
              <a:rPr lang="es-MX" dirty="0" smtClean="0"/>
              <a:t>sin mal</a:t>
            </a:r>
            <a:r>
              <a:rPr lang="es-MX" dirty="0"/>
              <a:t>) y </a:t>
            </a:r>
            <a:r>
              <a:rPr lang="es-MX" dirty="0" err="1"/>
              <a:t>qhapaj</a:t>
            </a:r>
            <a:r>
              <a:rPr lang="es-MX" dirty="0"/>
              <a:t> </a:t>
            </a:r>
            <a:r>
              <a:rPr lang="es-MX" dirty="0" err="1"/>
              <a:t>ñan</a:t>
            </a:r>
            <a:r>
              <a:rPr lang="es-MX" dirty="0"/>
              <a:t> (camino o vida noble).</a:t>
            </a:r>
          </a:p>
        </p:txBody>
      </p:sp>
    </p:spTree>
    <p:extLst>
      <p:ext uri="{BB962C8B-B14F-4D97-AF65-F5344CB8AC3E}">
        <p14:creationId xmlns:p14="http://schemas.microsoft.com/office/powerpoint/2010/main" val="22365925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pPr marL="0" indent="0" algn="just">
              <a:lnSpc>
                <a:spcPct val="150000"/>
              </a:lnSpc>
              <a:buNone/>
            </a:pPr>
            <a:r>
              <a:rPr lang="es-MX" b="1" dirty="0"/>
              <a:t>II. </a:t>
            </a:r>
            <a:r>
              <a:rPr lang="es-MX" dirty="0"/>
              <a:t>El Estado se sustenta en los valores de unidad, igualdad, </a:t>
            </a:r>
            <a:r>
              <a:rPr lang="es-MX" dirty="0" smtClean="0"/>
              <a:t>inclusión, dignidad</a:t>
            </a:r>
            <a:r>
              <a:rPr lang="es-MX" dirty="0"/>
              <a:t>, libertad, solidaridad, reciprocidad, </a:t>
            </a:r>
            <a:r>
              <a:rPr lang="es-MX" dirty="0" smtClean="0"/>
              <a:t>respeto, complementariedad</a:t>
            </a:r>
            <a:r>
              <a:rPr lang="es-MX" dirty="0"/>
              <a:t>, armonía, transparencia, equilibrio, </a:t>
            </a:r>
            <a:r>
              <a:rPr lang="es-MX" dirty="0" smtClean="0"/>
              <a:t>igualdad de </a:t>
            </a:r>
            <a:r>
              <a:rPr lang="es-MX" dirty="0"/>
              <a:t>oportunidades, equidad social y de género en la participación</a:t>
            </a:r>
            <a:r>
              <a:rPr lang="es-MX" dirty="0" smtClean="0"/>
              <a:t>, bienestar </a:t>
            </a:r>
            <a:r>
              <a:rPr lang="es-MX" dirty="0"/>
              <a:t>común, responsabilidad, justicia social, </a:t>
            </a:r>
            <a:r>
              <a:rPr lang="es-MX" dirty="0" smtClean="0"/>
              <a:t>distribución y </a:t>
            </a:r>
            <a:r>
              <a:rPr lang="es-MX" dirty="0"/>
              <a:t>redistribución de los productos y bienes sociales</a:t>
            </a:r>
            <a:r>
              <a:rPr lang="es-MX" dirty="0" smtClean="0"/>
              <a:t>, para </a:t>
            </a:r>
            <a:r>
              <a:rPr lang="es-MX" dirty="0"/>
              <a:t>vivir bien.</a:t>
            </a:r>
          </a:p>
        </p:txBody>
      </p:sp>
    </p:spTree>
    <p:extLst>
      <p:ext uri="{BB962C8B-B14F-4D97-AF65-F5344CB8AC3E}">
        <p14:creationId xmlns:p14="http://schemas.microsoft.com/office/powerpoint/2010/main" val="33923675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normAutofit fontScale="92500" lnSpcReduction="10000"/>
          </a:bodyPr>
          <a:lstStyle/>
          <a:p>
            <a:pPr marL="0" indent="0">
              <a:lnSpc>
                <a:spcPct val="150000"/>
              </a:lnSpc>
              <a:buNone/>
            </a:pPr>
            <a:r>
              <a:rPr lang="es-MX" b="1" dirty="0"/>
              <a:t>Artículo 9. </a:t>
            </a:r>
            <a:r>
              <a:rPr lang="es-MX" dirty="0"/>
              <a:t>Son fines y funciones esenciales del Estado, además de los </a:t>
            </a:r>
            <a:r>
              <a:rPr lang="es-MX" dirty="0" smtClean="0"/>
              <a:t>que establece </a:t>
            </a:r>
            <a:r>
              <a:rPr lang="es-MX" dirty="0"/>
              <a:t>la Constitución y la ley</a:t>
            </a:r>
            <a:r>
              <a:rPr lang="es-MX" dirty="0" smtClean="0"/>
              <a:t>:</a:t>
            </a:r>
          </a:p>
          <a:p>
            <a:pPr marL="0" indent="0">
              <a:lnSpc>
                <a:spcPct val="150000"/>
              </a:lnSpc>
              <a:buNone/>
            </a:pPr>
            <a:r>
              <a:rPr lang="es-MX" dirty="0" smtClean="0"/>
              <a:t>	1</a:t>
            </a:r>
            <a:r>
              <a:rPr lang="es-MX" dirty="0"/>
              <a:t>. Constituir una sociedad justa y armoniosa, cimentada en la descolonización</a:t>
            </a:r>
            <a:r>
              <a:rPr lang="es-MX" dirty="0" smtClean="0"/>
              <a:t>, sin </a:t>
            </a:r>
            <a:r>
              <a:rPr lang="es-MX" dirty="0"/>
              <a:t>discriminación ni explotación, con plena </a:t>
            </a:r>
            <a:r>
              <a:rPr lang="es-MX" dirty="0" smtClean="0"/>
              <a:t>justicia social</a:t>
            </a:r>
            <a:r>
              <a:rPr lang="es-MX" dirty="0"/>
              <a:t>, para consolidar las identidades plurinacionales</a:t>
            </a:r>
            <a:r>
              <a:rPr lang="es-MX" dirty="0" smtClean="0"/>
              <a:t>.</a:t>
            </a:r>
          </a:p>
          <a:p>
            <a:pPr marL="0" indent="0">
              <a:lnSpc>
                <a:spcPct val="150000"/>
              </a:lnSpc>
              <a:buNone/>
            </a:pPr>
            <a:r>
              <a:rPr lang="es-MX" dirty="0" smtClean="0"/>
              <a:t>	5</a:t>
            </a:r>
            <a:r>
              <a:rPr lang="es-MX" dirty="0"/>
              <a:t>. Garantizar el acceso de las personas a la educación, a la salud </a:t>
            </a:r>
            <a:r>
              <a:rPr lang="es-MX" dirty="0" smtClean="0"/>
              <a:t>y al </a:t>
            </a:r>
            <a:r>
              <a:rPr lang="es-MX" dirty="0"/>
              <a:t>trabajo.</a:t>
            </a:r>
          </a:p>
        </p:txBody>
      </p:sp>
    </p:spTree>
    <p:extLst>
      <p:ext uri="{BB962C8B-B14F-4D97-AF65-F5344CB8AC3E}">
        <p14:creationId xmlns:p14="http://schemas.microsoft.com/office/powerpoint/2010/main" val="30914676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normAutofit lnSpcReduction="10000"/>
          </a:bodyPr>
          <a:lstStyle/>
          <a:p>
            <a:pPr marL="0" indent="0">
              <a:buNone/>
            </a:pPr>
            <a:endParaRPr lang="es-MX" dirty="0" smtClean="0"/>
          </a:p>
          <a:p>
            <a:pPr marL="0" indent="0">
              <a:lnSpc>
                <a:spcPct val="150000"/>
              </a:lnSpc>
              <a:buNone/>
            </a:pPr>
            <a:r>
              <a:rPr lang="es-MX" b="1" dirty="0" smtClean="0"/>
              <a:t>	6</a:t>
            </a:r>
            <a:r>
              <a:rPr lang="es-MX" b="1" dirty="0"/>
              <a:t>. </a:t>
            </a:r>
            <a:r>
              <a:rPr lang="es-MX" dirty="0"/>
              <a:t>Promover y garantizar el aprovechamiento responsable y </a:t>
            </a:r>
            <a:r>
              <a:rPr lang="es-MX" dirty="0" smtClean="0"/>
              <a:t>planificado de </a:t>
            </a:r>
            <a:r>
              <a:rPr lang="es-MX" dirty="0"/>
              <a:t>los recursos naturales, e impulsar su industrialización, </a:t>
            </a:r>
            <a:r>
              <a:rPr lang="es-MX" dirty="0" smtClean="0"/>
              <a:t>a través </a:t>
            </a:r>
            <a:r>
              <a:rPr lang="es-MX" dirty="0"/>
              <a:t>del desarrollo y del fortalecimiento de la base productiva </a:t>
            </a:r>
            <a:r>
              <a:rPr lang="es-MX" dirty="0" smtClean="0"/>
              <a:t>en sus </a:t>
            </a:r>
            <a:r>
              <a:rPr lang="es-MX" dirty="0"/>
              <a:t>diferentes dimensiones y niveles, así como la conservación </a:t>
            </a:r>
            <a:r>
              <a:rPr lang="es-MX" dirty="0" smtClean="0"/>
              <a:t>del medio </a:t>
            </a:r>
            <a:r>
              <a:rPr lang="es-MX" dirty="0"/>
              <a:t>ambiente, para el bienestar de las generaciones actuales </a:t>
            </a:r>
            <a:r>
              <a:rPr lang="es-MX" dirty="0" smtClean="0"/>
              <a:t>y futuras</a:t>
            </a:r>
            <a:r>
              <a:rPr lang="es-MX" dirty="0"/>
              <a:t>.</a:t>
            </a:r>
          </a:p>
        </p:txBody>
      </p:sp>
    </p:spTree>
    <p:extLst>
      <p:ext uri="{BB962C8B-B14F-4D97-AF65-F5344CB8AC3E}">
        <p14:creationId xmlns:p14="http://schemas.microsoft.com/office/powerpoint/2010/main" val="32353134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normAutofit/>
          </a:bodyPr>
          <a:lstStyle/>
          <a:p>
            <a:pPr marL="0" indent="0" algn="ctr">
              <a:buNone/>
            </a:pPr>
            <a:r>
              <a:rPr lang="es-MX" b="1" dirty="0"/>
              <a:t>Capítulo tercero: sistema de </a:t>
            </a:r>
            <a:r>
              <a:rPr lang="es-MX" b="1" dirty="0" smtClean="0"/>
              <a:t>gobierno</a:t>
            </a:r>
            <a:endParaRPr lang="es-MX" dirty="0" smtClean="0"/>
          </a:p>
          <a:p>
            <a:pPr marL="0" indent="0">
              <a:buNone/>
            </a:pPr>
            <a:r>
              <a:rPr lang="es-MX" b="1" dirty="0"/>
              <a:t>Artículo 11</a:t>
            </a:r>
            <a:r>
              <a:rPr lang="es-MX" b="1" dirty="0" smtClean="0"/>
              <a:t>.</a:t>
            </a:r>
          </a:p>
          <a:p>
            <a:pPr marL="0" indent="0">
              <a:buNone/>
            </a:pPr>
            <a:endParaRPr lang="es-MX" b="1" dirty="0" smtClean="0"/>
          </a:p>
          <a:p>
            <a:pPr marL="0" indent="0" algn="just">
              <a:lnSpc>
                <a:spcPct val="150000"/>
              </a:lnSpc>
              <a:buNone/>
            </a:pPr>
            <a:r>
              <a:rPr lang="es-MX" b="1" dirty="0" smtClean="0"/>
              <a:t> </a:t>
            </a:r>
            <a:r>
              <a:rPr lang="es-MX" b="1" dirty="0"/>
              <a:t>I. </a:t>
            </a:r>
            <a:r>
              <a:rPr lang="es-MX" dirty="0"/>
              <a:t>La República de Bolivia adopta para su gobierno la forma </a:t>
            </a:r>
            <a:r>
              <a:rPr lang="es-MX" dirty="0" smtClean="0"/>
              <a:t>democrática participativa</a:t>
            </a:r>
            <a:r>
              <a:rPr lang="es-MX" dirty="0"/>
              <a:t>, representativa y comunitaria, con </a:t>
            </a:r>
            <a:r>
              <a:rPr lang="es-MX" dirty="0" smtClean="0"/>
              <a:t>equivalencia de </a:t>
            </a:r>
            <a:r>
              <a:rPr lang="es-MX" dirty="0"/>
              <a:t>condiciones entre hombres y mujeres.</a:t>
            </a:r>
            <a:endParaRPr lang="es-MX" b="1" dirty="0" smtClean="0"/>
          </a:p>
        </p:txBody>
      </p:sp>
    </p:spTree>
    <p:extLst>
      <p:ext uri="{BB962C8B-B14F-4D97-AF65-F5344CB8AC3E}">
        <p14:creationId xmlns:p14="http://schemas.microsoft.com/office/powerpoint/2010/main" val="13270203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normAutofit/>
          </a:bodyPr>
          <a:lstStyle/>
          <a:p>
            <a:pPr marL="0" indent="0" algn="just">
              <a:lnSpc>
                <a:spcPct val="150000"/>
              </a:lnSpc>
              <a:buNone/>
            </a:pPr>
            <a:r>
              <a:rPr lang="es-MX" b="1" dirty="0"/>
              <a:t>II. </a:t>
            </a:r>
            <a:r>
              <a:rPr lang="es-MX" dirty="0"/>
              <a:t>La democracia se ejerce de las siguientes formas, que serán </a:t>
            </a:r>
            <a:r>
              <a:rPr lang="es-MX" dirty="0" smtClean="0"/>
              <a:t>desarrolladas por </a:t>
            </a:r>
            <a:r>
              <a:rPr lang="es-MX" dirty="0"/>
              <a:t>la ley</a:t>
            </a:r>
            <a:r>
              <a:rPr lang="es-MX" dirty="0" smtClean="0"/>
              <a:t>:</a:t>
            </a:r>
            <a:endParaRPr lang="es-MX" dirty="0"/>
          </a:p>
          <a:p>
            <a:pPr marL="0" indent="0" algn="just">
              <a:lnSpc>
                <a:spcPct val="150000"/>
              </a:lnSpc>
              <a:buNone/>
            </a:pPr>
            <a:r>
              <a:rPr lang="es-MX" b="1" dirty="0" smtClean="0"/>
              <a:t>	1</a:t>
            </a:r>
            <a:r>
              <a:rPr lang="es-MX" b="1" dirty="0"/>
              <a:t>. </a:t>
            </a:r>
            <a:r>
              <a:rPr lang="es-MX" b="1" dirty="0" smtClean="0">
                <a:solidFill>
                  <a:srgbClr val="FFFF00"/>
                </a:solidFill>
              </a:rPr>
              <a:t>DIRECTA Y PARTICIPATIVA</a:t>
            </a:r>
            <a:r>
              <a:rPr lang="es-MX" dirty="0" smtClean="0"/>
              <a:t>, </a:t>
            </a:r>
            <a:r>
              <a:rPr lang="es-MX" dirty="0"/>
              <a:t>por medio del referendo, la </a:t>
            </a:r>
            <a:r>
              <a:rPr lang="es-MX" dirty="0" smtClean="0"/>
              <a:t>iniciativa legislativa </a:t>
            </a:r>
            <a:r>
              <a:rPr lang="es-MX" dirty="0"/>
              <a:t>ciudadana, la revocatoria de mandato, la asamblea, </a:t>
            </a:r>
            <a:r>
              <a:rPr lang="es-MX" dirty="0" smtClean="0"/>
              <a:t>el cabildo </a:t>
            </a:r>
            <a:r>
              <a:rPr lang="es-MX" dirty="0"/>
              <a:t>y la consulta previa. Las asambleas y cabildos tendrán </a:t>
            </a:r>
            <a:r>
              <a:rPr lang="es-MX" dirty="0" smtClean="0"/>
              <a:t>carácter deliberativo </a:t>
            </a:r>
            <a:r>
              <a:rPr lang="es-MX" dirty="0"/>
              <a:t>conforme a ley</a:t>
            </a:r>
            <a:r>
              <a:rPr lang="es-MX" dirty="0" smtClean="0"/>
              <a:t>.</a:t>
            </a:r>
            <a:endParaRPr lang="es-MX" dirty="0"/>
          </a:p>
        </p:txBody>
      </p:sp>
    </p:spTree>
    <p:extLst>
      <p:ext uri="{BB962C8B-B14F-4D97-AF65-F5344CB8AC3E}">
        <p14:creationId xmlns:p14="http://schemas.microsoft.com/office/powerpoint/2010/main" val="21935251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normAutofit lnSpcReduction="10000"/>
          </a:bodyPr>
          <a:lstStyle/>
          <a:p>
            <a:pPr marL="0" indent="0">
              <a:buNone/>
            </a:pPr>
            <a:endParaRPr lang="es-MX" dirty="0" smtClean="0"/>
          </a:p>
          <a:p>
            <a:pPr marL="0" indent="0" algn="just">
              <a:lnSpc>
                <a:spcPct val="150000"/>
              </a:lnSpc>
              <a:buNone/>
            </a:pPr>
            <a:r>
              <a:rPr lang="es-MX" b="1" dirty="0" smtClean="0"/>
              <a:t>	2. </a:t>
            </a:r>
            <a:r>
              <a:rPr lang="es-MX" b="1" dirty="0" smtClean="0">
                <a:solidFill>
                  <a:srgbClr val="FFFF00"/>
                </a:solidFill>
              </a:rPr>
              <a:t>REPRESENTATIVA</a:t>
            </a:r>
            <a:r>
              <a:rPr lang="es-MX" b="1" dirty="0" smtClean="0"/>
              <a:t>, </a:t>
            </a:r>
            <a:r>
              <a:rPr lang="es-MX" dirty="0" smtClean="0"/>
              <a:t>por medio de la elección de representantes por voto universal, directo y secreto, conforme a ley.</a:t>
            </a:r>
          </a:p>
          <a:p>
            <a:pPr marL="0" indent="0" algn="just">
              <a:lnSpc>
                <a:spcPct val="150000"/>
              </a:lnSpc>
              <a:buNone/>
            </a:pPr>
            <a:r>
              <a:rPr lang="es-MX" b="1" dirty="0" smtClean="0"/>
              <a:t>	3. </a:t>
            </a:r>
            <a:r>
              <a:rPr lang="es-MX" b="1" dirty="0" smtClean="0">
                <a:solidFill>
                  <a:srgbClr val="FFFF00"/>
                </a:solidFill>
              </a:rPr>
              <a:t>COMUNITARIA</a:t>
            </a:r>
            <a:r>
              <a:rPr lang="es-MX" dirty="0" smtClean="0"/>
              <a:t>, por medio de la elección, designación o nominación de autoridades y representantes por normas y procedimientos propios de las naciones y pueblos indígena originario campesinos, entre otros, conforme a ley.</a:t>
            </a:r>
          </a:p>
          <a:p>
            <a:pPr marL="0" indent="0">
              <a:buNone/>
            </a:pPr>
            <a:endParaRPr lang="es-MX" dirty="0"/>
          </a:p>
        </p:txBody>
      </p:sp>
    </p:spTree>
    <p:extLst>
      <p:ext uri="{BB962C8B-B14F-4D97-AF65-F5344CB8AC3E}">
        <p14:creationId xmlns:p14="http://schemas.microsoft.com/office/powerpoint/2010/main" val="4767942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normAutofit/>
          </a:bodyPr>
          <a:lstStyle/>
          <a:p>
            <a:pPr marL="0" indent="0" algn="just">
              <a:lnSpc>
                <a:spcPct val="150000"/>
              </a:lnSpc>
              <a:buNone/>
            </a:pPr>
            <a:r>
              <a:rPr lang="es-MX" b="1" dirty="0"/>
              <a:t>Artículo 12. </a:t>
            </a:r>
            <a:endParaRPr lang="es-MX" b="1" dirty="0" smtClean="0"/>
          </a:p>
          <a:p>
            <a:pPr marL="0" indent="0" algn="just">
              <a:lnSpc>
                <a:spcPct val="150000"/>
              </a:lnSpc>
              <a:buNone/>
            </a:pPr>
            <a:endParaRPr lang="es-MX" dirty="0" smtClean="0"/>
          </a:p>
          <a:p>
            <a:pPr marL="0" indent="0" algn="just">
              <a:lnSpc>
                <a:spcPct val="150000"/>
              </a:lnSpc>
              <a:buNone/>
            </a:pPr>
            <a:r>
              <a:rPr lang="es-MX" b="1" dirty="0" smtClean="0"/>
              <a:t>I</a:t>
            </a:r>
            <a:r>
              <a:rPr lang="es-MX" b="1" dirty="0"/>
              <a:t>. </a:t>
            </a:r>
            <a:r>
              <a:rPr lang="es-MX" dirty="0"/>
              <a:t>El Estado se organiza y estructura su poder público a través de </a:t>
            </a:r>
            <a:r>
              <a:rPr lang="es-MX" dirty="0" smtClean="0"/>
              <a:t>los órganos </a:t>
            </a:r>
            <a:r>
              <a:rPr lang="es-MX" b="1" dirty="0">
                <a:solidFill>
                  <a:srgbClr val="FFFF00"/>
                </a:solidFill>
              </a:rPr>
              <a:t>Legislativo, Ejecutivo, Judicial y Electoral</a:t>
            </a:r>
            <a:r>
              <a:rPr lang="es-MX" dirty="0"/>
              <a:t>. La </a:t>
            </a:r>
            <a:r>
              <a:rPr lang="es-MX" dirty="0" smtClean="0"/>
              <a:t>organización del </a:t>
            </a:r>
            <a:r>
              <a:rPr lang="es-MX" dirty="0"/>
              <a:t>Estado está fundamentada en la independencia, separación</a:t>
            </a:r>
            <a:r>
              <a:rPr lang="es-MX" dirty="0" smtClean="0"/>
              <a:t>, coordinación </a:t>
            </a:r>
            <a:r>
              <a:rPr lang="es-MX" dirty="0"/>
              <a:t>y cooperación de estos órganos</a:t>
            </a:r>
            <a:r>
              <a:rPr lang="es-MX" dirty="0" smtClean="0"/>
              <a:t>.</a:t>
            </a:r>
            <a:endParaRPr lang="es-MX" dirty="0"/>
          </a:p>
        </p:txBody>
      </p:sp>
    </p:spTree>
    <p:extLst>
      <p:ext uri="{BB962C8B-B14F-4D97-AF65-F5344CB8AC3E}">
        <p14:creationId xmlns:p14="http://schemas.microsoft.com/office/powerpoint/2010/main" val="1605516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5473" y="2554534"/>
            <a:ext cx="10515600" cy="1325563"/>
          </a:xfrm>
        </p:spPr>
        <p:txBody>
          <a:bodyPr>
            <a:normAutofit fontScale="90000"/>
          </a:bodyPr>
          <a:lstStyle/>
          <a:p>
            <a:pPr algn="ctr"/>
            <a:r>
              <a:rPr lang="es-MX" dirty="0" smtClean="0"/>
              <a:t>CONSTITUCION POLITICA DEL ESTADO</a:t>
            </a:r>
            <a:endParaRPr lang="es-MX" dirty="0"/>
          </a:p>
        </p:txBody>
      </p:sp>
    </p:spTree>
    <p:extLst>
      <p:ext uri="{BB962C8B-B14F-4D97-AF65-F5344CB8AC3E}">
        <p14:creationId xmlns:p14="http://schemas.microsoft.com/office/powerpoint/2010/main" val="156142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normAutofit/>
          </a:bodyPr>
          <a:lstStyle/>
          <a:p>
            <a:pPr marL="0" indent="0">
              <a:lnSpc>
                <a:spcPct val="150000"/>
              </a:lnSpc>
              <a:buNone/>
            </a:pPr>
            <a:r>
              <a:rPr lang="es-MX" b="1" dirty="0" smtClean="0"/>
              <a:t>II. </a:t>
            </a:r>
            <a:r>
              <a:rPr lang="es-MX" dirty="0" smtClean="0"/>
              <a:t>Son funciones estatales la de Control, la de Defensa de la Sociedad y la de Defensa del Estado.</a:t>
            </a:r>
          </a:p>
          <a:p>
            <a:pPr marL="0" indent="0">
              <a:lnSpc>
                <a:spcPct val="150000"/>
              </a:lnSpc>
              <a:buNone/>
            </a:pPr>
            <a:endParaRPr lang="es-MX" dirty="0" smtClean="0"/>
          </a:p>
          <a:p>
            <a:pPr marL="0" indent="0">
              <a:lnSpc>
                <a:spcPct val="150000"/>
              </a:lnSpc>
              <a:buNone/>
            </a:pPr>
            <a:r>
              <a:rPr lang="es-MX" b="1" dirty="0" smtClean="0"/>
              <a:t>III. </a:t>
            </a:r>
            <a:r>
              <a:rPr lang="es-MX" dirty="0" smtClean="0"/>
              <a:t>Las funciones de los órganos públicos no pueden ser reunidas en un solo órgano ni son delegables entre si.</a:t>
            </a:r>
          </a:p>
          <a:p>
            <a:pPr marL="0" indent="0">
              <a:buNone/>
            </a:pPr>
            <a:endParaRPr lang="es-MX" dirty="0"/>
          </a:p>
        </p:txBody>
      </p:sp>
    </p:spTree>
    <p:extLst>
      <p:ext uri="{BB962C8B-B14F-4D97-AF65-F5344CB8AC3E}">
        <p14:creationId xmlns:p14="http://schemas.microsoft.com/office/powerpoint/2010/main" val="19876700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b="1" cap="all" dirty="0"/>
              <a:t>ORGANO </a:t>
            </a:r>
            <a:r>
              <a:rPr lang="es-MX" b="1" cap="all" dirty="0" smtClean="0"/>
              <a:t>LEGISLATIVO</a:t>
            </a:r>
            <a:endParaRPr lang="es-MX" dirty="0"/>
          </a:p>
        </p:txBody>
      </p:sp>
      <p:sp>
        <p:nvSpPr>
          <p:cNvPr id="3" name="Marcador de contenido 2"/>
          <p:cNvSpPr>
            <a:spLocks noGrp="1"/>
          </p:cNvSpPr>
          <p:nvPr>
            <p:ph idx="1"/>
          </p:nvPr>
        </p:nvSpPr>
        <p:spPr/>
        <p:txBody>
          <a:bodyPr/>
          <a:lstStyle/>
          <a:p>
            <a:pPr marL="0" indent="0">
              <a:lnSpc>
                <a:spcPct val="150000"/>
              </a:lnSpc>
              <a:buNone/>
            </a:pPr>
            <a:r>
              <a:rPr lang="es-MX" dirty="0" smtClean="0"/>
              <a:t>La </a:t>
            </a:r>
            <a:r>
              <a:rPr lang="es-MX" dirty="0"/>
              <a:t>Asamblea Legislativa Plurinacional que está compuesta por dos cámaras, la Cámara de Diputados y la Cámara de Senadores, y es la única con facultad de aprobar y sancionar leyes que rigen para todo el territorio boliviano.</a:t>
            </a:r>
          </a:p>
          <a:p>
            <a:pPr marL="0" indent="0">
              <a:buNone/>
            </a:pPr>
            <a:endParaRPr lang="es-MX" dirty="0"/>
          </a:p>
        </p:txBody>
      </p:sp>
      <p:pic>
        <p:nvPicPr>
          <p:cNvPr id="4" name="Imagen 3" descr="http://embajadadebolivia.com.ar/img-bolivia/pm-legislativ.jpg"/>
          <p:cNvPicPr/>
          <p:nvPr/>
        </p:nvPicPr>
        <p:blipFill>
          <a:blip r:embed="rId2">
            <a:extLst>
              <a:ext uri="{28A0092B-C50C-407E-A947-70E740481C1C}">
                <a14:useLocalDpi xmlns:a14="http://schemas.microsoft.com/office/drawing/2010/main" val="0"/>
              </a:ext>
            </a:extLst>
          </a:blip>
          <a:srcRect/>
          <a:stretch>
            <a:fillRect/>
          </a:stretch>
        </p:blipFill>
        <p:spPr bwMode="auto">
          <a:xfrm>
            <a:off x="8668420" y="4172620"/>
            <a:ext cx="2368773" cy="2344089"/>
          </a:xfrm>
          <a:prstGeom prst="rect">
            <a:avLst/>
          </a:prstGeom>
          <a:noFill/>
          <a:ln>
            <a:noFill/>
          </a:ln>
        </p:spPr>
      </p:pic>
    </p:spTree>
    <p:extLst>
      <p:ext uri="{BB962C8B-B14F-4D97-AF65-F5344CB8AC3E}">
        <p14:creationId xmlns:p14="http://schemas.microsoft.com/office/powerpoint/2010/main" val="33248663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a:xfrm>
            <a:off x="838200" y="1825625"/>
            <a:ext cx="10515600" cy="4613812"/>
          </a:xfrm>
        </p:spPr>
        <p:txBody>
          <a:bodyPr>
            <a:normAutofit fontScale="92500" lnSpcReduction="10000"/>
          </a:bodyPr>
          <a:lstStyle/>
          <a:p>
            <a:pPr algn="just">
              <a:lnSpc>
                <a:spcPct val="160000"/>
              </a:lnSpc>
            </a:pPr>
            <a:r>
              <a:rPr lang="es-MX" dirty="0"/>
              <a:t>La </a:t>
            </a:r>
            <a:r>
              <a:rPr lang="es-MX" b="1" cap="all" dirty="0">
                <a:solidFill>
                  <a:srgbClr val="FFFF00"/>
                </a:solidFill>
              </a:rPr>
              <a:t>CAMARA DE DIPUTADOS</a:t>
            </a:r>
            <a:r>
              <a:rPr lang="es-MX" dirty="0"/>
              <a:t> estará conformada por 130 miembros, la mitad de los cuales son elegidos en circunscripciones uninominales</a:t>
            </a:r>
            <a:r>
              <a:rPr lang="es-MX" dirty="0" smtClean="0"/>
              <a:t>.</a:t>
            </a:r>
            <a:endParaRPr lang="es-MX" dirty="0"/>
          </a:p>
          <a:p>
            <a:pPr algn="just">
              <a:lnSpc>
                <a:spcPct val="160000"/>
              </a:lnSpc>
            </a:pPr>
            <a:r>
              <a:rPr lang="es-MX" dirty="0"/>
              <a:t>La otra mitad se elige en circunscripciones plurinominales departamentales, de las listas encabezadas por los candidatos a Presidente, Vicepresidente y Senadores del Estado</a:t>
            </a:r>
            <a:r>
              <a:rPr lang="es-MX" dirty="0" smtClean="0"/>
              <a:t>.</a:t>
            </a:r>
            <a:endParaRPr lang="es-MX" dirty="0"/>
          </a:p>
          <a:p>
            <a:pPr algn="just">
              <a:lnSpc>
                <a:spcPct val="160000"/>
              </a:lnSpc>
            </a:pPr>
            <a:r>
              <a:rPr lang="es-MX" dirty="0"/>
              <a:t>La </a:t>
            </a:r>
            <a:r>
              <a:rPr lang="es-MX" b="1" cap="all" dirty="0">
                <a:solidFill>
                  <a:srgbClr val="FFFF00"/>
                </a:solidFill>
              </a:rPr>
              <a:t>CAMARA DE SENADORES</a:t>
            </a:r>
            <a:r>
              <a:rPr lang="es-MX" dirty="0"/>
              <a:t> estará conformada por un total de 36 miembros y por departamento son elegidos 4 Senadores.</a:t>
            </a:r>
          </a:p>
          <a:p>
            <a:pPr marL="0" indent="0">
              <a:buNone/>
            </a:pPr>
            <a:endParaRPr lang="es-MX" dirty="0"/>
          </a:p>
        </p:txBody>
      </p:sp>
    </p:spTree>
    <p:extLst>
      <p:ext uri="{BB962C8B-B14F-4D97-AF65-F5344CB8AC3E}">
        <p14:creationId xmlns:p14="http://schemas.microsoft.com/office/powerpoint/2010/main" val="37877396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85611" y="1558344"/>
            <a:ext cx="10844012" cy="4752304"/>
          </a:xfrm>
        </p:spPr>
        <p:txBody>
          <a:bodyPr>
            <a:normAutofit fontScale="77500" lnSpcReduction="20000"/>
          </a:bodyPr>
          <a:lstStyle/>
          <a:p>
            <a:r>
              <a:rPr lang="es-MX" dirty="0"/>
              <a:t>Artículo 158. </a:t>
            </a:r>
          </a:p>
          <a:p>
            <a:r>
              <a:rPr lang="es-MX" dirty="0"/>
              <a:t>I. Son atribuciones de la </a:t>
            </a:r>
            <a:r>
              <a:rPr lang="es-MX" b="1" dirty="0">
                <a:solidFill>
                  <a:srgbClr val="FFFF00"/>
                </a:solidFill>
              </a:rPr>
              <a:t>Asamblea Legislativa Plurinacional</a:t>
            </a:r>
            <a:r>
              <a:rPr lang="es-MX" dirty="0"/>
              <a:t>, además de las que determina esta Constitución y la ley:</a:t>
            </a:r>
          </a:p>
          <a:p>
            <a:r>
              <a:rPr lang="es-MX" dirty="0"/>
              <a:t> </a:t>
            </a:r>
          </a:p>
          <a:p>
            <a:r>
              <a:rPr lang="es-MX" dirty="0"/>
              <a:t>3. Dictar leyes, interpretarlas, derogarlas, abrogarlas y modificarlas.</a:t>
            </a:r>
          </a:p>
          <a:p>
            <a:r>
              <a:rPr lang="es-MX" dirty="0"/>
              <a:t>7. Aprobar el plan de desarrollo económico y social presentado por el Órgano Ejecutivo.</a:t>
            </a:r>
          </a:p>
          <a:p>
            <a:r>
              <a:rPr lang="es-MX" dirty="0"/>
              <a:t>8. Aprobar leyes en materia de presupuestos, endeudamiento, control y fiscalización de recursos estatales de crédito público y subvenciones, para la realización de obras públicas y de necesidad social.</a:t>
            </a:r>
          </a:p>
          <a:p>
            <a:r>
              <a:rPr lang="es-MX" dirty="0"/>
              <a:t>9. Decidir las medidas económicas estatales imprescindibles en caso de necesidad pública.</a:t>
            </a:r>
          </a:p>
          <a:p>
            <a:r>
              <a:rPr lang="es-MX" dirty="0"/>
              <a:t>15. Establecer el sistema monetario.</a:t>
            </a:r>
          </a:p>
          <a:p>
            <a:r>
              <a:rPr lang="es-MX" dirty="0"/>
              <a:t>16. Establecer el sistema de medidas.</a:t>
            </a:r>
          </a:p>
          <a:p>
            <a:r>
              <a:rPr lang="es-MX" dirty="0"/>
              <a:t>17. Controlar y fiscalizar los órganos del Estado y las instituciones públicas.</a:t>
            </a:r>
          </a:p>
          <a:p>
            <a:pPr marL="0" indent="0">
              <a:buNone/>
            </a:pPr>
            <a:endParaRPr lang="es-MX" dirty="0"/>
          </a:p>
        </p:txBody>
      </p:sp>
    </p:spTree>
    <p:extLst>
      <p:ext uri="{BB962C8B-B14F-4D97-AF65-F5344CB8AC3E}">
        <p14:creationId xmlns:p14="http://schemas.microsoft.com/office/powerpoint/2010/main" val="4136860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normAutofit fontScale="92500" lnSpcReduction="10000"/>
          </a:bodyPr>
          <a:lstStyle/>
          <a:p>
            <a:pPr marL="0" indent="0">
              <a:buNone/>
            </a:pPr>
            <a:r>
              <a:rPr lang="es-MX" dirty="0"/>
              <a:t>Artículo 159. Son atribuciones de la </a:t>
            </a:r>
            <a:r>
              <a:rPr lang="es-MX" b="1" dirty="0">
                <a:solidFill>
                  <a:srgbClr val="FFFF00"/>
                </a:solidFill>
              </a:rPr>
              <a:t>Cámara de Diputados</a:t>
            </a:r>
            <a:r>
              <a:rPr lang="es-MX" dirty="0"/>
              <a:t>, además de las que determina esta Constitución y la ley:</a:t>
            </a:r>
          </a:p>
          <a:p>
            <a:pPr marL="0" indent="0">
              <a:buNone/>
            </a:pPr>
            <a:endParaRPr lang="es-MX" dirty="0"/>
          </a:p>
          <a:p>
            <a:r>
              <a:rPr lang="es-MX" dirty="0"/>
              <a:t>6. Iniciar la aprobación del Presupuesto General del Estado.</a:t>
            </a:r>
          </a:p>
          <a:p>
            <a:r>
              <a:rPr lang="es-MX" dirty="0"/>
              <a:t>7. Iniciar la aprobación del plan de desarrollo económico y social presentado por el Órgano Ejecutivo.</a:t>
            </a:r>
          </a:p>
          <a:p>
            <a:r>
              <a:rPr lang="es-MX" dirty="0"/>
              <a:t>8. Iniciar la aprobación o modificación de leyes en materia tributaria, de crédito público o de subvenciones.</a:t>
            </a:r>
          </a:p>
          <a:p>
            <a:r>
              <a:rPr lang="es-MX" dirty="0"/>
              <a:t>9. Iniciar la aprobación de la contratación de empréstitos que comprometan las rentas generales del Estado, y la autorización a las universidades para la contratación de empréstitos.</a:t>
            </a:r>
          </a:p>
          <a:p>
            <a:pPr marL="0" indent="0">
              <a:buNone/>
            </a:pPr>
            <a:endParaRPr lang="es-MX" dirty="0"/>
          </a:p>
        </p:txBody>
      </p:sp>
    </p:spTree>
    <p:extLst>
      <p:ext uri="{BB962C8B-B14F-4D97-AF65-F5344CB8AC3E}">
        <p14:creationId xmlns:p14="http://schemas.microsoft.com/office/powerpoint/2010/main" val="27389467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72732" y="1725769"/>
            <a:ext cx="10581068" cy="4451194"/>
          </a:xfrm>
        </p:spPr>
        <p:txBody>
          <a:bodyPr>
            <a:normAutofit fontScale="92500" lnSpcReduction="20000"/>
          </a:bodyPr>
          <a:lstStyle/>
          <a:p>
            <a:r>
              <a:rPr lang="es-MX" dirty="0"/>
              <a:t>Artículo 160. Son atribuciones de la </a:t>
            </a:r>
            <a:r>
              <a:rPr lang="es-MX" b="1" dirty="0">
                <a:solidFill>
                  <a:srgbClr val="FFFF00"/>
                </a:solidFill>
              </a:rPr>
              <a:t>Cámara de Senadores</a:t>
            </a:r>
            <a:r>
              <a:rPr lang="es-MX" dirty="0"/>
              <a:t>, además de las que determina esta Constitución y la ley:</a:t>
            </a:r>
          </a:p>
          <a:p>
            <a:pPr marL="0" indent="0">
              <a:buNone/>
            </a:pPr>
            <a:endParaRPr lang="es-MX" dirty="0"/>
          </a:p>
          <a:p>
            <a:r>
              <a:rPr lang="es-MX" dirty="0"/>
              <a:t>6. Juzgar en única instancia a los miembros del Tribunal Constitucional Plurinacional, del Tribunal Supremo, del Tribunal Agroambiental y del Control Administrativo de Justicia por delitos cometidos en el ejercicio de sus funciones, cuya sentencia será aprobada por al menos dos tercios de los miembros presentes, de acuerdo con la ley.</a:t>
            </a:r>
          </a:p>
          <a:p>
            <a:r>
              <a:rPr lang="es-MX" dirty="0"/>
              <a:t>8. Ratificar los ascensos, a propuesta del Órgano Ejecutivo, a General de Ejército, de Fuerza Aérea, de División y de Brigada; a Almirante, Vicealmirante, Contralmirante y General de Policía Boliviana.</a:t>
            </a:r>
          </a:p>
          <a:p>
            <a:r>
              <a:rPr lang="es-MX" dirty="0"/>
              <a:t>9. Aprobar o negar el nombramiento de embajadores y Ministros plenipotenciarios propuestos por el Presidente del Estado.</a:t>
            </a:r>
          </a:p>
          <a:p>
            <a:pPr marL="0" indent="0">
              <a:buNone/>
            </a:pPr>
            <a:endParaRPr lang="es-MX" dirty="0"/>
          </a:p>
        </p:txBody>
      </p:sp>
    </p:spTree>
    <p:extLst>
      <p:ext uri="{BB962C8B-B14F-4D97-AF65-F5344CB8AC3E}">
        <p14:creationId xmlns:p14="http://schemas.microsoft.com/office/powerpoint/2010/main" val="14268895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normAutofit fontScale="92500"/>
          </a:bodyPr>
          <a:lstStyle/>
          <a:p>
            <a:r>
              <a:rPr lang="es-MX" dirty="0"/>
              <a:t>Artículo 163. El </a:t>
            </a:r>
            <a:r>
              <a:rPr lang="es-MX" b="1" dirty="0">
                <a:solidFill>
                  <a:srgbClr val="FFFF00"/>
                </a:solidFill>
              </a:rPr>
              <a:t>procedimiento legislativo </a:t>
            </a:r>
            <a:r>
              <a:rPr lang="es-MX" dirty="0"/>
              <a:t>se desarrollará de la siguiente manera:</a:t>
            </a:r>
          </a:p>
          <a:p>
            <a:r>
              <a:rPr lang="es-MX" dirty="0"/>
              <a:t>1. El proyecto de ley presentado por asambleístas de una de las</a:t>
            </a:r>
          </a:p>
          <a:p>
            <a:r>
              <a:rPr lang="es-MX" dirty="0"/>
              <a:t>Cámaras, iniciará el procedimiento.</a:t>
            </a:r>
          </a:p>
          <a:p>
            <a:r>
              <a:rPr lang="es-MX" dirty="0"/>
              <a:t>2. El proyecto de ley presentado por otra iniciativa será enviado a la</a:t>
            </a:r>
          </a:p>
          <a:p>
            <a:r>
              <a:rPr lang="es-MX" dirty="0"/>
              <a:t>Cámara de Diputados, que lo remitirá a la comisión o las comisiones.</a:t>
            </a:r>
          </a:p>
          <a:p>
            <a:r>
              <a:rPr lang="es-MX" dirty="0"/>
              <a:t>4. Cuando el proyecto haya sido informado por la comisión o las comisiones correspondientes, pasará a consideración de la plenaria de la Cámara, donde será discutido y aprobado en grande y en detalle. Cada aprobación requerirá de la mayoría absoluta de los miembros presentes.</a:t>
            </a:r>
          </a:p>
          <a:p>
            <a:pPr marL="0" indent="0">
              <a:buNone/>
            </a:pPr>
            <a:endParaRPr lang="es-MX" dirty="0"/>
          </a:p>
        </p:txBody>
      </p:sp>
    </p:spTree>
    <p:extLst>
      <p:ext uri="{BB962C8B-B14F-4D97-AF65-F5344CB8AC3E}">
        <p14:creationId xmlns:p14="http://schemas.microsoft.com/office/powerpoint/2010/main" val="36770106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normAutofit fontScale="92500" lnSpcReduction="20000"/>
          </a:bodyPr>
          <a:lstStyle/>
          <a:p>
            <a:r>
              <a:rPr lang="es-MX" dirty="0"/>
              <a:t>5. El proyecto aprobado por la Cámara de origen será remitido a la Cámara revisora para su discusión. Si la Cámara revisora lo aprueba, será enviado al Órgano Ejecutivo para su promulgación.</a:t>
            </a:r>
          </a:p>
          <a:p>
            <a:r>
              <a:rPr lang="es-MX" dirty="0"/>
              <a:t>6. Si la Cámara revisora enmienda o modifica el proyecto, éste se considerará aprobado si la Cámara de origen acepta por mayoría absoluta de los miembros presentes las enmiendas o modificaciones.</a:t>
            </a:r>
          </a:p>
          <a:p>
            <a:r>
              <a:rPr lang="es-MX" dirty="0"/>
              <a:t>En caso de que no las acepte, las dos Cámaras se reunirán y deliberarán sobre el proyecto.</a:t>
            </a:r>
          </a:p>
          <a:p>
            <a:r>
              <a:rPr lang="es-MX" dirty="0"/>
              <a:t>8. El proyecto aprobado, una vez sancionado, será remitido al Órgano</a:t>
            </a:r>
          </a:p>
          <a:p>
            <a:r>
              <a:rPr lang="es-MX" dirty="0"/>
              <a:t>Ejecutivo para su promulgación como ley.</a:t>
            </a:r>
          </a:p>
          <a:p>
            <a:r>
              <a:rPr lang="es-MX" dirty="0"/>
              <a:t>9. Aquel proyecto que haya sido rechazado podrá ser propuesto nuevamente en la Legislatura siguiente.</a:t>
            </a:r>
          </a:p>
          <a:p>
            <a:pPr marL="0" indent="0">
              <a:buNone/>
            </a:pPr>
            <a:endParaRPr lang="es-MX" dirty="0"/>
          </a:p>
        </p:txBody>
      </p:sp>
    </p:spTree>
    <p:extLst>
      <p:ext uri="{BB962C8B-B14F-4D97-AF65-F5344CB8AC3E}">
        <p14:creationId xmlns:p14="http://schemas.microsoft.com/office/powerpoint/2010/main" val="1470499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b="1" cap="all" dirty="0"/>
              <a:t>ORGANO </a:t>
            </a:r>
            <a:r>
              <a:rPr lang="es-MX" b="1" cap="all" dirty="0" smtClean="0"/>
              <a:t>EJECUTIVO</a:t>
            </a:r>
            <a:endParaRPr lang="es-MX" dirty="0"/>
          </a:p>
        </p:txBody>
      </p:sp>
      <p:sp>
        <p:nvSpPr>
          <p:cNvPr id="3" name="Marcador de contenido 2"/>
          <p:cNvSpPr>
            <a:spLocks noGrp="1"/>
          </p:cNvSpPr>
          <p:nvPr>
            <p:ph idx="1"/>
          </p:nvPr>
        </p:nvSpPr>
        <p:spPr/>
        <p:txBody>
          <a:bodyPr>
            <a:normAutofit fontScale="92500" lnSpcReduction="10000"/>
          </a:bodyPr>
          <a:lstStyle/>
          <a:p>
            <a:pPr>
              <a:lnSpc>
                <a:spcPct val="150000"/>
              </a:lnSpc>
            </a:pPr>
            <a:r>
              <a:rPr lang="es-MX" dirty="0"/>
              <a:t>Está integrado por el Presidente o Presidenta del Estado y por el Vicepresidente o Vicepresidenta del Estado, elegidos mediante sufragio directo para un período de cinco años, no reelegibles para el período inmediato.</a:t>
            </a:r>
          </a:p>
          <a:p>
            <a:pPr>
              <a:lnSpc>
                <a:spcPct val="150000"/>
              </a:lnSpc>
            </a:pPr>
            <a:endParaRPr lang="es-MX" dirty="0"/>
          </a:p>
          <a:p>
            <a:pPr>
              <a:lnSpc>
                <a:spcPct val="150000"/>
              </a:lnSpc>
            </a:pPr>
            <a:r>
              <a:rPr lang="es-MX" dirty="0"/>
              <a:t>El Gabinete de Ministros el cual es nombrado por el Presidente del Estado.</a:t>
            </a:r>
          </a:p>
          <a:p>
            <a:pPr marL="0" indent="0">
              <a:buNone/>
            </a:pPr>
            <a:endParaRPr lang="es-MX" dirty="0"/>
          </a:p>
        </p:txBody>
      </p:sp>
    </p:spTree>
    <p:extLst>
      <p:ext uri="{BB962C8B-B14F-4D97-AF65-F5344CB8AC3E}">
        <p14:creationId xmlns:p14="http://schemas.microsoft.com/office/powerpoint/2010/main" val="8080510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r>
              <a:rPr lang="es-MX" dirty="0"/>
              <a:t>Artículo 172. Son atribuciones de la </a:t>
            </a:r>
            <a:r>
              <a:rPr lang="es-MX" dirty="0">
                <a:solidFill>
                  <a:srgbClr val="FFFF00"/>
                </a:solidFill>
              </a:rPr>
              <a:t>Presidenta o del Presidente del Estado</a:t>
            </a:r>
            <a:r>
              <a:rPr lang="es-MX" dirty="0"/>
              <a:t>, además de las que establece esta Constitución y la ley:</a:t>
            </a:r>
          </a:p>
          <a:p>
            <a:r>
              <a:rPr lang="es-MX" dirty="0"/>
              <a:t>1. Cumplir y hacer cumplir la Constitución y las leyes.</a:t>
            </a:r>
          </a:p>
          <a:p>
            <a:r>
              <a:rPr lang="es-MX" dirty="0"/>
              <a:t>2. Mantener y preservar la unidad del Estado boliviano.</a:t>
            </a:r>
          </a:p>
          <a:p>
            <a:r>
              <a:rPr lang="es-MX" dirty="0"/>
              <a:t>3. Proponer y dirigir las políticas de gobierno y de Estado.</a:t>
            </a:r>
          </a:p>
          <a:p>
            <a:r>
              <a:rPr lang="es-MX" dirty="0"/>
              <a:t>4. Dirigir la administración pública y coordinar la acción de los</a:t>
            </a:r>
          </a:p>
          <a:p>
            <a:r>
              <a:rPr lang="es-MX" dirty="0"/>
              <a:t>Ministros de Estado.</a:t>
            </a:r>
          </a:p>
          <a:p>
            <a:r>
              <a:rPr lang="es-MX" dirty="0"/>
              <a:t> </a:t>
            </a:r>
          </a:p>
          <a:p>
            <a:endParaRPr lang="es-MX" dirty="0"/>
          </a:p>
        </p:txBody>
      </p:sp>
    </p:spTree>
    <p:extLst>
      <p:ext uri="{BB962C8B-B14F-4D97-AF65-F5344CB8AC3E}">
        <p14:creationId xmlns:p14="http://schemas.microsoft.com/office/powerpoint/2010/main" val="407528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a:t>Bases Fundamentales del Estado</a:t>
            </a:r>
          </a:p>
        </p:txBody>
      </p:sp>
      <p:sp>
        <p:nvSpPr>
          <p:cNvPr id="5" name="Marcador de contenido 4"/>
          <p:cNvSpPr>
            <a:spLocks noGrp="1"/>
          </p:cNvSpPr>
          <p:nvPr>
            <p:ph idx="1"/>
          </p:nvPr>
        </p:nvSpPr>
        <p:spPr/>
        <p:txBody>
          <a:bodyPr>
            <a:normAutofit/>
          </a:bodyPr>
          <a:lstStyle/>
          <a:p>
            <a:pPr marL="0" indent="0" algn="ctr">
              <a:lnSpc>
                <a:spcPct val="150000"/>
              </a:lnSpc>
              <a:buNone/>
            </a:pPr>
            <a:r>
              <a:rPr lang="es-MX" b="1" dirty="0"/>
              <a:t>Capítulo Primero: Modelo de Estado</a:t>
            </a:r>
            <a:endParaRPr lang="es-MX" b="1" dirty="0" smtClean="0"/>
          </a:p>
          <a:p>
            <a:pPr marL="0" indent="0" algn="just">
              <a:lnSpc>
                <a:spcPct val="150000"/>
              </a:lnSpc>
              <a:buNone/>
            </a:pPr>
            <a:r>
              <a:rPr lang="es-MX" b="1" dirty="0" smtClean="0"/>
              <a:t>Artículo </a:t>
            </a:r>
            <a:r>
              <a:rPr lang="es-MX" b="1" dirty="0"/>
              <a:t>1. </a:t>
            </a:r>
            <a:r>
              <a:rPr lang="es-MX" dirty="0"/>
              <a:t>Bolivia se constituye en un Estado Unitario Social </a:t>
            </a:r>
            <a:r>
              <a:rPr lang="es-MX" dirty="0" smtClean="0"/>
              <a:t>de Derecho </a:t>
            </a:r>
            <a:r>
              <a:rPr lang="es-MX" dirty="0"/>
              <a:t>Plurinacional Comunitario, libre, independiente, soberano</a:t>
            </a:r>
            <a:r>
              <a:rPr lang="es-MX" dirty="0" smtClean="0"/>
              <a:t>, democrático</a:t>
            </a:r>
            <a:r>
              <a:rPr lang="es-MX" dirty="0"/>
              <a:t>, intercultural, descentralizado y con </a:t>
            </a:r>
            <a:r>
              <a:rPr lang="es-MX" dirty="0" smtClean="0"/>
              <a:t>autonomías. Bolivia </a:t>
            </a:r>
            <a:r>
              <a:rPr lang="es-MX" dirty="0"/>
              <a:t>se funda en la pluralidad y el pluralismo político, </a:t>
            </a:r>
            <a:r>
              <a:rPr lang="es-MX" dirty="0" smtClean="0"/>
              <a:t>económico, jurídico</a:t>
            </a:r>
            <a:r>
              <a:rPr lang="es-MX" dirty="0"/>
              <a:t>, cultural y lingüístico, dentro del proceso </a:t>
            </a:r>
            <a:r>
              <a:rPr lang="es-MX" dirty="0" smtClean="0"/>
              <a:t>integrador del </a:t>
            </a:r>
            <a:r>
              <a:rPr lang="es-MX" dirty="0"/>
              <a:t>país.</a:t>
            </a:r>
          </a:p>
        </p:txBody>
      </p:sp>
    </p:spTree>
    <p:extLst>
      <p:ext uri="{BB962C8B-B14F-4D97-AF65-F5344CB8AC3E}">
        <p14:creationId xmlns:p14="http://schemas.microsoft.com/office/powerpoint/2010/main" val="6410572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a:xfrm>
            <a:off x="838200" y="1803042"/>
            <a:ext cx="10515600" cy="4373921"/>
          </a:xfrm>
        </p:spPr>
        <p:txBody>
          <a:bodyPr>
            <a:normAutofit fontScale="92500" lnSpcReduction="10000"/>
          </a:bodyPr>
          <a:lstStyle/>
          <a:p>
            <a:r>
              <a:rPr lang="es-MX" dirty="0"/>
              <a:t>Artículo 175. I. Las </a:t>
            </a:r>
            <a:r>
              <a:rPr lang="es-MX" dirty="0">
                <a:solidFill>
                  <a:srgbClr val="FFFF00"/>
                </a:solidFill>
              </a:rPr>
              <a:t>Ministras y los Ministros </a:t>
            </a:r>
            <a:r>
              <a:rPr lang="es-MX" dirty="0"/>
              <a:t>de Estado son servidoras públicas y servidores públicos, y tienen como atribuciones, además de las determinadas en esta Constitución y la ley:</a:t>
            </a:r>
          </a:p>
          <a:p>
            <a:r>
              <a:rPr lang="es-MX" dirty="0"/>
              <a:t> </a:t>
            </a:r>
          </a:p>
          <a:p>
            <a:r>
              <a:rPr lang="es-MX" dirty="0"/>
              <a:t>1. Proponer y coadyuvar en la formulación de las políticas generales del Gobierno.</a:t>
            </a:r>
          </a:p>
          <a:p>
            <a:r>
              <a:rPr lang="es-MX" dirty="0"/>
              <a:t>2. Proponer y dirigir las políticas gubernamentales en su sector.</a:t>
            </a:r>
          </a:p>
          <a:p>
            <a:r>
              <a:rPr lang="es-MX" dirty="0"/>
              <a:t>3. La gestión de la Administración Pública en el ramo correspondiente.</a:t>
            </a:r>
          </a:p>
          <a:p>
            <a:r>
              <a:rPr lang="es-MX" dirty="0"/>
              <a:t>4. Dictar normas administrativas en el ámbito de su competencia.</a:t>
            </a:r>
          </a:p>
          <a:p>
            <a:r>
              <a:rPr lang="es-MX" dirty="0"/>
              <a:t>5. Proponer proyectos de decreto supremo y suscribirlos con la Presidenta o el Presidente del Estado.</a:t>
            </a:r>
          </a:p>
          <a:p>
            <a:pPr marL="0" indent="0">
              <a:buNone/>
            </a:pPr>
            <a:endParaRPr lang="es-MX" dirty="0"/>
          </a:p>
        </p:txBody>
      </p:sp>
    </p:spTree>
    <p:extLst>
      <p:ext uri="{BB962C8B-B14F-4D97-AF65-F5344CB8AC3E}">
        <p14:creationId xmlns:p14="http://schemas.microsoft.com/office/powerpoint/2010/main" val="13731441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b="1" cap="all" dirty="0"/>
              <a:t>ORGANO </a:t>
            </a:r>
            <a:r>
              <a:rPr lang="es-MX" b="1" cap="all" dirty="0" smtClean="0"/>
              <a:t>JUDICIAL</a:t>
            </a:r>
            <a:endParaRPr lang="es-MX" dirty="0"/>
          </a:p>
        </p:txBody>
      </p:sp>
      <p:sp>
        <p:nvSpPr>
          <p:cNvPr id="3" name="Marcador de contenido 2"/>
          <p:cNvSpPr>
            <a:spLocks noGrp="1"/>
          </p:cNvSpPr>
          <p:nvPr>
            <p:ph idx="1"/>
          </p:nvPr>
        </p:nvSpPr>
        <p:spPr/>
        <p:txBody>
          <a:bodyPr>
            <a:normAutofit lnSpcReduction="10000"/>
          </a:bodyPr>
          <a:lstStyle/>
          <a:p>
            <a:pPr algn="just">
              <a:lnSpc>
                <a:spcPct val="150000"/>
              </a:lnSpc>
            </a:pPr>
            <a:r>
              <a:rPr lang="es-MX" b="1" cap="all" dirty="0"/>
              <a:t>I.</a:t>
            </a:r>
            <a:r>
              <a:rPr lang="es-MX" dirty="0"/>
              <a:t> La función judicial es única. La </a:t>
            </a:r>
            <a:r>
              <a:rPr lang="es-MX" b="1" dirty="0">
                <a:solidFill>
                  <a:srgbClr val="FFFF00"/>
                </a:solidFill>
              </a:rPr>
              <a:t>jurisdicción ordinaria</a:t>
            </a:r>
            <a:r>
              <a:rPr lang="es-MX" dirty="0"/>
              <a:t> se ejerce por el Tribunal Supremo de Justicia, los tribunales departamentales de justicia, los tribunales de sentencia y los jueces; </a:t>
            </a:r>
            <a:r>
              <a:rPr lang="es-MX" b="1" dirty="0">
                <a:solidFill>
                  <a:srgbClr val="FFFF00"/>
                </a:solidFill>
              </a:rPr>
              <a:t>la jurisdicción agroambiental</a:t>
            </a:r>
            <a:r>
              <a:rPr lang="es-MX" dirty="0"/>
              <a:t> por el Tribunal y jueces agroambientales; la </a:t>
            </a:r>
            <a:r>
              <a:rPr lang="es-MX" b="1" dirty="0">
                <a:solidFill>
                  <a:srgbClr val="FFFF00"/>
                </a:solidFill>
              </a:rPr>
              <a:t>jurisdicción indígena originaria </a:t>
            </a:r>
            <a:r>
              <a:rPr lang="es-MX" dirty="0"/>
              <a:t>campesina se ejerce por sus propias autoridades; existen además jurisdicciones especializadas reguladas por la ley.</a:t>
            </a:r>
          </a:p>
          <a:p>
            <a:endParaRPr lang="es-MX" dirty="0"/>
          </a:p>
        </p:txBody>
      </p:sp>
    </p:spTree>
    <p:extLst>
      <p:ext uri="{BB962C8B-B14F-4D97-AF65-F5344CB8AC3E}">
        <p14:creationId xmlns:p14="http://schemas.microsoft.com/office/powerpoint/2010/main" val="24790682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normAutofit fontScale="92500" lnSpcReduction="20000"/>
          </a:bodyPr>
          <a:lstStyle/>
          <a:p>
            <a:pPr marL="0" indent="0" algn="just">
              <a:lnSpc>
                <a:spcPct val="150000"/>
              </a:lnSpc>
              <a:buNone/>
            </a:pPr>
            <a:r>
              <a:rPr lang="es-MX" b="1" cap="all" dirty="0"/>
              <a:t>II.</a:t>
            </a:r>
            <a:r>
              <a:rPr lang="es-MX" dirty="0"/>
              <a:t> La jurisdicción ordinaria y la jurisdicción indígena originario campesina gozarán de igual jerarquía.</a:t>
            </a:r>
          </a:p>
          <a:p>
            <a:pPr marL="0" indent="0" algn="just">
              <a:lnSpc>
                <a:spcPct val="150000"/>
              </a:lnSpc>
              <a:buNone/>
            </a:pPr>
            <a:r>
              <a:rPr lang="es-MX" i="1" dirty="0"/>
              <a:t> </a:t>
            </a:r>
            <a:endParaRPr lang="es-MX" dirty="0"/>
          </a:p>
          <a:p>
            <a:pPr marL="0" indent="0" algn="just">
              <a:lnSpc>
                <a:spcPct val="150000"/>
              </a:lnSpc>
              <a:buNone/>
            </a:pPr>
            <a:r>
              <a:rPr lang="es-MX" b="1" cap="all" dirty="0"/>
              <a:t>III.</a:t>
            </a:r>
            <a:r>
              <a:rPr lang="es-MX" dirty="0"/>
              <a:t> La justicia constitucional se ejerce por el </a:t>
            </a:r>
            <a:r>
              <a:rPr lang="es-MX" b="1" dirty="0">
                <a:solidFill>
                  <a:srgbClr val="FFFF00"/>
                </a:solidFill>
              </a:rPr>
              <a:t>Tribunal Constitucional </a:t>
            </a:r>
            <a:r>
              <a:rPr lang="es-MX" dirty="0"/>
              <a:t>Plurinacional.</a:t>
            </a:r>
          </a:p>
          <a:p>
            <a:pPr marL="0" indent="0" algn="just">
              <a:lnSpc>
                <a:spcPct val="150000"/>
              </a:lnSpc>
              <a:buNone/>
            </a:pPr>
            <a:r>
              <a:rPr lang="es-MX" i="1" dirty="0"/>
              <a:t> </a:t>
            </a:r>
            <a:endParaRPr lang="es-MX" dirty="0"/>
          </a:p>
          <a:p>
            <a:pPr marL="0" indent="0" algn="just">
              <a:lnSpc>
                <a:spcPct val="150000"/>
              </a:lnSpc>
              <a:buNone/>
            </a:pPr>
            <a:r>
              <a:rPr lang="es-MX" b="1" cap="all" dirty="0"/>
              <a:t>IV.</a:t>
            </a:r>
            <a:r>
              <a:rPr lang="es-MX" dirty="0"/>
              <a:t> El </a:t>
            </a:r>
            <a:r>
              <a:rPr lang="es-MX" b="1" dirty="0">
                <a:solidFill>
                  <a:srgbClr val="FFFF00"/>
                </a:solidFill>
              </a:rPr>
              <a:t>Consejo de la Magistratura</a:t>
            </a:r>
            <a:r>
              <a:rPr lang="es-MX" dirty="0"/>
              <a:t> es parte del Órgano Judicial.</a:t>
            </a:r>
          </a:p>
          <a:p>
            <a:pPr marL="0" indent="0">
              <a:buNone/>
            </a:pPr>
            <a:endParaRPr lang="es-MX" dirty="0"/>
          </a:p>
        </p:txBody>
      </p:sp>
      <p:pic>
        <p:nvPicPr>
          <p:cNvPr id="4" name="Imagen 3" descr="http://embajadadebolivia.com.ar/img-bolivia/pm-justicia.jpg"/>
          <p:cNvPicPr/>
          <p:nvPr/>
        </p:nvPicPr>
        <p:blipFill>
          <a:blip r:embed="rId2">
            <a:extLst>
              <a:ext uri="{28A0092B-C50C-407E-A947-70E740481C1C}">
                <a14:useLocalDpi xmlns:a14="http://schemas.microsoft.com/office/drawing/2010/main" val="0"/>
              </a:ext>
            </a:extLst>
          </a:blip>
          <a:srcRect/>
          <a:stretch>
            <a:fillRect/>
          </a:stretch>
        </p:blipFill>
        <p:spPr bwMode="auto">
          <a:xfrm>
            <a:off x="9544184" y="4321846"/>
            <a:ext cx="2330137" cy="2259258"/>
          </a:xfrm>
          <a:prstGeom prst="rect">
            <a:avLst/>
          </a:prstGeom>
          <a:noFill/>
          <a:ln>
            <a:noFill/>
          </a:ln>
        </p:spPr>
      </p:pic>
    </p:spTree>
    <p:extLst>
      <p:ext uri="{BB962C8B-B14F-4D97-AF65-F5344CB8AC3E}">
        <p14:creationId xmlns:p14="http://schemas.microsoft.com/office/powerpoint/2010/main" val="23881342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r>
              <a:rPr lang="es-MX" b="1" dirty="0"/>
              <a:t>Capítulo segundo: </a:t>
            </a:r>
            <a:r>
              <a:rPr lang="es-MX" b="1" dirty="0">
                <a:solidFill>
                  <a:srgbClr val="FFFF00"/>
                </a:solidFill>
              </a:rPr>
              <a:t>jurisdicción ordinaria</a:t>
            </a:r>
          </a:p>
          <a:p>
            <a:r>
              <a:rPr lang="es-MX" i="1" dirty="0"/>
              <a:t> </a:t>
            </a:r>
            <a:endParaRPr lang="es-MX" dirty="0"/>
          </a:p>
          <a:p>
            <a:r>
              <a:rPr lang="es-MX" i="1" dirty="0"/>
              <a:t>Sección I: </a:t>
            </a:r>
            <a:r>
              <a:rPr lang="es-MX" b="1" i="1" dirty="0">
                <a:solidFill>
                  <a:srgbClr val="FFFF00"/>
                </a:solidFill>
              </a:rPr>
              <a:t>Tribunal Supremo de Justicia</a:t>
            </a:r>
            <a:endParaRPr lang="es-MX" b="1" dirty="0">
              <a:solidFill>
                <a:srgbClr val="FFFF00"/>
              </a:solidFill>
            </a:endParaRPr>
          </a:p>
          <a:p>
            <a:r>
              <a:rPr lang="es-MX" dirty="0"/>
              <a:t>Artículo 181. El Tribunal Supremo de Justicia es el máximo tribunal de la jurisdicción ordinaria. Está integrado por Magistradas y Magistrados. Se organiza internamente en salas especializadas. Su composición y organización se determinará por la ley.</a:t>
            </a:r>
          </a:p>
          <a:p>
            <a:pPr marL="0" indent="0">
              <a:buNone/>
            </a:pPr>
            <a:endParaRPr lang="es-MX" dirty="0"/>
          </a:p>
        </p:txBody>
      </p:sp>
    </p:spTree>
    <p:extLst>
      <p:ext uri="{BB962C8B-B14F-4D97-AF65-F5344CB8AC3E}">
        <p14:creationId xmlns:p14="http://schemas.microsoft.com/office/powerpoint/2010/main" val="66291361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normAutofit lnSpcReduction="10000"/>
          </a:bodyPr>
          <a:lstStyle/>
          <a:p>
            <a:r>
              <a:rPr lang="es-MX" dirty="0"/>
              <a:t>Artículo 184. Son atribuciones del Tribunal Supremo de Justicia, además de las</a:t>
            </a:r>
          </a:p>
          <a:p>
            <a:r>
              <a:rPr lang="es-MX" dirty="0"/>
              <a:t>señaladas por la ley:</a:t>
            </a:r>
          </a:p>
          <a:p>
            <a:r>
              <a:rPr lang="es-MX" dirty="0"/>
              <a:t>1. Actuar como tribunal de casación y conocer recursos de nulidad en los casos expresamente señalados por la ley. </a:t>
            </a:r>
          </a:p>
          <a:p>
            <a:r>
              <a:rPr lang="es-MX" dirty="0"/>
              <a:t>2. Dirimir conflictos de competencias suscitados entre los tribunales departamentales de justicia.</a:t>
            </a:r>
          </a:p>
          <a:p>
            <a:r>
              <a:rPr lang="es-MX" dirty="0"/>
              <a:t>6. Preparar proyectos de leyes judiciales y presentarlos a la Asamblea Legislativa Plurinacional.</a:t>
            </a:r>
          </a:p>
          <a:p>
            <a:r>
              <a:rPr lang="es-MX" dirty="0"/>
              <a:t>7. Conocer y resolver casos de revisión extraordinaria de sentencia.</a:t>
            </a:r>
          </a:p>
          <a:p>
            <a:pPr marL="0" indent="0">
              <a:buNone/>
            </a:pPr>
            <a:endParaRPr lang="es-MX" dirty="0"/>
          </a:p>
        </p:txBody>
      </p:sp>
    </p:spTree>
    <p:extLst>
      <p:ext uri="{BB962C8B-B14F-4D97-AF65-F5344CB8AC3E}">
        <p14:creationId xmlns:p14="http://schemas.microsoft.com/office/powerpoint/2010/main" val="10467856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r>
              <a:rPr lang="es-MX" b="1" dirty="0"/>
              <a:t>Capítulo tercero: </a:t>
            </a:r>
            <a:r>
              <a:rPr lang="es-MX" dirty="0">
                <a:solidFill>
                  <a:srgbClr val="FFFF00"/>
                </a:solidFill>
              </a:rPr>
              <a:t>jurisdicción agroambiental</a:t>
            </a:r>
          </a:p>
          <a:p>
            <a:r>
              <a:rPr lang="es-MX" dirty="0"/>
              <a:t> </a:t>
            </a:r>
          </a:p>
          <a:p>
            <a:r>
              <a:rPr lang="es-MX" dirty="0"/>
              <a:t>Artículo 186. El Tribunal Agroambiental es el máximo tribunal especializado de la jurisdicción agroambiental. Se rige en particular por los principios de función social, integralidad, inmediatez, sustentabilidad e interculturalidad.</a:t>
            </a:r>
          </a:p>
          <a:p>
            <a:r>
              <a:rPr lang="es-MX" dirty="0"/>
              <a:t> </a:t>
            </a:r>
          </a:p>
          <a:p>
            <a:pPr marL="0" indent="0">
              <a:buNone/>
            </a:pPr>
            <a:endParaRPr lang="es-MX" dirty="0"/>
          </a:p>
        </p:txBody>
      </p:sp>
    </p:spTree>
    <p:extLst>
      <p:ext uri="{BB962C8B-B14F-4D97-AF65-F5344CB8AC3E}">
        <p14:creationId xmlns:p14="http://schemas.microsoft.com/office/powerpoint/2010/main" val="175082976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normAutofit fontScale="92500" lnSpcReduction="20000"/>
          </a:bodyPr>
          <a:lstStyle/>
          <a:p>
            <a:r>
              <a:rPr lang="es-MX" dirty="0"/>
              <a:t>Artículo 189. Son atribuciones del Tribunal Agroambiental, además de las señaladas por la ley:</a:t>
            </a:r>
          </a:p>
          <a:p>
            <a:r>
              <a:rPr lang="es-MX" dirty="0"/>
              <a:t> </a:t>
            </a:r>
          </a:p>
          <a:p>
            <a:r>
              <a:rPr lang="es-MX" dirty="0"/>
              <a:t>1. Resolver los recursos de casación y nulidad en las acciones reales agrarias, forestales, ambientales, de aguas, derechos de uso y aprovechamiento de los recursos naturales renovables, hídricos, forestales y de la biodiversidad; demandas sobre actos que atenten contra la fauna, la flora, el agua y el medio ambiente; y demandas sobre prácticas que pongan en peligro el sistema ecológico y la conservación de especies o animales.</a:t>
            </a:r>
          </a:p>
          <a:p>
            <a:r>
              <a:rPr lang="es-MX" dirty="0"/>
              <a:t>2. Conocer y resolver en única instancia las demandas de nulidad y anulabilidad de títulos ejecutoriales.</a:t>
            </a:r>
          </a:p>
          <a:p>
            <a:r>
              <a:rPr lang="es-MX" dirty="0"/>
              <a:t>4. Organizar los juzgados agroambientales.</a:t>
            </a:r>
          </a:p>
          <a:p>
            <a:pPr marL="0" indent="0">
              <a:buNone/>
            </a:pPr>
            <a:endParaRPr lang="es-MX" dirty="0"/>
          </a:p>
        </p:txBody>
      </p:sp>
    </p:spTree>
    <p:extLst>
      <p:ext uri="{BB962C8B-B14F-4D97-AF65-F5344CB8AC3E}">
        <p14:creationId xmlns:p14="http://schemas.microsoft.com/office/powerpoint/2010/main" val="21189001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r>
              <a:rPr lang="es-MX" b="1" dirty="0"/>
              <a:t>Capítulo cuarto: </a:t>
            </a:r>
            <a:r>
              <a:rPr lang="es-MX" b="1" dirty="0">
                <a:solidFill>
                  <a:srgbClr val="FFFF00"/>
                </a:solidFill>
              </a:rPr>
              <a:t>jurisdicción indígena originaria campesina</a:t>
            </a:r>
          </a:p>
          <a:p>
            <a:r>
              <a:rPr lang="es-MX" dirty="0"/>
              <a:t>Artículo 190. </a:t>
            </a:r>
          </a:p>
          <a:p>
            <a:r>
              <a:rPr lang="es-MX" dirty="0"/>
              <a:t> </a:t>
            </a:r>
          </a:p>
          <a:p>
            <a:r>
              <a:rPr lang="es-MX" dirty="0"/>
              <a:t>I. Las naciones y pueblos indígena originario campesinos ejercerán sus funciones jurisdiccionales y de competencia a través de sus autoridades, y aplicarán sus principios, valores culturales, normas y procedimientos propios.</a:t>
            </a:r>
          </a:p>
          <a:p>
            <a:r>
              <a:rPr lang="es-MX" dirty="0"/>
              <a:t> </a:t>
            </a:r>
          </a:p>
          <a:p>
            <a:pPr marL="0" indent="0">
              <a:buNone/>
            </a:pPr>
            <a:endParaRPr lang="es-MX" dirty="0"/>
          </a:p>
        </p:txBody>
      </p:sp>
    </p:spTree>
    <p:extLst>
      <p:ext uri="{BB962C8B-B14F-4D97-AF65-F5344CB8AC3E}">
        <p14:creationId xmlns:p14="http://schemas.microsoft.com/office/powerpoint/2010/main" val="274294270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normAutofit fontScale="92500" lnSpcReduction="10000"/>
          </a:bodyPr>
          <a:lstStyle/>
          <a:p>
            <a:r>
              <a:rPr lang="es-MX" dirty="0"/>
              <a:t>II. La jurisdicción indígena originario campesina se ejerce en los siguientes ámbitos de vigencia personal, material y territorial:</a:t>
            </a:r>
          </a:p>
          <a:p>
            <a:r>
              <a:rPr lang="es-MX" dirty="0"/>
              <a:t>1. Están sujetos a esta jurisdicción los miembros de la nación o pueblo indígena originario campesino, sea que actúen como actores o demandado, denunciantes o querellantes, denunciados o imputados, recurrentes o recurridos.</a:t>
            </a:r>
          </a:p>
          <a:p>
            <a:r>
              <a:rPr lang="es-MX" dirty="0"/>
              <a:t>2. Esta jurisdicción conoce los asuntos indígena originario campesinos de conformidad a lo establecido en una ley de Deslinde Jurisdiccional.</a:t>
            </a:r>
          </a:p>
          <a:p>
            <a:r>
              <a:rPr lang="es-MX" dirty="0"/>
              <a:t>3. Esta jurisdicción se aplica a las relaciones y hechos jurídicos que se realizan o cuyos efectos se producen dentro de la jurisdicción de un pueblo indígena originario campesino.</a:t>
            </a:r>
          </a:p>
          <a:p>
            <a:pPr marL="0" indent="0">
              <a:buNone/>
            </a:pPr>
            <a:endParaRPr lang="es-MX" dirty="0"/>
          </a:p>
        </p:txBody>
      </p:sp>
    </p:spTree>
    <p:extLst>
      <p:ext uri="{BB962C8B-B14F-4D97-AF65-F5344CB8AC3E}">
        <p14:creationId xmlns:p14="http://schemas.microsoft.com/office/powerpoint/2010/main" val="22849059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r>
              <a:rPr lang="es-MX" b="1" dirty="0"/>
              <a:t>Capítulo Quinto: </a:t>
            </a:r>
            <a:r>
              <a:rPr lang="es-MX" b="1" dirty="0">
                <a:solidFill>
                  <a:srgbClr val="FFFF00"/>
                </a:solidFill>
              </a:rPr>
              <a:t>Consejo de la Magistratura</a:t>
            </a:r>
            <a:endParaRPr lang="es-MX" dirty="0">
              <a:solidFill>
                <a:srgbClr val="FFFF00"/>
              </a:solidFill>
            </a:endParaRPr>
          </a:p>
          <a:p>
            <a:r>
              <a:rPr lang="es-MX" dirty="0"/>
              <a:t> </a:t>
            </a:r>
          </a:p>
          <a:p>
            <a:r>
              <a:rPr lang="es-MX" dirty="0"/>
              <a:t>Artículo 193. I. El Consejo de la Magistratura es la instancia responsable del régimen disciplinario de la jurisdicción ordinaria, agroambiental y de las jurisdicciones especializadas; del control y fiscalización de su manejo administrativo y financiero; y de la formulación de políticas de su gestión. El Consejo de la Magistratura se regirá por el principio de participación ciudadana.</a:t>
            </a:r>
          </a:p>
          <a:p>
            <a:r>
              <a:rPr lang="es-MX" dirty="0"/>
              <a:t> </a:t>
            </a:r>
          </a:p>
          <a:p>
            <a:pPr marL="0" indent="0">
              <a:buNone/>
            </a:pPr>
            <a:endParaRPr lang="es-MX" dirty="0"/>
          </a:p>
        </p:txBody>
      </p:sp>
    </p:spTree>
    <p:extLst>
      <p:ext uri="{BB962C8B-B14F-4D97-AF65-F5344CB8AC3E}">
        <p14:creationId xmlns:p14="http://schemas.microsoft.com/office/powerpoint/2010/main" val="1914565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p:txBody>
          <a:bodyPr>
            <a:normAutofit/>
          </a:bodyPr>
          <a:lstStyle/>
          <a:p>
            <a:pPr marL="0" indent="0" algn="ctr">
              <a:buNone/>
            </a:pPr>
            <a:endParaRPr lang="es-ES" sz="8000" dirty="0" smtClean="0"/>
          </a:p>
          <a:p>
            <a:pPr marL="0" indent="0" algn="ctr">
              <a:buNone/>
            </a:pPr>
            <a:r>
              <a:rPr lang="es-ES" sz="8000" dirty="0" smtClean="0"/>
              <a:t>INTERPREACIÓN</a:t>
            </a:r>
            <a:endParaRPr lang="es-ES" sz="8000" dirty="0"/>
          </a:p>
        </p:txBody>
      </p:sp>
    </p:spTree>
    <p:extLst>
      <p:ext uri="{BB962C8B-B14F-4D97-AF65-F5344CB8AC3E}">
        <p14:creationId xmlns:p14="http://schemas.microsoft.com/office/powerpoint/2010/main" val="37304823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normAutofit lnSpcReduction="10000"/>
          </a:bodyPr>
          <a:lstStyle/>
          <a:p>
            <a:r>
              <a:rPr lang="es-MX" dirty="0"/>
              <a:t>Artículo 195. Son atribuciones del Consejo de la Magistratura de Justicia, además de las establecidas en la Constitución y en la ley:</a:t>
            </a:r>
          </a:p>
          <a:p>
            <a:r>
              <a:rPr lang="es-MX" dirty="0"/>
              <a:t>1. Promover la revocatoria de mandato de las Magistradas y de los Magistrados del Tribunal Supremo de Justicia y del Tribunal Agroambiental, cuando, en el ejercicio de sus funciones, cometan faltas gravísimas determinadas por la ley.</a:t>
            </a:r>
          </a:p>
          <a:p>
            <a:r>
              <a:rPr lang="es-MX" dirty="0"/>
              <a:t>3. Controlar y fiscalizar la administración económica financiera y todos los bienes del Órgano Judicial.</a:t>
            </a:r>
          </a:p>
          <a:p>
            <a:r>
              <a:rPr lang="es-MX" dirty="0"/>
              <a:t>5. Elaborar auditorías jurídicas y de gestión financiera.</a:t>
            </a:r>
          </a:p>
          <a:p>
            <a:r>
              <a:rPr lang="es-MX" dirty="0"/>
              <a:t>6. Realizar estudios técnicos y estadísticos.</a:t>
            </a:r>
          </a:p>
          <a:p>
            <a:pPr marL="0" indent="0">
              <a:buNone/>
            </a:pPr>
            <a:endParaRPr lang="es-MX" dirty="0"/>
          </a:p>
        </p:txBody>
      </p:sp>
    </p:spTree>
    <p:extLst>
      <p:ext uri="{BB962C8B-B14F-4D97-AF65-F5344CB8AC3E}">
        <p14:creationId xmlns:p14="http://schemas.microsoft.com/office/powerpoint/2010/main" val="370746700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r>
              <a:rPr lang="es-MX" b="1" dirty="0"/>
              <a:t>Capítulo Sexto: </a:t>
            </a:r>
            <a:r>
              <a:rPr lang="es-MX" b="1" dirty="0">
                <a:solidFill>
                  <a:srgbClr val="FFFF00"/>
                </a:solidFill>
              </a:rPr>
              <a:t>Tribunal Constitucional Plurinacional</a:t>
            </a:r>
          </a:p>
          <a:p>
            <a:r>
              <a:rPr lang="es-MX" dirty="0"/>
              <a:t>Artículo 196. I. El Tribunal Constitucional Plurinacional vela por la supremacía de la Constitución, ejerce el control de constitucionalidad, y precautela el respeto y la vigencia de los derechos y las garantías constitucionales.</a:t>
            </a:r>
          </a:p>
          <a:p>
            <a:pPr marL="0" indent="0">
              <a:buNone/>
            </a:pPr>
            <a:endParaRPr lang="es-MX" dirty="0"/>
          </a:p>
        </p:txBody>
      </p:sp>
    </p:spTree>
    <p:extLst>
      <p:ext uri="{BB962C8B-B14F-4D97-AF65-F5344CB8AC3E}">
        <p14:creationId xmlns:p14="http://schemas.microsoft.com/office/powerpoint/2010/main" val="324838922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normAutofit lnSpcReduction="10000"/>
          </a:bodyPr>
          <a:lstStyle/>
          <a:p>
            <a:r>
              <a:rPr lang="es-MX" dirty="0"/>
              <a:t>Artículo 202. Son atribuciones del Tribunal Constitucional </a:t>
            </a:r>
            <a:r>
              <a:rPr lang="es-MX" dirty="0" smtClean="0"/>
              <a:t>Plurinacional: </a:t>
            </a:r>
          </a:p>
          <a:p>
            <a:r>
              <a:rPr lang="es-MX" dirty="0" smtClean="0"/>
              <a:t>1</a:t>
            </a:r>
            <a:r>
              <a:rPr lang="es-MX" dirty="0"/>
              <a:t>. En única instancia, los asuntos de puro derecho sobre la inconstitucionalidad de leyes, Estatutos Autonómicos, Cartas Orgánicas, decretos y todo género de ordenanzas y resoluciones no judiciales.</a:t>
            </a:r>
          </a:p>
          <a:p>
            <a:r>
              <a:rPr lang="es-MX" dirty="0"/>
              <a:t>2. Los conflictos de competencias y atribuciones entre órganos del poder público.</a:t>
            </a:r>
          </a:p>
          <a:p>
            <a:r>
              <a:rPr lang="es-MX" dirty="0"/>
              <a:t>4. Los recursos contra tributos, impuestos, tasas, patentes, derechos o contribuciones creados, modificados o suprimidos en contravención a lo dispuesto en esta Constitución.</a:t>
            </a:r>
          </a:p>
          <a:p>
            <a:pPr marL="0" indent="0">
              <a:buNone/>
            </a:pPr>
            <a:endParaRPr lang="es-MX" dirty="0"/>
          </a:p>
        </p:txBody>
      </p:sp>
    </p:spTree>
    <p:extLst>
      <p:ext uri="{BB962C8B-B14F-4D97-AF65-F5344CB8AC3E}">
        <p14:creationId xmlns:p14="http://schemas.microsoft.com/office/powerpoint/2010/main" val="324230855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b="1" cap="all" dirty="0"/>
              <a:t>ORGANO </a:t>
            </a:r>
            <a:r>
              <a:rPr lang="es-MX" b="1" cap="all" dirty="0" smtClean="0"/>
              <a:t>ELECTORAL</a:t>
            </a:r>
            <a:endParaRPr lang="es-MX" dirty="0"/>
          </a:p>
        </p:txBody>
      </p:sp>
      <p:sp>
        <p:nvSpPr>
          <p:cNvPr id="3" name="Marcador de contenido 2"/>
          <p:cNvSpPr>
            <a:spLocks noGrp="1"/>
          </p:cNvSpPr>
          <p:nvPr>
            <p:ph idx="1"/>
          </p:nvPr>
        </p:nvSpPr>
        <p:spPr/>
        <p:txBody>
          <a:bodyPr>
            <a:normAutofit fontScale="85000" lnSpcReduction="20000"/>
          </a:bodyPr>
          <a:lstStyle/>
          <a:p>
            <a:pPr marL="0" indent="0">
              <a:buNone/>
            </a:pPr>
            <a:r>
              <a:rPr lang="es-MX" dirty="0"/>
              <a:t>Es de nivel Electoral, con jurisdicción nacional y conformado por</a:t>
            </a:r>
            <a:r>
              <a:rPr lang="es-MX" dirty="0" smtClean="0"/>
              <a:t>:</a:t>
            </a:r>
          </a:p>
          <a:p>
            <a:endParaRPr lang="es-MX" dirty="0"/>
          </a:p>
          <a:p>
            <a:r>
              <a:rPr lang="es-MX" dirty="0"/>
              <a:t>1. El Tribunal Supremo Electoral.</a:t>
            </a:r>
          </a:p>
          <a:p>
            <a:endParaRPr lang="es-MX" dirty="0"/>
          </a:p>
          <a:p>
            <a:r>
              <a:rPr lang="es-MX" dirty="0"/>
              <a:t>2. Los Tribunales Electorales Departamentales.</a:t>
            </a:r>
          </a:p>
          <a:p>
            <a:pPr marL="0" indent="0">
              <a:buNone/>
            </a:pPr>
            <a:r>
              <a:rPr lang="es-MX" i="1" dirty="0"/>
              <a:t> </a:t>
            </a:r>
            <a:endParaRPr lang="es-MX" dirty="0"/>
          </a:p>
          <a:p>
            <a:r>
              <a:rPr lang="es-MX" dirty="0"/>
              <a:t>3. Los Juzgados Electorales.</a:t>
            </a:r>
          </a:p>
          <a:p>
            <a:endParaRPr lang="es-MX" dirty="0"/>
          </a:p>
          <a:p>
            <a:r>
              <a:rPr lang="es-MX" dirty="0"/>
              <a:t>4. Los Jurados de las Mesas de sufragio.</a:t>
            </a:r>
          </a:p>
          <a:p>
            <a:endParaRPr lang="es-MX" dirty="0"/>
          </a:p>
          <a:p>
            <a:r>
              <a:rPr lang="es-MX" dirty="0"/>
              <a:t>5. Los Notarios Electorales.</a:t>
            </a:r>
          </a:p>
          <a:p>
            <a:pPr marL="0" indent="0">
              <a:buNone/>
            </a:pPr>
            <a:endParaRPr lang="es-MX" dirty="0"/>
          </a:p>
        </p:txBody>
      </p:sp>
      <p:pic>
        <p:nvPicPr>
          <p:cNvPr id="4" name="Imagen 3" descr="http://embajadadebolivia.com.ar/img-bolivia/pm-electoral.jpg"/>
          <p:cNvPicPr/>
          <p:nvPr/>
        </p:nvPicPr>
        <p:blipFill>
          <a:blip r:embed="rId2">
            <a:extLst>
              <a:ext uri="{28A0092B-C50C-407E-A947-70E740481C1C}">
                <a14:useLocalDpi xmlns:a14="http://schemas.microsoft.com/office/drawing/2010/main" val="0"/>
              </a:ext>
            </a:extLst>
          </a:blip>
          <a:srcRect/>
          <a:stretch>
            <a:fillRect/>
          </a:stretch>
        </p:blipFill>
        <p:spPr bwMode="auto">
          <a:xfrm>
            <a:off x="8229600" y="3116687"/>
            <a:ext cx="3124200" cy="3060276"/>
          </a:xfrm>
          <a:prstGeom prst="rect">
            <a:avLst/>
          </a:prstGeom>
          <a:noFill/>
          <a:ln>
            <a:noFill/>
          </a:ln>
        </p:spPr>
      </p:pic>
    </p:spTree>
    <p:extLst>
      <p:ext uri="{BB962C8B-B14F-4D97-AF65-F5344CB8AC3E}">
        <p14:creationId xmlns:p14="http://schemas.microsoft.com/office/powerpoint/2010/main" val="135248318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r>
              <a:rPr lang="es-MX" dirty="0" smtClean="0"/>
              <a:t>Artículo </a:t>
            </a:r>
            <a:r>
              <a:rPr lang="es-MX" dirty="0"/>
              <a:t>205. </a:t>
            </a:r>
            <a:endParaRPr lang="es-MX" dirty="0" smtClean="0"/>
          </a:p>
          <a:p>
            <a:pPr marL="0" indent="0">
              <a:buNone/>
            </a:pPr>
            <a:r>
              <a:rPr lang="es-MX" dirty="0" smtClean="0"/>
              <a:t>I</a:t>
            </a:r>
            <a:r>
              <a:rPr lang="es-MX" dirty="0"/>
              <a:t>. El Órgano Electoral Plurinacional está compuesto por:</a:t>
            </a:r>
          </a:p>
          <a:p>
            <a:r>
              <a:rPr lang="es-MX" dirty="0"/>
              <a:t>1. El Tribunal Supremo Electoral.</a:t>
            </a:r>
          </a:p>
          <a:p>
            <a:r>
              <a:rPr lang="es-MX" dirty="0"/>
              <a:t>2. Los Tribunales Electorales Departamentales.</a:t>
            </a:r>
          </a:p>
          <a:p>
            <a:r>
              <a:rPr lang="es-MX" dirty="0"/>
              <a:t>3. Los Juzgados Electorales.</a:t>
            </a:r>
          </a:p>
          <a:p>
            <a:r>
              <a:rPr lang="es-MX" dirty="0"/>
              <a:t>4. Los Jurados de las Mesas de sufragio.</a:t>
            </a:r>
          </a:p>
          <a:p>
            <a:r>
              <a:rPr lang="es-MX" dirty="0"/>
              <a:t>5. Los Notarios Electorales.</a:t>
            </a:r>
          </a:p>
          <a:p>
            <a:pPr marL="0" indent="0">
              <a:buNone/>
            </a:pPr>
            <a:endParaRPr lang="es-MX" dirty="0"/>
          </a:p>
        </p:txBody>
      </p:sp>
    </p:spTree>
    <p:extLst>
      <p:ext uri="{BB962C8B-B14F-4D97-AF65-F5344CB8AC3E}">
        <p14:creationId xmlns:p14="http://schemas.microsoft.com/office/powerpoint/2010/main" val="106753528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normAutofit fontScale="85000" lnSpcReduction="10000"/>
          </a:bodyPr>
          <a:lstStyle/>
          <a:p>
            <a:r>
              <a:rPr lang="es-MX" dirty="0"/>
              <a:t>Artículo 206.</a:t>
            </a:r>
          </a:p>
          <a:p>
            <a:r>
              <a:rPr lang="es-MX" dirty="0"/>
              <a:t> I. El Tribunal Supremo Electoral es el máximo nivel del Órgano Electoral, tiene jurisdicción </a:t>
            </a:r>
          </a:p>
          <a:p>
            <a:r>
              <a:rPr lang="es-MX" dirty="0"/>
              <a:t> II. El Tribunal Supremo Electoral está compuesto por siete miembros, quienes durarán en sus funciones seis años sin posibilidad de reelección, y al menos dos de los cuales serán de origen indígena originario campesino.</a:t>
            </a:r>
          </a:p>
          <a:p>
            <a:r>
              <a:rPr lang="es-MX" dirty="0"/>
              <a:t> </a:t>
            </a:r>
          </a:p>
          <a:p>
            <a:r>
              <a:rPr lang="es-MX" dirty="0"/>
              <a:t>Artículo 208. </a:t>
            </a:r>
          </a:p>
          <a:p>
            <a:r>
              <a:rPr lang="es-MX" dirty="0"/>
              <a:t> </a:t>
            </a:r>
          </a:p>
          <a:p>
            <a:r>
              <a:rPr lang="es-MX" dirty="0"/>
              <a:t>I. El Tribunal Supremo Electoral es el responsable de organizar, administrar y ejecutar los procesos electorales y proclamar sus resultados.</a:t>
            </a:r>
          </a:p>
          <a:p>
            <a:pPr marL="0" indent="0">
              <a:buNone/>
            </a:pPr>
            <a:endParaRPr lang="es-MX" dirty="0"/>
          </a:p>
        </p:txBody>
      </p:sp>
    </p:spTree>
    <p:extLst>
      <p:ext uri="{BB962C8B-B14F-4D97-AF65-F5344CB8AC3E}">
        <p14:creationId xmlns:p14="http://schemas.microsoft.com/office/powerpoint/2010/main" val="4133926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a:xfrm>
            <a:off x="1120000" y="2327563"/>
            <a:ext cx="10233800" cy="3849399"/>
          </a:xfrm>
        </p:spPr>
        <p:txBody>
          <a:bodyPr>
            <a:normAutofit/>
          </a:bodyPr>
          <a:lstStyle/>
          <a:p>
            <a:pPr marL="0" indent="0" algn="just">
              <a:buNone/>
            </a:pPr>
            <a:r>
              <a:rPr lang="es-ES" sz="3600" dirty="0" smtClean="0"/>
              <a:t>La</a:t>
            </a:r>
            <a:r>
              <a:rPr lang="es-ES" sz="3600" dirty="0"/>
              <a:t> </a:t>
            </a:r>
            <a:r>
              <a:rPr lang="es-ES" sz="3600" b="1" dirty="0">
                <a:solidFill>
                  <a:srgbClr val="92D050"/>
                </a:solidFill>
              </a:rPr>
              <a:t>soberanía</a:t>
            </a:r>
            <a:r>
              <a:rPr lang="es-ES" sz="3600" dirty="0"/>
              <a:t> es el poder </a:t>
            </a:r>
            <a:r>
              <a:rPr lang="es-ES" sz="3600" dirty="0" smtClean="0"/>
              <a:t>político</a:t>
            </a:r>
            <a:r>
              <a:rPr lang="es-ES" sz="3600" dirty="0"/>
              <a:t> supremo que corresponde a un </a:t>
            </a:r>
            <a:r>
              <a:rPr lang="es-ES" sz="3600" dirty="0" smtClean="0"/>
              <a:t>Estado</a:t>
            </a:r>
            <a:r>
              <a:rPr lang="es-ES" sz="3600" dirty="0"/>
              <a:t> </a:t>
            </a:r>
            <a:r>
              <a:rPr lang="es-ES" sz="3600" dirty="0" smtClean="0"/>
              <a:t>independiente,​ </a:t>
            </a:r>
            <a:r>
              <a:rPr lang="es-ES" sz="3600" dirty="0"/>
              <a:t>sin interferencias externas. En teoría política, la soberanía es un término sustantivo que designa la autoridad suprema que posee el poder último e inapelable sobre algún sistema de gobierno.</a:t>
            </a:r>
            <a:endParaRPr lang="es-ES" sz="3600" dirty="0"/>
          </a:p>
        </p:txBody>
      </p:sp>
    </p:spTree>
    <p:extLst>
      <p:ext uri="{BB962C8B-B14F-4D97-AF65-F5344CB8AC3E}">
        <p14:creationId xmlns:p14="http://schemas.microsoft.com/office/powerpoint/2010/main" val="3491641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p:txBody>
          <a:bodyPr/>
          <a:lstStyle/>
          <a:p>
            <a:pPr marL="0" indent="0">
              <a:buNone/>
            </a:pPr>
            <a:endParaRPr lang="es-ES" dirty="0" smtClean="0"/>
          </a:p>
          <a:p>
            <a:pPr marL="0" indent="0" algn="just">
              <a:buNone/>
            </a:pPr>
            <a:r>
              <a:rPr lang="es-ES" sz="3600" dirty="0" smtClean="0"/>
              <a:t>El</a:t>
            </a:r>
            <a:r>
              <a:rPr lang="es-ES" sz="3600" dirty="0"/>
              <a:t> </a:t>
            </a:r>
            <a:r>
              <a:rPr lang="es-ES" sz="3600" b="1" dirty="0">
                <a:solidFill>
                  <a:srgbClr val="92D050"/>
                </a:solidFill>
              </a:rPr>
              <a:t>pluralismo</a:t>
            </a:r>
            <a:r>
              <a:rPr lang="es-ES" sz="3600" dirty="0"/>
              <a:t> es el </a:t>
            </a:r>
            <a:r>
              <a:rPr lang="es-ES" sz="3600" i="1" dirty="0"/>
              <a:t>sistema por el que se acepta y se tolera la diversidad política, religiosa, económica, cultural, o cualquier otra</a:t>
            </a:r>
            <a:r>
              <a:rPr lang="es-ES" sz="3600" dirty="0"/>
              <a:t>. El pluralismo es una actitud de tolerancia hacia diferentes modos de pensar o de actuar.</a:t>
            </a:r>
          </a:p>
          <a:p>
            <a:pPr marL="0" indent="0">
              <a:buNone/>
            </a:pPr>
            <a:endParaRPr lang="es-ES" dirty="0"/>
          </a:p>
        </p:txBody>
      </p:sp>
    </p:spTree>
    <p:extLst>
      <p:ext uri="{BB962C8B-B14F-4D97-AF65-F5344CB8AC3E}">
        <p14:creationId xmlns:p14="http://schemas.microsoft.com/office/powerpoint/2010/main" val="1328387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p:txBody>
          <a:bodyPr/>
          <a:lstStyle/>
          <a:p>
            <a:pPr algn="just"/>
            <a:r>
              <a:rPr lang="es-ES" sz="3600" dirty="0" smtClean="0"/>
              <a:t>El </a:t>
            </a:r>
            <a:r>
              <a:rPr lang="es-ES" sz="3600" b="1" dirty="0">
                <a:solidFill>
                  <a:srgbClr val="92D050"/>
                </a:solidFill>
              </a:rPr>
              <a:t>Pluralismo político </a:t>
            </a:r>
            <a:r>
              <a:rPr lang="es-ES" sz="3600" dirty="0"/>
              <a:t>es </a:t>
            </a:r>
            <a:r>
              <a:rPr lang="es-ES" sz="3600" dirty="0" smtClean="0"/>
              <a:t>la </a:t>
            </a:r>
            <a:r>
              <a:rPr lang="es-ES" sz="3600" i="1" dirty="0" smtClean="0"/>
              <a:t>existencia </a:t>
            </a:r>
            <a:r>
              <a:rPr lang="es-ES" sz="3600" i="1" dirty="0"/>
              <a:t>de diversidad de organizaciones de representación popular (partidos políticos, agrupaciones ciudadanas y pueblos indígenas) y participación de los mismos en los asuntos políticos del país, sin restricciones ideológicas siempre y cuando se respeten los principios básicos del régimen democrático multipartidario y constitucional</a:t>
            </a:r>
            <a:r>
              <a:rPr lang="es-ES" sz="3600" dirty="0"/>
              <a:t>.</a:t>
            </a:r>
          </a:p>
          <a:p>
            <a:pPr marL="0" indent="0">
              <a:buNone/>
            </a:pPr>
            <a:endParaRPr lang="es-ES" dirty="0"/>
          </a:p>
        </p:txBody>
      </p:sp>
    </p:spTree>
    <p:extLst>
      <p:ext uri="{BB962C8B-B14F-4D97-AF65-F5344CB8AC3E}">
        <p14:creationId xmlns:p14="http://schemas.microsoft.com/office/powerpoint/2010/main" val="1806129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p:txBody>
          <a:bodyPr/>
          <a:lstStyle/>
          <a:p>
            <a:pPr marL="0" indent="0" algn="just">
              <a:buNone/>
            </a:pPr>
            <a:r>
              <a:rPr lang="es-ES" sz="3200" dirty="0"/>
              <a:t>Esos principios básicos a </a:t>
            </a:r>
            <a:r>
              <a:rPr lang="es-ES" sz="3200" dirty="0" smtClean="0"/>
              <a:t>respetarse por el pluralismo político </a:t>
            </a:r>
            <a:r>
              <a:rPr lang="es-ES" sz="3200" dirty="0"/>
              <a:t>son:</a:t>
            </a:r>
          </a:p>
          <a:p>
            <a:pPr algn="just"/>
            <a:r>
              <a:rPr lang="es-ES" dirty="0"/>
              <a:t>El </a:t>
            </a:r>
            <a:r>
              <a:rPr lang="es-ES" b="1" dirty="0"/>
              <a:t>Principio de Participación.</a:t>
            </a:r>
            <a:r>
              <a:rPr lang="es-ES" dirty="0"/>
              <a:t> Los ciudadanos a través de las organizaciones de representación popular tienen el derecho de participar a plenitud y con absoluta libertad en la constitución democrática de los poderes públicos.</a:t>
            </a:r>
          </a:p>
          <a:p>
            <a:pPr algn="just"/>
            <a:r>
              <a:rPr lang="es-ES" dirty="0"/>
              <a:t>El </a:t>
            </a:r>
            <a:r>
              <a:rPr lang="es-ES" b="1" dirty="0"/>
              <a:t>Principio de Soberanía Popular.</a:t>
            </a:r>
            <a:r>
              <a:rPr lang="es-ES" dirty="0"/>
              <a:t> Las elecciones expresan la voluntad popular y constituyen el mecanismo constitucional de renovación periódica de los Poderes del Estado.</a:t>
            </a:r>
          </a:p>
          <a:p>
            <a:pPr marL="0" indent="0">
              <a:buNone/>
            </a:pPr>
            <a:endParaRPr lang="es-ES" dirty="0"/>
          </a:p>
        </p:txBody>
      </p:sp>
    </p:spTree>
    <p:extLst>
      <p:ext uri="{BB962C8B-B14F-4D97-AF65-F5344CB8AC3E}">
        <p14:creationId xmlns:p14="http://schemas.microsoft.com/office/powerpoint/2010/main" val="208657100"/>
      </p:ext>
    </p:extLst>
  </p:cSld>
  <p:clrMapOvr>
    <a:masterClrMapping/>
  </p:clrMapOvr>
</p:sld>
</file>

<file path=ppt/theme/theme1.xml><?xml version="1.0" encoding="utf-8"?>
<a:theme xmlns:a="http://schemas.openxmlformats.org/drawingml/2006/main" name="Profundidad">
  <a:themeElements>
    <a:clrScheme name="Profundidad">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Profundidad">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rofundidad">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TM04033923[[fn=Profundidad]]</Template>
  <TotalTime>171</TotalTime>
  <Words>2093</Words>
  <Application>Microsoft Office PowerPoint</Application>
  <PresentationFormat>Panorámica</PresentationFormat>
  <Paragraphs>214</Paragraphs>
  <Slides>55</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55</vt:i4>
      </vt:variant>
    </vt:vector>
  </HeadingPairs>
  <TitlesOfParts>
    <vt:vector size="58" baseType="lpstr">
      <vt:lpstr>Arial</vt:lpstr>
      <vt:lpstr>Corbel</vt:lpstr>
      <vt:lpstr>Profundidad</vt:lpstr>
      <vt:lpstr>Bolivia Organización Política del Estado</vt:lpstr>
      <vt:lpstr>Organización Política del Estado</vt:lpstr>
      <vt:lpstr>CONSTITUCION POLITICA DEL ESTADO</vt:lpstr>
      <vt:lpstr>Bases Fundamentales del Estado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ORGANO LEGISLATIVO</vt:lpstr>
      <vt:lpstr>Presentación de PowerPoint</vt:lpstr>
      <vt:lpstr>Presentación de PowerPoint</vt:lpstr>
      <vt:lpstr>Presentación de PowerPoint</vt:lpstr>
      <vt:lpstr>Presentación de PowerPoint</vt:lpstr>
      <vt:lpstr>Presentación de PowerPoint</vt:lpstr>
      <vt:lpstr>Presentación de PowerPoint</vt:lpstr>
      <vt:lpstr>ORGANO EJECUTIVO</vt:lpstr>
      <vt:lpstr>Presentación de PowerPoint</vt:lpstr>
      <vt:lpstr>Presentación de PowerPoint</vt:lpstr>
      <vt:lpstr>ORGANO JUDICIAL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ORGANO ELECTORAL</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Bolivia Organización Política del Estado</dc:title>
  <dc:creator>Usuario de Windows</dc:creator>
  <cp:lastModifiedBy>Usuario de Windows</cp:lastModifiedBy>
  <cp:revision>15</cp:revision>
  <dcterms:created xsi:type="dcterms:W3CDTF">2018-08-22T11:23:57Z</dcterms:created>
  <dcterms:modified xsi:type="dcterms:W3CDTF">2019-03-21T15:06:01Z</dcterms:modified>
</cp:coreProperties>
</file>