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9"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5" r:id="rId40"/>
    <p:sldId id="296" r:id="rId41"/>
    <p:sldId id="297" r:id="rId42"/>
    <p:sldId id="298" r:id="rId43"/>
    <p:sldId id="299" r:id="rId44"/>
    <p:sldId id="300" r:id="rId45"/>
    <p:sldId id="301" r:id="rId46"/>
    <p:sldId id="302" r:id="rId47"/>
    <p:sldId id="294" r:id="rId48"/>
    <p:sldId id="303" r:id="rId49"/>
    <p:sldId id="304" r:id="rId50"/>
    <p:sldId id="305" r:id="rId51"/>
    <p:sldId id="306" r:id="rId52"/>
    <p:sldId id="307" r:id="rId53"/>
    <p:sldId id="308" r:id="rId54"/>
    <p:sldId id="309" r:id="rId55"/>
    <p:sldId id="310" r:id="rId56"/>
    <p:sldId id="311" r:id="rId57"/>
    <p:sldId id="313" r:id="rId58"/>
    <p:sldId id="314" r:id="rId59"/>
    <p:sldId id="315" r:id="rId60"/>
    <p:sldId id="316" r:id="rId61"/>
    <p:sldId id="312" r:id="rId62"/>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E7EF078-C5DB-466E-9E2D-EF9915019D88}" type="datetimeFigureOut">
              <a:rPr lang="es-ES" smtClean="0"/>
              <a:t>20/04/2017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7D63FE1-B001-4BE1-B8AB-2A0DBBEC7AE0}" type="slidenum">
              <a:rPr lang="es-ES" smtClean="0"/>
              <a:t>‹Nº›</a:t>
            </a:fld>
            <a:endParaRPr lang="es-ES"/>
          </a:p>
        </p:txBody>
      </p:sp>
    </p:spTree>
    <p:extLst>
      <p:ext uri="{BB962C8B-B14F-4D97-AF65-F5344CB8AC3E}">
        <p14:creationId xmlns:p14="http://schemas.microsoft.com/office/powerpoint/2010/main" val="2847855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E7EF078-C5DB-466E-9E2D-EF9915019D88}" type="datetimeFigureOut">
              <a:rPr lang="es-ES" smtClean="0"/>
              <a:t>20/04/2017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7D63FE1-B001-4BE1-B8AB-2A0DBBEC7AE0}" type="slidenum">
              <a:rPr lang="es-ES" smtClean="0"/>
              <a:t>‹Nº›</a:t>
            </a:fld>
            <a:endParaRPr lang="es-ES"/>
          </a:p>
        </p:txBody>
      </p:sp>
    </p:spTree>
    <p:extLst>
      <p:ext uri="{BB962C8B-B14F-4D97-AF65-F5344CB8AC3E}">
        <p14:creationId xmlns:p14="http://schemas.microsoft.com/office/powerpoint/2010/main" val="377473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E7EF078-C5DB-466E-9E2D-EF9915019D88}" type="datetimeFigureOut">
              <a:rPr lang="es-ES" smtClean="0"/>
              <a:t>20/04/2017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7D63FE1-B001-4BE1-B8AB-2A0DBBEC7AE0}" type="slidenum">
              <a:rPr lang="es-ES" smtClean="0"/>
              <a:t>‹Nº›</a:t>
            </a:fld>
            <a:endParaRPr lang="es-ES"/>
          </a:p>
        </p:txBody>
      </p:sp>
    </p:spTree>
    <p:extLst>
      <p:ext uri="{BB962C8B-B14F-4D97-AF65-F5344CB8AC3E}">
        <p14:creationId xmlns:p14="http://schemas.microsoft.com/office/powerpoint/2010/main" val="31993398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E7EF078-C5DB-466E-9E2D-EF9915019D88}" type="datetimeFigureOut">
              <a:rPr lang="es-ES" smtClean="0"/>
              <a:t>20/04/2017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7D63FE1-B001-4BE1-B8AB-2A0DBBEC7AE0}" type="slidenum">
              <a:rPr lang="es-ES" smtClean="0"/>
              <a:t>‹Nº›</a:t>
            </a:fld>
            <a:endParaRPr lang="es-E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57087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E7EF078-C5DB-466E-9E2D-EF9915019D88}" type="datetimeFigureOut">
              <a:rPr lang="es-ES" smtClean="0"/>
              <a:t>20/04/2017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7D63FE1-B001-4BE1-B8AB-2A0DBBEC7AE0}" type="slidenum">
              <a:rPr lang="es-ES" smtClean="0"/>
              <a:t>‹Nº›</a:t>
            </a:fld>
            <a:endParaRPr lang="es-ES"/>
          </a:p>
        </p:txBody>
      </p:sp>
    </p:spTree>
    <p:extLst>
      <p:ext uri="{BB962C8B-B14F-4D97-AF65-F5344CB8AC3E}">
        <p14:creationId xmlns:p14="http://schemas.microsoft.com/office/powerpoint/2010/main" val="36512933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8E7EF078-C5DB-466E-9E2D-EF9915019D88}" type="datetimeFigureOut">
              <a:rPr lang="es-ES" smtClean="0"/>
              <a:t>20/04/2017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7D63FE1-B001-4BE1-B8AB-2A0DBBEC7AE0}" type="slidenum">
              <a:rPr lang="es-ES" smtClean="0"/>
              <a:t>‹Nº›</a:t>
            </a:fld>
            <a:endParaRPr lang="es-ES"/>
          </a:p>
        </p:txBody>
      </p:sp>
    </p:spTree>
    <p:extLst>
      <p:ext uri="{BB962C8B-B14F-4D97-AF65-F5344CB8AC3E}">
        <p14:creationId xmlns:p14="http://schemas.microsoft.com/office/powerpoint/2010/main" val="3091744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3" name="Date Placeholder 2"/>
          <p:cNvSpPr>
            <a:spLocks noGrp="1"/>
          </p:cNvSpPr>
          <p:nvPr>
            <p:ph type="dt" sz="half" idx="10"/>
          </p:nvPr>
        </p:nvSpPr>
        <p:spPr/>
        <p:txBody>
          <a:bodyPr/>
          <a:lstStyle/>
          <a:p>
            <a:fld id="{8E7EF078-C5DB-466E-9E2D-EF9915019D88}" type="datetimeFigureOut">
              <a:rPr lang="es-ES" smtClean="0"/>
              <a:t>20/04/2017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7D63FE1-B001-4BE1-B8AB-2A0DBBEC7AE0}" type="slidenum">
              <a:rPr lang="es-ES" smtClean="0"/>
              <a:t>‹Nº›</a:t>
            </a:fld>
            <a:endParaRPr lang="es-ES"/>
          </a:p>
        </p:txBody>
      </p:sp>
    </p:spTree>
    <p:extLst>
      <p:ext uri="{BB962C8B-B14F-4D97-AF65-F5344CB8AC3E}">
        <p14:creationId xmlns:p14="http://schemas.microsoft.com/office/powerpoint/2010/main" val="16942888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E7EF078-C5DB-466E-9E2D-EF9915019D88}" type="datetimeFigureOut">
              <a:rPr lang="es-ES" smtClean="0"/>
              <a:t>20/04/2017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7D63FE1-B001-4BE1-B8AB-2A0DBBEC7AE0}" type="slidenum">
              <a:rPr lang="es-ES" smtClean="0"/>
              <a:t>‹Nº›</a:t>
            </a:fld>
            <a:endParaRPr lang="es-ES"/>
          </a:p>
        </p:txBody>
      </p:sp>
    </p:spTree>
    <p:extLst>
      <p:ext uri="{BB962C8B-B14F-4D97-AF65-F5344CB8AC3E}">
        <p14:creationId xmlns:p14="http://schemas.microsoft.com/office/powerpoint/2010/main" val="8268919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E7EF078-C5DB-466E-9E2D-EF9915019D88}" type="datetimeFigureOut">
              <a:rPr lang="es-ES" smtClean="0"/>
              <a:t>20/04/2017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7D63FE1-B001-4BE1-B8AB-2A0DBBEC7AE0}" type="slidenum">
              <a:rPr lang="es-ES" smtClean="0"/>
              <a:t>‹Nº›</a:t>
            </a:fld>
            <a:endParaRPr lang="es-ES"/>
          </a:p>
        </p:txBody>
      </p:sp>
    </p:spTree>
    <p:extLst>
      <p:ext uri="{BB962C8B-B14F-4D97-AF65-F5344CB8AC3E}">
        <p14:creationId xmlns:p14="http://schemas.microsoft.com/office/powerpoint/2010/main" val="4161100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E7EF078-C5DB-466E-9E2D-EF9915019D88}" type="datetimeFigureOut">
              <a:rPr lang="es-ES" smtClean="0"/>
              <a:t>20/04/2017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7D63FE1-B001-4BE1-B8AB-2A0DBBEC7AE0}" type="slidenum">
              <a:rPr lang="es-ES" smtClean="0"/>
              <a:t>‹Nº›</a:t>
            </a:fld>
            <a:endParaRPr lang="es-ES"/>
          </a:p>
        </p:txBody>
      </p:sp>
    </p:spTree>
    <p:extLst>
      <p:ext uri="{BB962C8B-B14F-4D97-AF65-F5344CB8AC3E}">
        <p14:creationId xmlns:p14="http://schemas.microsoft.com/office/powerpoint/2010/main" val="1743097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E7EF078-C5DB-466E-9E2D-EF9915019D88}" type="datetimeFigureOut">
              <a:rPr lang="es-ES" smtClean="0"/>
              <a:t>20/04/2017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27D63FE1-B001-4BE1-B8AB-2A0DBBEC7AE0}" type="slidenum">
              <a:rPr lang="es-ES" smtClean="0"/>
              <a:t>‹Nº›</a:t>
            </a:fld>
            <a:endParaRPr lang="es-ES"/>
          </a:p>
        </p:txBody>
      </p:sp>
    </p:spTree>
    <p:extLst>
      <p:ext uri="{BB962C8B-B14F-4D97-AF65-F5344CB8AC3E}">
        <p14:creationId xmlns:p14="http://schemas.microsoft.com/office/powerpoint/2010/main" val="28180282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E7EF078-C5DB-466E-9E2D-EF9915019D88}" type="datetimeFigureOut">
              <a:rPr lang="es-ES" smtClean="0"/>
              <a:t>20/04/2017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7D63FE1-B001-4BE1-B8AB-2A0DBBEC7AE0}" type="slidenum">
              <a:rPr lang="es-ES" smtClean="0"/>
              <a:t>‹Nº›</a:t>
            </a:fld>
            <a:endParaRPr lang="es-ES"/>
          </a:p>
        </p:txBody>
      </p:sp>
    </p:spTree>
    <p:extLst>
      <p:ext uri="{BB962C8B-B14F-4D97-AF65-F5344CB8AC3E}">
        <p14:creationId xmlns:p14="http://schemas.microsoft.com/office/powerpoint/2010/main" val="2491917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913795" y="2912232"/>
            <a:ext cx="5107208" cy="287896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0" y="2912232"/>
            <a:ext cx="5095357" cy="287896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E7EF078-C5DB-466E-9E2D-EF9915019D88}" type="datetimeFigureOut">
              <a:rPr lang="es-ES" smtClean="0"/>
              <a:t>20/04/2017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27D63FE1-B001-4BE1-B8AB-2A0DBBEC7AE0}" type="slidenum">
              <a:rPr lang="es-ES" smtClean="0"/>
              <a:t>‹Nº›</a:t>
            </a:fld>
            <a:endParaRPr lang="es-ES"/>
          </a:p>
        </p:txBody>
      </p:sp>
    </p:spTree>
    <p:extLst>
      <p:ext uri="{BB962C8B-B14F-4D97-AF65-F5344CB8AC3E}">
        <p14:creationId xmlns:p14="http://schemas.microsoft.com/office/powerpoint/2010/main" val="26457824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E7EF078-C5DB-466E-9E2D-EF9915019D88}" type="datetimeFigureOut">
              <a:rPr lang="es-ES" smtClean="0"/>
              <a:t>20/04/2017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27D63FE1-B001-4BE1-B8AB-2A0DBBEC7AE0}" type="slidenum">
              <a:rPr lang="es-ES" smtClean="0"/>
              <a:t>‹Nº›</a:t>
            </a:fld>
            <a:endParaRPr lang="es-ES"/>
          </a:p>
        </p:txBody>
      </p:sp>
    </p:spTree>
    <p:extLst>
      <p:ext uri="{BB962C8B-B14F-4D97-AF65-F5344CB8AC3E}">
        <p14:creationId xmlns:p14="http://schemas.microsoft.com/office/powerpoint/2010/main" val="293023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7EF078-C5DB-466E-9E2D-EF9915019D88}" type="datetimeFigureOut">
              <a:rPr lang="es-ES" smtClean="0"/>
              <a:t>20/04/2017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27D63FE1-B001-4BE1-B8AB-2A0DBBEC7AE0}" type="slidenum">
              <a:rPr lang="es-ES" smtClean="0"/>
              <a:t>‹Nº›</a:t>
            </a:fld>
            <a:endParaRPr lang="es-ES"/>
          </a:p>
        </p:txBody>
      </p:sp>
    </p:spTree>
    <p:extLst>
      <p:ext uri="{BB962C8B-B14F-4D97-AF65-F5344CB8AC3E}">
        <p14:creationId xmlns:p14="http://schemas.microsoft.com/office/powerpoint/2010/main" val="1964675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E7EF078-C5DB-466E-9E2D-EF9915019D88}" type="datetimeFigureOut">
              <a:rPr lang="es-ES" smtClean="0"/>
              <a:t>20/04/2017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7D63FE1-B001-4BE1-B8AB-2A0DBBEC7AE0}" type="slidenum">
              <a:rPr lang="es-ES" smtClean="0"/>
              <a:t>‹Nº›</a:t>
            </a:fld>
            <a:endParaRPr lang="es-ES"/>
          </a:p>
        </p:txBody>
      </p:sp>
    </p:spTree>
    <p:extLst>
      <p:ext uri="{BB962C8B-B14F-4D97-AF65-F5344CB8AC3E}">
        <p14:creationId xmlns:p14="http://schemas.microsoft.com/office/powerpoint/2010/main" val="334395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E7EF078-C5DB-466E-9E2D-EF9915019D88}" type="datetimeFigureOut">
              <a:rPr lang="es-ES" smtClean="0"/>
              <a:t>20/04/2017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27D63FE1-B001-4BE1-B8AB-2A0DBBEC7AE0}" type="slidenum">
              <a:rPr lang="es-ES" smtClean="0"/>
              <a:t>‹Nº›</a:t>
            </a:fld>
            <a:endParaRPr lang="es-ES"/>
          </a:p>
        </p:txBody>
      </p:sp>
    </p:spTree>
    <p:extLst>
      <p:ext uri="{BB962C8B-B14F-4D97-AF65-F5344CB8AC3E}">
        <p14:creationId xmlns:p14="http://schemas.microsoft.com/office/powerpoint/2010/main" val="3048836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E7EF078-C5DB-466E-9E2D-EF9915019D88}" type="datetimeFigureOut">
              <a:rPr lang="es-ES" smtClean="0"/>
              <a:t>20/04/2017</a:t>
            </a:fld>
            <a:endParaRPr lang="es-E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7D63FE1-B001-4BE1-B8AB-2A0DBBEC7AE0}" type="slidenum">
              <a:rPr lang="es-ES" smtClean="0"/>
              <a:t>‹Nº›</a:t>
            </a:fld>
            <a:endParaRPr lang="es-ES"/>
          </a:p>
        </p:txBody>
      </p:sp>
    </p:spTree>
    <p:extLst>
      <p:ext uri="{BB962C8B-B14F-4D97-AF65-F5344CB8AC3E}">
        <p14:creationId xmlns:p14="http://schemas.microsoft.com/office/powerpoint/2010/main" val="3951914841"/>
      </p:ext>
    </p:extLst>
  </p:cSld>
  <p:clrMap bg1="dk1" tx1="lt1" bg2="dk2" tx2="lt2" accent1="accent1" accent2="accent2" accent3="accent3" accent4="accent4" accent5="accent5" accent6="accent6" hlink="hlink" folHlink="folHlink"/>
  <p:sldLayoutIdLst>
    <p:sldLayoutId id="2147483980" r:id="rId1"/>
    <p:sldLayoutId id="2147483981" r:id="rId2"/>
    <p:sldLayoutId id="2147483982" r:id="rId3"/>
    <p:sldLayoutId id="2147483983" r:id="rId4"/>
    <p:sldLayoutId id="2147483984" r:id="rId5"/>
    <p:sldLayoutId id="2147483985" r:id="rId6"/>
    <p:sldLayoutId id="2147483986" r:id="rId7"/>
    <p:sldLayoutId id="2147483987" r:id="rId8"/>
    <p:sldLayoutId id="2147483988" r:id="rId9"/>
    <p:sldLayoutId id="2147483989" r:id="rId10"/>
    <p:sldLayoutId id="2147483990" r:id="rId11"/>
    <p:sldLayoutId id="2147483991" r:id="rId12"/>
    <p:sldLayoutId id="2147483992" r:id="rId13"/>
    <p:sldLayoutId id="2147483993" r:id="rId14"/>
    <p:sldLayoutId id="2147483994" r:id="rId15"/>
    <p:sldLayoutId id="2147483995" r:id="rId16"/>
    <p:sldLayoutId id="2147483996"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ES" dirty="0" smtClean="0"/>
              <a:t>SELECCIÓN DE PERSONAL</a:t>
            </a:r>
            <a:endParaRPr lang="es-ES" dirty="0"/>
          </a:p>
        </p:txBody>
      </p:sp>
      <p:sp>
        <p:nvSpPr>
          <p:cNvPr id="3" name="Subtítulo 2"/>
          <p:cNvSpPr>
            <a:spLocks noGrp="1"/>
          </p:cNvSpPr>
          <p:nvPr>
            <p:ph type="subTitle" idx="1"/>
          </p:nvPr>
        </p:nvSpPr>
        <p:spPr/>
        <p:txBody>
          <a:bodyPr/>
          <a:lstStyle/>
          <a:p>
            <a:endParaRPr lang="es-ES"/>
          </a:p>
        </p:txBody>
      </p:sp>
    </p:spTree>
    <p:extLst>
      <p:ext uri="{BB962C8B-B14F-4D97-AF65-F5344CB8AC3E}">
        <p14:creationId xmlns:p14="http://schemas.microsoft.com/office/powerpoint/2010/main" val="38912606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13795" y="844061"/>
            <a:ext cx="10466968" cy="5345723"/>
          </a:xfrm>
        </p:spPr>
        <p:txBody>
          <a:bodyPr>
            <a:normAutofit fontScale="77500" lnSpcReduction="20000"/>
          </a:bodyPr>
          <a:lstStyle/>
          <a:p>
            <a:pPr marL="0" indent="0" algn="just">
              <a:buNone/>
            </a:pPr>
            <a:r>
              <a:rPr lang="es-ES" sz="3600" dirty="0"/>
              <a:t>Cuando </a:t>
            </a:r>
            <a:r>
              <a:rPr lang="es-ES" sz="4600" i="1" dirty="0">
                <a:solidFill>
                  <a:srgbClr val="FFFF00"/>
                </a:solidFill>
              </a:rPr>
              <a:t>x </a:t>
            </a:r>
            <a:r>
              <a:rPr lang="es-ES" sz="4600" dirty="0">
                <a:solidFill>
                  <a:srgbClr val="FFFF00"/>
                </a:solidFill>
              </a:rPr>
              <a:t>es mayor que </a:t>
            </a:r>
            <a:r>
              <a:rPr lang="es-ES" sz="4600" i="1" dirty="0">
                <a:solidFill>
                  <a:srgbClr val="FFFF00"/>
                </a:solidFill>
              </a:rPr>
              <a:t>y</a:t>
            </a:r>
            <a:r>
              <a:rPr lang="es-ES" sz="3600" dirty="0"/>
              <a:t>, se dice que el candidato no satisface las condiciones ideales para ocupar determinado puesto, por lo tanto se le rechaza. </a:t>
            </a:r>
          </a:p>
          <a:p>
            <a:pPr marL="0" indent="0" algn="just">
              <a:buNone/>
            </a:pPr>
            <a:endParaRPr lang="es-ES" sz="3600" dirty="0"/>
          </a:p>
          <a:p>
            <a:pPr marL="0" indent="0" algn="just">
              <a:buNone/>
            </a:pPr>
            <a:r>
              <a:rPr lang="es-ES" sz="3600" dirty="0"/>
              <a:t>Cuando </a:t>
            </a:r>
            <a:r>
              <a:rPr lang="es-ES" sz="4600" i="1" dirty="0">
                <a:solidFill>
                  <a:srgbClr val="FFFF00"/>
                </a:solidFill>
              </a:rPr>
              <a:t>x </a:t>
            </a:r>
            <a:r>
              <a:rPr lang="es-ES" sz="4600" dirty="0">
                <a:solidFill>
                  <a:srgbClr val="FFFF00"/>
                </a:solidFill>
              </a:rPr>
              <a:t>y </a:t>
            </a:r>
            <a:r>
              <a:rPr lang="es-ES" sz="4600" i="1" dirty="0" err="1">
                <a:solidFill>
                  <a:srgbClr val="FFFF00"/>
                </a:solidFill>
              </a:rPr>
              <a:t>y</a:t>
            </a:r>
            <a:r>
              <a:rPr lang="es-ES" sz="4600" i="1" dirty="0">
                <a:solidFill>
                  <a:srgbClr val="FFFF00"/>
                </a:solidFill>
              </a:rPr>
              <a:t> </a:t>
            </a:r>
            <a:r>
              <a:rPr lang="es-ES" sz="4600" dirty="0">
                <a:solidFill>
                  <a:srgbClr val="FFFF00"/>
                </a:solidFill>
              </a:rPr>
              <a:t>son iguales</a:t>
            </a:r>
            <a:r>
              <a:rPr lang="es-ES" sz="3600" dirty="0"/>
              <a:t>, se dice que el candidato reúne las condiciones, por lo tanto se le emplea. </a:t>
            </a:r>
          </a:p>
          <a:p>
            <a:pPr marL="0" indent="0" algn="just">
              <a:buNone/>
            </a:pPr>
            <a:endParaRPr lang="es-ES" sz="3600" dirty="0"/>
          </a:p>
          <a:p>
            <a:pPr marL="0" indent="0" algn="just">
              <a:buNone/>
            </a:pPr>
            <a:r>
              <a:rPr lang="es-ES" sz="3600" dirty="0"/>
              <a:t>Cuando la </a:t>
            </a:r>
            <a:r>
              <a:rPr lang="es-ES" sz="4600" dirty="0">
                <a:solidFill>
                  <a:srgbClr val="FFFF00"/>
                </a:solidFill>
              </a:rPr>
              <a:t>variable </a:t>
            </a:r>
            <a:r>
              <a:rPr lang="es-ES" sz="4600" i="1" dirty="0">
                <a:solidFill>
                  <a:srgbClr val="FFFF00"/>
                </a:solidFill>
              </a:rPr>
              <a:t>y </a:t>
            </a:r>
            <a:r>
              <a:rPr lang="es-ES" sz="4600" dirty="0">
                <a:solidFill>
                  <a:srgbClr val="FFFF00"/>
                </a:solidFill>
              </a:rPr>
              <a:t>es mayor que </a:t>
            </a:r>
            <a:r>
              <a:rPr lang="es-ES" sz="4600" i="1" dirty="0">
                <a:solidFill>
                  <a:srgbClr val="FFFF00"/>
                </a:solidFill>
              </a:rPr>
              <a:t>x</a:t>
            </a:r>
            <a:r>
              <a:rPr lang="es-ES" sz="3600" dirty="0"/>
              <a:t>, el candidato reúne más características de las exigidas para el puesto, por lo que resulta sobre calificado para éste. </a:t>
            </a:r>
          </a:p>
          <a:p>
            <a:pPr marL="0" indent="0">
              <a:buNone/>
            </a:pPr>
            <a:endParaRPr lang="es-ES" dirty="0"/>
          </a:p>
        </p:txBody>
      </p:sp>
    </p:spTree>
    <p:extLst>
      <p:ext uri="{BB962C8B-B14F-4D97-AF65-F5344CB8AC3E}">
        <p14:creationId xmlns:p14="http://schemas.microsoft.com/office/powerpoint/2010/main" val="32171611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71592" y="1406747"/>
            <a:ext cx="10353762" cy="3695136"/>
          </a:xfrm>
        </p:spPr>
        <p:txBody>
          <a:bodyPr>
            <a:normAutofit fontScale="85000" lnSpcReduction="10000"/>
          </a:bodyPr>
          <a:lstStyle/>
          <a:p>
            <a:pPr marL="0" indent="0" algn="just">
              <a:buNone/>
            </a:pPr>
            <a:endParaRPr lang="es-ES" sz="4000" dirty="0" smtClean="0"/>
          </a:p>
          <a:p>
            <a:pPr marL="0" indent="0" algn="just">
              <a:buNone/>
            </a:pPr>
            <a:r>
              <a:rPr lang="es-ES" sz="4000" dirty="0" smtClean="0"/>
              <a:t>En </a:t>
            </a:r>
            <a:r>
              <a:rPr lang="es-ES" sz="4000" dirty="0"/>
              <a:t>realidad esa comparación no se concentra sólo en el punto de igualdad entre las variables, sino en un determinado nivel de aceptación, alrededor del punto ideal se admite cierta flexibilidad en mayor o menor medida.</a:t>
            </a:r>
          </a:p>
          <a:p>
            <a:pPr marL="0" indent="0">
              <a:buNone/>
            </a:pPr>
            <a:endParaRPr lang="es-ES" dirty="0"/>
          </a:p>
        </p:txBody>
      </p:sp>
    </p:spTree>
    <p:extLst>
      <p:ext uri="{BB962C8B-B14F-4D97-AF65-F5344CB8AC3E}">
        <p14:creationId xmlns:p14="http://schemas.microsoft.com/office/powerpoint/2010/main" val="42926173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99727" y="187569"/>
            <a:ext cx="10353761" cy="1326321"/>
          </a:xfrm>
        </p:spPr>
        <p:txBody>
          <a:bodyPr/>
          <a:lstStyle/>
          <a:p>
            <a:r>
              <a:rPr lang="es-ES" b="1" dirty="0"/>
              <a:t>Selección como un proceso de </a:t>
            </a:r>
            <a:r>
              <a:rPr lang="es-ES" b="1" dirty="0" smtClean="0"/>
              <a:t>decisión</a:t>
            </a:r>
            <a:endParaRPr lang="es-ES" dirty="0"/>
          </a:p>
        </p:txBody>
      </p:sp>
      <p:sp>
        <p:nvSpPr>
          <p:cNvPr id="3" name="Marcador de contenido 2"/>
          <p:cNvSpPr>
            <a:spLocks noGrp="1"/>
          </p:cNvSpPr>
          <p:nvPr>
            <p:ph idx="1"/>
          </p:nvPr>
        </p:nvSpPr>
        <p:spPr>
          <a:xfrm>
            <a:off x="646110" y="1513891"/>
            <a:ext cx="10607377" cy="4830638"/>
          </a:xfrm>
        </p:spPr>
        <p:txBody>
          <a:bodyPr>
            <a:normAutofit fontScale="62500" lnSpcReduction="20000"/>
          </a:bodyPr>
          <a:lstStyle/>
          <a:p>
            <a:pPr marL="0" indent="0">
              <a:buNone/>
            </a:pPr>
            <a:r>
              <a:rPr lang="es-ES" sz="4600" dirty="0"/>
              <a:t>La decisión final de aceptación o rechazo de los candidatos es siempre responsabilidad del departamento solicitante.</a:t>
            </a:r>
          </a:p>
          <a:p>
            <a:pPr marL="0" indent="0">
              <a:buNone/>
            </a:pPr>
            <a:endParaRPr lang="es-ES" sz="4600" dirty="0"/>
          </a:p>
          <a:p>
            <a:pPr marL="0" indent="0">
              <a:buNone/>
            </a:pPr>
            <a:r>
              <a:rPr lang="es-ES" sz="4600" dirty="0"/>
              <a:t>Así, la </a:t>
            </a:r>
            <a:r>
              <a:rPr lang="es-ES" sz="5100" dirty="0">
                <a:solidFill>
                  <a:srgbClr val="FFFF00"/>
                </a:solidFill>
              </a:rPr>
              <a:t>selección es siempre responsabilidad de línea </a:t>
            </a:r>
            <a:r>
              <a:rPr lang="es-ES" sz="4600" dirty="0"/>
              <a:t>(de cada jefe) </a:t>
            </a:r>
            <a:r>
              <a:rPr lang="es-ES" sz="5100" dirty="0">
                <a:solidFill>
                  <a:srgbClr val="FFFF00"/>
                </a:solidFill>
              </a:rPr>
              <a:t>y función de </a:t>
            </a:r>
            <a:r>
              <a:rPr lang="es-ES" sz="5100" i="1" dirty="0">
                <a:solidFill>
                  <a:srgbClr val="FFFF00"/>
                </a:solidFill>
              </a:rPr>
              <a:t>staff </a:t>
            </a:r>
            <a:r>
              <a:rPr lang="es-ES" sz="4600" dirty="0"/>
              <a:t>(prestación de los servicios del departamento especializado).</a:t>
            </a:r>
          </a:p>
          <a:p>
            <a:pPr marL="0" indent="0">
              <a:buNone/>
            </a:pPr>
            <a:endParaRPr lang="es-ES" sz="4600" dirty="0"/>
          </a:p>
          <a:p>
            <a:pPr marL="0" indent="0">
              <a:buNone/>
            </a:pPr>
            <a:r>
              <a:rPr lang="es-ES" sz="4600" dirty="0"/>
              <a:t>Como proceso de </a:t>
            </a:r>
            <a:r>
              <a:rPr lang="es-ES" sz="4600" i="1" dirty="0"/>
              <a:t>decisión</a:t>
            </a:r>
            <a:r>
              <a:rPr lang="es-ES" sz="4600" dirty="0"/>
              <a:t>, la selección de personal admite tres modelos de comportamiento:</a:t>
            </a:r>
          </a:p>
          <a:p>
            <a:endParaRPr lang="es-ES" dirty="0"/>
          </a:p>
        </p:txBody>
      </p:sp>
    </p:spTree>
    <p:extLst>
      <p:ext uri="{BB962C8B-B14F-4D97-AF65-F5344CB8AC3E}">
        <p14:creationId xmlns:p14="http://schemas.microsoft.com/office/powerpoint/2010/main" val="11930022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767024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17452" y="970671"/>
            <a:ext cx="10649243" cy="5176911"/>
          </a:xfrm>
        </p:spPr>
        <p:txBody>
          <a:bodyPr>
            <a:normAutofit fontScale="92500" lnSpcReduction="20000"/>
          </a:bodyPr>
          <a:lstStyle/>
          <a:p>
            <a:pPr lvl="0"/>
            <a:r>
              <a:rPr lang="es-ES" sz="4300" i="1" dirty="0">
                <a:solidFill>
                  <a:schemeClr val="accent6">
                    <a:lumMod val="60000"/>
                    <a:lumOff val="40000"/>
                  </a:schemeClr>
                </a:solidFill>
              </a:rPr>
              <a:t>Modelo de colocación</a:t>
            </a:r>
            <a:r>
              <a:rPr lang="es-ES" sz="3200" dirty="0"/>
              <a:t>, cuando no se incluye la categoría de rechazo. En este modelo hay un solo candidato y una sola vacante, que debe ocupar ese candidato. </a:t>
            </a:r>
          </a:p>
          <a:p>
            <a:pPr marL="0" indent="0">
              <a:buNone/>
            </a:pPr>
            <a:endParaRPr lang="es-ES" sz="3200" dirty="0"/>
          </a:p>
          <a:p>
            <a:pPr lvl="0"/>
            <a:r>
              <a:rPr lang="es-ES" sz="4300" i="1" dirty="0">
                <a:solidFill>
                  <a:schemeClr val="accent6">
                    <a:lumMod val="60000"/>
                    <a:lumOff val="40000"/>
                  </a:schemeClr>
                </a:solidFill>
              </a:rPr>
              <a:t>Modelo de selección, </a:t>
            </a:r>
            <a:r>
              <a:rPr lang="es-ES" sz="3200" dirty="0"/>
              <a:t>cuando hay varios candidatos y una sola vacante a cubrir. Se compara cada candidato con los requisitos que exige el puesto, las alternativas son: aprobación o rechazo. </a:t>
            </a:r>
          </a:p>
          <a:p>
            <a:pPr marL="0" indent="0">
              <a:buNone/>
            </a:pPr>
            <a:endParaRPr lang="es-ES" dirty="0"/>
          </a:p>
        </p:txBody>
      </p:sp>
    </p:spTree>
    <p:extLst>
      <p:ext uri="{BB962C8B-B14F-4D97-AF65-F5344CB8AC3E}">
        <p14:creationId xmlns:p14="http://schemas.microsoft.com/office/powerpoint/2010/main" val="11202072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76775" y="528034"/>
            <a:ext cx="10777025" cy="5703954"/>
          </a:xfrm>
        </p:spPr>
        <p:txBody>
          <a:bodyPr>
            <a:normAutofit fontScale="85000" lnSpcReduction="20000"/>
          </a:bodyPr>
          <a:lstStyle/>
          <a:p>
            <a:pPr marL="0" lvl="0" indent="0" algn="just">
              <a:buNone/>
            </a:pPr>
            <a:r>
              <a:rPr lang="es-ES" sz="4700" i="1" dirty="0">
                <a:solidFill>
                  <a:schemeClr val="accent6">
                    <a:lumMod val="60000"/>
                    <a:lumOff val="40000"/>
                  </a:schemeClr>
                </a:solidFill>
              </a:rPr>
              <a:t>Modelo de clasificación.</a:t>
            </a:r>
            <a:r>
              <a:rPr lang="es-ES" sz="3200" i="1" dirty="0"/>
              <a:t> </a:t>
            </a:r>
            <a:r>
              <a:rPr lang="es-ES" sz="3200" dirty="0"/>
              <a:t>Éste es un enfoque más amplio y situacional, en el que existen varios candidatos para cada vacante y varias vacantes para cada candidato. </a:t>
            </a:r>
          </a:p>
          <a:p>
            <a:pPr marL="0" indent="0" algn="just">
              <a:buNone/>
            </a:pPr>
            <a:endParaRPr lang="es-ES" sz="3200" dirty="0"/>
          </a:p>
          <a:p>
            <a:pPr marL="0" indent="0" algn="just">
              <a:buNone/>
            </a:pPr>
            <a:r>
              <a:rPr lang="es-ES" sz="3200" dirty="0"/>
              <a:t>Cada candidato se compara con los requisitos que exige cada uno de los puestos que se pretenden llenar. Para el candidato hay entonces dos opciones por puesto: ser aprobado o ser rechazado.</a:t>
            </a:r>
          </a:p>
          <a:p>
            <a:pPr marL="0" indent="0" algn="just">
              <a:buNone/>
            </a:pPr>
            <a:endParaRPr lang="es-ES" sz="3200" dirty="0"/>
          </a:p>
          <a:p>
            <a:pPr marL="0" indent="0" algn="just">
              <a:buNone/>
            </a:pPr>
            <a:r>
              <a:rPr lang="es-ES" sz="3200" dirty="0"/>
              <a:t>Si es rechazado, se le compara con los requisitos que exigen los demás puestos a llenar, hasta agotar posibilidades de las vacantes, por ello se le denomina modelo de clasificación.</a:t>
            </a:r>
          </a:p>
          <a:p>
            <a:pPr marL="0" indent="0">
              <a:buNone/>
            </a:pPr>
            <a:endParaRPr lang="es-ES" dirty="0"/>
          </a:p>
        </p:txBody>
      </p:sp>
    </p:spTree>
    <p:extLst>
      <p:ext uri="{BB962C8B-B14F-4D97-AF65-F5344CB8AC3E}">
        <p14:creationId xmlns:p14="http://schemas.microsoft.com/office/powerpoint/2010/main" val="26593524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48639" y="393895"/>
            <a:ext cx="11000935" cy="6119447"/>
          </a:xfrm>
        </p:spPr>
        <p:txBody>
          <a:bodyPr>
            <a:normAutofit fontScale="32500" lnSpcReduction="20000"/>
          </a:bodyPr>
          <a:lstStyle/>
          <a:p>
            <a:pPr marL="0" indent="0">
              <a:buNone/>
            </a:pPr>
            <a:r>
              <a:rPr lang="es-ES" sz="9800" dirty="0"/>
              <a:t>Como base para el programa de clasificación existen dos requisitos:</a:t>
            </a:r>
          </a:p>
          <a:p>
            <a:pPr marL="0" indent="0">
              <a:buNone/>
            </a:pPr>
            <a:endParaRPr lang="es-ES" sz="9800" dirty="0"/>
          </a:p>
          <a:p>
            <a:pPr marL="0" lvl="0" indent="0">
              <a:buNone/>
            </a:pPr>
            <a:r>
              <a:rPr lang="es-ES" sz="11100" i="1" dirty="0">
                <a:solidFill>
                  <a:schemeClr val="accent6">
                    <a:lumMod val="60000"/>
                    <a:lumOff val="40000"/>
                  </a:schemeClr>
                </a:solidFill>
              </a:rPr>
              <a:t>Técnicas de selección </a:t>
            </a:r>
            <a:r>
              <a:rPr lang="es-ES" sz="9800" dirty="0"/>
              <a:t>capaces de proporcionar información relacionadas con los diferentes puestos y permitir la comparación entre los candidatos en relación con los distintos puestos.</a:t>
            </a:r>
          </a:p>
          <a:p>
            <a:pPr marL="0" indent="0">
              <a:buNone/>
            </a:pPr>
            <a:endParaRPr lang="es-ES" sz="9800" dirty="0"/>
          </a:p>
          <a:p>
            <a:pPr marL="0" lvl="0" indent="0">
              <a:buNone/>
            </a:pPr>
            <a:r>
              <a:rPr lang="es-ES" sz="11100" i="1" dirty="0" smtClean="0">
                <a:solidFill>
                  <a:schemeClr val="accent6">
                    <a:lumMod val="60000"/>
                    <a:lumOff val="40000"/>
                  </a:schemeClr>
                </a:solidFill>
              </a:rPr>
              <a:t>Modelos </a:t>
            </a:r>
            <a:r>
              <a:rPr lang="es-ES" sz="11100" i="1" dirty="0">
                <a:solidFill>
                  <a:schemeClr val="accent6">
                    <a:lumMod val="60000"/>
                    <a:lumOff val="40000"/>
                  </a:schemeClr>
                </a:solidFill>
              </a:rPr>
              <a:t>de selección </a:t>
            </a:r>
            <a:r>
              <a:rPr lang="es-ES" sz="9800" dirty="0"/>
              <a:t>que permitan una ganancia máxima en las decisiones sobre los candidatos o simplemente estándares cualitativos de resultados</a:t>
            </a:r>
            <a:r>
              <a:rPr lang="es-ES" sz="9800" dirty="0" smtClean="0"/>
              <a:t>.</a:t>
            </a:r>
            <a:r>
              <a:rPr lang="es-ES" sz="9800" dirty="0"/>
              <a:t> </a:t>
            </a:r>
          </a:p>
          <a:p>
            <a:pPr marL="0" indent="0">
              <a:buNone/>
            </a:pPr>
            <a:endParaRPr lang="es-ES" dirty="0"/>
          </a:p>
        </p:txBody>
      </p:sp>
    </p:spTree>
    <p:extLst>
      <p:ext uri="{BB962C8B-B14F-4D97-AF65-F5344CB8AC3E}">
        <p14:creationId xmlns:p14="http://schemas.microsoft.com/office/powerpoint/2010/main" val="11729338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95" y="314178"/>
            <a:ext cx="10353761" cy="1326321"/>
          </a:xfrm>
        </p:spPr>
        <p:txBody>
          <a:bodyPr/>
          <a:lstStyle/>
          <a:p>
            <a:r>
              <a:rPr lang="es-ES" b="1" dirty="0"/>
              <a:t>BASES PARA LA SELECCIÓN DE </a:t>
            </a:r>
            <a:r>
              <a:rPr lang="es-ES" b="1" dirty="0" smtClean="0"/>
              <a:t>PERSONAL</a:t>
            </a:r>
            <a:endParaRPr lang="es-ES" dirty="0"/>
          </a:p>
        </p:txBody>
      </p:sp>
      <p:sp>
        <p:nvSpPr>
          <p:cNvPr id="3" name="Marcador de contenido 2"/>
          <p:cNvSpPr>
            <a:spLocks noGrp="1"/>
          </p:cNvSpPr>
          <p:nvPr>
            <p:ph idx="1"/>
          </p:nvPr>
        </p:nvSpPr>
        <p:spPr>
          <a:xfrm>
            <a:off x="913795" y="2475892"/>
            <a:ext cx="10353762" cy="3695136"/>
          </a:xfrm>
        </p:spPr>
        <p:txBody>
          <a:bodyPr/>
          <a:lstStyle/>
          <a:p>
            <a:pPr marL="0" indent="0">
              <a:buNone/>
            </a:pPr>
            <a:endParaRPr lang="es-ES" dirty="0" smtClean="0"/>
          </a:p>
          <a:p>
            <a:pPr marL="0" indent="0">
              <a:buNone/>
            </a:pPr>
            <a:r>
              <a:rPr lang="es-ES" sz="3200" b="1" dirty="0"/>
              <a:t>Obtención de la información sobre el puesto</a:t>
            </a:r>
            <a:endParaRPr lang="es-ES" sz="3200" dirty="0"/>
          </a:p>
          <a:p>
            <a:pPr marL="0" indent="0">
              <a:buNone/>
            </a:pPr>
            <a:endParaRPr lang="es-ES" sz="3200" dirty="0"/>
          </a:p>
          <a:p>
            <a:pPr marL="0" indent="0">
              <a:buNone/>
            </a:pPr>
            <a:r>
              <a:rPr lang="es-ES" sz="3200" dirty="0" smtClean="0"/>
              <a:t>La información </a:t>
            </a:r>
            <a:r>
              <a:rPr lang="es-ES" sz="3200" dirty="0"/>
              <a:t>sobre el puesto vacante se pueden obtener de cinco maneras:</a:t>
            </a:r>
          </a:p>
          <a:p>
            <a:pPr marL="0" indent="0">
              <a:buNone/>
            </a:pPr>
            <a:endParaRPr lang="es-ES" dirty="0"/>
          </a:p>
        </p:txBody>
      </p:sp>
    </p:spTree>
    <p:extLst>
      <p:ext uri="{BB962C8B-B14F-4D97-AF65-F5344CB8AC3E}">
        <p14:creationId xmlns:p14="http://schemas.microsoft.com/office/powerpoint/2010/main" val="2432596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42680515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9317" y="1434905"/>
            <a:ext cx="10578240" cy="4356295"/>
          </a:xfrm>
        </p:spPr>
        <p:txBody>
          <a:bodyPr>
            <a:normAutofit lnSpcReduction="10000"/>
          </a:bodyPr>
          <a:lstStyle/>
          <a:p>
            <a:pPr marL="0" indent="0" algn="just">
              <a:buNone/>
            </a:pPr>
            <a:r>
              <a:rPr lang="es-ES" sz="4000" dirty="0">
                <a:solidFill>
                  <a:schemeClr val="accent6">
                    <a:lumMod val="60000"/>
                    <a:lumOff val="40000"/>
                  </a:schemeClr>
                </a:solidFill>
              </a:rPr>
              <a:t>1. </a:t>
            </a:r>
            <a:r>
              <a:rPr lang="es-ES" sz="4000" i="1" dirty="0">
                <a:solidFill>
                  <a:schemeClr val="accent6">
                    <a:lumMod val="60000"/>
                    <a:lumOff val="40000"/>
                  </a:schemeClr>
                </a:solidFill>
              </a:rPr>
              <a:t>Descripción y análisis de puestos: </a:t>
            </a:r>
            <a:r>
              <a:rPr lang="es-ES" sz="4000" dirty="0"/>
              <a:t>es la presentación de los aspectos intrínsecos (contenido del puesto) y extrínsecos (requisitos que se exige a la persona para que lo ocupe —elementos de las especificaciones de puestos—) del puesto.</a:t>
            </a:r>
          </a:p>
          <a:p>
            <a:pPr marL="0" indent="0">
              <a:buNone/>
            </a:pPr>
            <a:endParaRPr lang="es-ES" dirty="0"/>
          </a:p>
        </p:txBody>
      </p:sp>
    </p:spTree>
    <p:extLst>
      <p:ext uri="{BB962C8B-B14F-4D97-AF65-F5344CB8AC3E}">
        <p14:creationId xmlns:p14="http://schemas.microsoft.com/office/powerpoint/2010/main" val="9449200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04911" y="745589"/>
            <a:ext cx="10775852" cy="5010442"/>
          </a:xfrm>
        </p:spPr>
        <p:txBody>
          <a:bodyPr>
            <a:normAutofit fontScale="77500" lnSpcReduction="20000"/>
          </a:bodyPr>
          <a:lstStyle/>
          <a:p>
            <a:endParaRPr lang="es-ES" dirty="0" smtClean="0"/>
          </a:p>
          <a:p>
            <a:pPr marL="0" indent="0" algn="just">
              <a:buNone/>
            </a:pPr>
            <a:r>
              <a:rPr lang="es-ES" sz="4200" dirty="0"/>
              <a:t>La selección de personal forma parte del proceso de </a:t>
            </a:r>
            <a:r>
              <a:rPr lang="es-ES" sz="4200" dirty="0">
                <a:solidFill>
                  <a:srgbClr val="FFFF00"/>
                </a:solidFill>
              </a:rPr>
              <a:t>integración de recursos humanos</a:t>
            </a:r>
            <a:r>
              <a:rPr lang="es-ES" sz="4200" dirty="0"/>
              <a:t>, y es el paso que sigue al reclutamiento. </a:t>
            </a:r>
            <a:endParaRPr lang="es-ES" sz="4200" dirty="0" smtClean="0"/>
          </a:p>
          <a:p>
            <a:pPr algn="just"/>
            <a:endParaRPr lang="es-ES" sz="4200" dirty="0"/>
          </a:p>
          <a:p>
            <a:pPr marL="0" indent="0" algn="just">
              <a:buNone/>
            </a:pPr>
            <a:r>
              <a:rPr lang="es-ES" sz="4200" dirty="0"/>
              <a:t>El </a:t>
            </a:r>
            <a:r>
              <a:rPr lang="es-ES" sz="4200" i="1" dirty="0">
                <a:solidFill>
                  <a:srgbClr val="FFFF00"/>
                </a:solidFill>
              </a:rPr>
              <a:t>reclutamiento </a:t>
            </a:r>
            <a:r>
              <a:rPr lang="es-ES" sz="4200" dirty="0">
                <a:solidFill>
                  <a:srgbClr val="FFFF00"/>
                </a:solidFill>
              </a:rPr>
              <a:t>y la </a:t>
            </a:r>
            <a:r>
              <a:rPr lang="es-ES" sz="4200" i="1" dirty="0">
                <a:solidFill>
                  <a:srgbClr val="FFFF00"/>
                </a:solidFill>
              </a:rPr>
              <a:t>selección </a:t>
            </a:r>
            <a:r>
              <a:rPr lang="es-ES" sz="4200" dirty="0"/>
              <a:t>de recursos humanos deben ser considerados como dos fases de un mismo proceso: el </a:t>
            </a:r>
            <a:r>
              <a:rPr lang="es-ES" sz="4200" dirty="0">
                <a:solidFill>
                  <a:srgbClr val="FFFF00"/>
                </a:solidFill>
              </a:rPr>
              <a:t>ingreso de recursos humanos a la organización. </a:t>
            </a:r>
          </a:p>
          <a:p>
            <a:endParaRPr lang="es-ES" dirty="0"/>
          </a:p>
        </p:txBody>
      </p:sp>
    </p:spTree>
    <p:extLst>
      <p:ext uri="{BB962C8B-B14F-4D97-AF65-F5344CB8AC3E}">
        <p14:creationId xmlns:p14="http://schemas.microsoft.com/office/powerpoint/2010/main" val="173623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103312" y="1420838"/>
            <a:ext cx="9742879" cy="4827562"/>
          </a:xfrm>
        </p:spPr>
        <p:txBody>
          <a:bodyPr>
            <a:normAutofit fontScale="92500" lnSpcReduction="10000"/>
          </a:bodyPr>
          <a:lstStyle/>
          <a:p>
            <a:pPr marL="0" indent="0" algn="just">
              <a:buNone/>
            </a:pPr>
            <a:r>
              <a:rPr lang="es-ES" sz="3900" dirty="0">
                <a:solidFill>
                  <a:schemeClr val="accent6">
                    <a:lumMod val="60000"/>
                    <a:lumOff val="40000"/>
                  </a:schemeClr>
                </a:solidFill>
              </a:rPr>
              <a:t>2. </a:t>
            </a:r>
            <a:r>
              <a:rPr lang="es-ES" sz="3900" i="1" dirty="0">
                <a:solidFill>
                  <a:schemeClr val="accent6">
                    <a:lumMod val="60000"/>
                    <a:lumOff val="40000"/>
                  </a:schemeClr>
                </a:solidFill>
              </a:rPr>
              <a:t>Aplicación de la técnica de los incidentes críticos:</a:t>
            </a:r>
            <a:r>
              <a:rPr lang="es-ES" sz="3900" dirty="0">
                <a:solidFill>
                  <a:schemeClr val="accent6">
                    <a:lumMod val="60000"/>
                    <a:lumOff val="40000"/>
                  </a:schemeClr>
                </a:solidFill>
              </a:rPr>
              <a:t> </a:t>
            </a:r>
            <a:r>
              <a:rPr lang="es-ES" sz="3600" dirty="0"/>
              <a:t>consiste en la anotación sistemática y prudente, hecha por el jefe inmediato, sobre las habilidades (deseables - indeseables) y comportamiento que debe tener la persona que ocupe el puesto considerado, lo que tendrán como consecuencia un mejor o peor desempeño del trabajo. </a:t>
            </a:r>
          </a:p>
          <a:p>
            <a:pPr marL="0" indent="0">
              <a:buNone/>
            </a:pPr>
            <a:endParaRPr lang="es-ES" dirty="0"/>
          </a:p>
        </p:txBody>
      </p:sp>
    </p:spTree>
    <p:extLst>
      <p:ext uri="{BB962C8B-B14F-4D97-AF65-F5344CB8AC3E}">
        <p14:creationId xmlns:p14="http://schemas.microsoft.com/office/powerpoint/2010/main" val="28325463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13795" y="1055077"/>
            <a:ext cx="10353762" cy="4736123"/>
          </a:xfrm>
        </p:spPr>
        <p:txBody>
          <a:bodyPr>
            <a:normAutofit/>
          </a:bodyPr>
          <a:lstStyle/>
          <a:p>
            <a:pPr marL="0" indent="0" algn="just">
              <a:buNone/>
            </a:pPr>
            <a:r>
              <a:rPr lang="es-ES" sz="4000" dirty="0">
                <a:solidFill>
                  <a:schemeClr val="accent6">
                    <a:lumMod val="60000"/>
                    <a:lumOff val="40000"/>
                  </a:schemeClr>
                </a:solidFill>
              </a:rPr>
              <a:t>3. </a:t>
            </a:r>
            <a:r>
              <a:rPr lang="es-ES" sz="4000" i="1" dirty="0">
                <a:solidFill>
                  <a:schemeClr val="accent6">
                    <a:lumMod val="60000"/>
                    <a:lumOff val="40000"/>
                  </a:schemeClr>
                </a:solidFill>
              </a:rPr>
              <a:t>Requisición de personal: </a:t>
            </a:r>
            <a:r>
              <a:rPr lang="es-ES" sz="4000" dirty="0"/>
              <a:t>consiste en verificar los datos que llenó el jefe directo en la requisición de personal, con la especificación de los requisitos y las características que el candidato al puesto debe tener.</a:t>
            </a:r>
          </a:p>
          <a:p>
            <a:pPr marL="0" indent="0">
              <a:buNone/>
            </a:pPr>
            <a:endParaRPr lang="es-ES" dirty="0"/>
          </a:p>
        </p:txBody>
      </p:sp>
    </p:spTree>
    <p:extLst>
      <p:ext uri="{BB962C8B-B14F-4D97-AF65-F5344CB8AC3E}">
        <p14:creationId xmlns:p14="http://schemas.microsoft.com/office/powerpoint/2010/main" val="26284834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13795" y="1111348"/>
            <a:ext cx="10353762" cy="4679852"/>
          </a:xfrm>
        </p:spPr>
        <p:txBody>
          <a:bodyPr>
            <a:normAutofit lnSpcReduction="10000"/>
          </a:bodyPr>
          <a:lstStyle/>
          <a:p>
            <a:pPr marL="0" indent="0" algn="just">
              <a:buNone/>
            </a:pPr>
            <a:r>
              <a:rPr lang="es-ES" sz="4300" dirty="0">
                <a:solidFill>
                  <a:schemeClr val="accent6">
                    <a:lumMod val="60000"/>
                    <a:lumOff val="40000"/>
                  </a:schemeClr>
                </a:solidFill>
              </a:rPr>
              <a:t>4. </a:t>
            </a:r>
            <a:r>
              <a:rPr lang="es-ES" sz="4300" i="1" dirty="0">
                <a:solidFill>
                  <a:schemeClr val="accent6">
                    <a:lumMod val="60000"/>
                    <a:lumOff val="40000"/>
                  </a:schemeClr>
                </a:solidFill>
              </a:rPr>
              <a:t>Análisis de puestos en el mercado: </a:t>
            </a:r>
            <a:r>
              <a:rPr lang="es-ES" sz="3600" dirty="0"/>
              <a:t>cuando se trata de algún puesto nuevo, sobre el que la empresa no tiene ninguna definición </a:t>
            </a:r>
            <a:r>
              <a:rPr lang="es-ES" sz="3600" i="1" dirty="0"/>
              <a:t>a priori</a:t>
            </a:r>
            <a:r>
              <a:rPr lang="es-ES" sz="3600" dirty="0"/>
              <a:t>, ni siquiera el jefe inmediato, la alternativa es verificar en empresas similares puestos equiparables, su contenido, los requisitos y las características de quienes los desempeñan.</a:t>
            </a:r>
          </a:p>
          <a:p>
            <a:pPr marL="0" indent="0">
              <a:buNone/>
            </a:pPr>
            <a:endParaRPr lang="es-ES" dirty="0"/>
          </a:p>
        </p:txBody>
      </p:sp>
    </p:spTree>
    <p:extLst>
      <p:ext uri="{BB962C8B-B14F-4D97-AF65-F5344CB8AC3E}">
        <p14:creationId xmlns:p14="http://schemas.microsoft.com/office/powerpoint/2010/main" val="32637027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13795" y="1434905"/>
            <a:ext cx="10353762" cy="4356295"/>
          </a:xfrm>
        </p:spPr>
        <p:txBody>
          <a:bodyPr>
            <a:normAutofit fontScale="92500" lnSpcReduction="10000"/>
          </a:bodyPr>
          <a:lstStyle/>
          <a:p>
            <a:pPr marL="0" indent="0" algn="just">
              <a:buNone/>
            </a:pPr>
            <a:r>
              <a:rPr lang="es-ES" sz="4800" dirty="0" smtClean="0">
                <a:solidFill>
                  <a:schemeClr val="accent6">
                    <a:lumMod val="60000"/>
                    <a:lumOff val="40000"/>
                  </a:schemeClr>
                </a:solidFill>
              </a:rPr>
              <a:t>5. </a:t>
            </a:r>
            <a:r>
              <a:rPr lang="es-ES" sz="4800" i="1" dirty="0" smtClean="0">
                <a:solidFill>
                  <a:schemeClr val="accent6">
                    <a:lumMod val="60000"/>
                    <a:lumOff val="40000"/>
                  </a:schemeClr>
                </a:solidFill>
              </a:rPr>
              <a:t>Hipótesis de trabajo: </a:t>
            </a:r>
            <a:r>
              <a:rPr lang="es-ES" sz="3600" dirty="0" smtClean="0"/>
              <a:t>en </a:t>
            </a:r>
            <a:r>
              <a:rPr lang="es-ES" sz="3600" dirty="0"/>
              <a:t>el caso de que no se pueda utilizar </a:t>
            </a:r>
            <a:r>
              <a:rPr lang="es-ES" sz="3600" dirty="0" smtClean="0"/>
              <a:t>ninguna </a:t>
            </a:r>
            <a:r>
              <a:rPr lang="es-ES" sz="3600" dirty="0"/>
              <a:t>de las alternativas anteriores, sólo queda el empleo de la hipótesis de trabajo, es decir una idea aproximada del contenido del puesto y de sus exigencias para quien lo desempeñe (requisitos y características necesarias), como simulación inicial.</a:t>
            </a:r>
          </a:p>
          <a:p>
            <a:pPr marL="0" indent="0">
              <a:buNone/>
            </a:pPr>
            <a:endParaRPr lang="es-ES" dirty="0"/>
          </a:p>
        </p:txBody>
      </p:sp>
    </p:spTree>
    <p:extLst>
      <p:ext uri="{BB962C8B-B14F-4D97-AF65-F5344CB8AC3E}">
        <p14:creationId xmlns:p14="http://schemas.microsoft.com/office/powerpoint/2010/main" val="25474249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507902" y="631064"/>
            <a:ext cx="10515600" cy="5507262"/>
          </a:xfrm>
        </p:spPr>
        <p:txBody>
          <a:bodyPr>
            <a:normAutofit fontScale="92500" lnSpcReduction="20000"/>
          </a:bodyPr>
          <a:lstStyle/>
          <a:p>
            <a:pPr marL="0" indent="0">
              <a:buNone/>
            </a:pPr>
            <a:r>
              <a:rPr lang="es-ES" sz="3200" dirty="0"/>
              <a:t>La información que recibe el departamento respecto a los puestos y a sus ocupantes es transformada en una ficha de especificaciones del puesto o ficha </a:t>
            </a:r>
            <a:r>
              <a:rPr lang="es-ES" sz="3200" dirty="0" err="1"/>
              <a:t>profesiográfica</a:t>
            </a:r>
            <a:r>
              <a:rPr lang="es-ES" sz="3200" dirty="0"/>
              <a:t>, que debe de contener los atributos psicológicos y físicos que debe satisfacer la persona que desempeñe el puesto considerado.</a:t>
            </a:r>
          </a:p>
          <a:p>
            <a:pPr marL="0" indent="0">
              <a:buNone/>
            </a:pPr>
            <a:endParaRPr lang="es-ES" sz="3200" dirty="0"/>
          </a:p>
          <a:p>
            <a:pPr marL="0" indent="0">
              <a:buNone/>
            </a:pPr>
            <a:endParaRPr lang="es-ES" sz="3200" dirty="0"/>
          </a:p>
          <a:p>
            <a:pPr marL="0" indent="0">
              <a:buNone/>
            </a:pPr>
            <a:r>
              <a:rPr lang="es-ES" sz="3200" dirty="0"/>
              <a:t>La </a:t>
            </a:r>
            <a:r>
              <a:rPr lang="es-ES" sz="3200" i="1" dirty="0"/>
              <a:t>ficha </a:t>
            </a:r>
            <a:r>
              <a:rPr lang="es-ES" sz="3200" i="1" dirty="0" err="1"/>
              <a:t>profesiográfica</a:t>
            </a:r>
            <a:r>
              <a:rPr lang="es-ES" sz="3200" i="1" dirty="0"/>
              <a:t> </a:t>
            </a:r>
            <a:r>
              <a:rPr lang="es-ES" sz="3200" dirty="0"/>
              <a:t>representa una especie de codificación de las características que debe tener el ocupante del puesto.</a:t>
            </a:r>
          </a:p>
          <a:p>
            <a:pPr marL="0" indent="0">
              <a:buNone/>
            </a:pPr>
            <a:endParaRPr lang="es-ES" dirty="0"/>
          </a:p>
        </p:txBody>
      </p:sp>
    </p:spTree>
    <p:extLst>
      <p:ext uri="{BB962C8B-B14F-4D97-AF65-F5344CB8AC3E}">
        <p14:creationId xmlns:p14="http://schemas.microsoft.com/office/powerpoint/2010/main" val="27358015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35036277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effectLst/>
              </a:rPr>
              <a:t>Elección de las técnicas de </a:t>
            </a:r>
            <a:r>
              <a:rPr lang="es-ES" dirty="0" smtClean="0">
                <a:effectLst/>
              </a:rPr>
              <a:t>selección</a:t>
            </a:r>
            <a:endParaRPr lang="es-ES" dirty="0"/>
          </a:p>
        </p:txBody>
      </p:sp>
      <p:sp>
        <p:nvSpPr>
          <p:cNvPr id="3" name="Marcador de contenido 2"/>
          <p:cNvSpPr>
            <a:spLocks noGrp="1"/>
          </p:cNvSpPr>
          <p:nvPr>
            <p:ph idx="1"/>
          </p:nvPr>
        </p:nvSpPr>
        <p:spPr/>
        <p:txBody>
          <a:bodyPr/>
          <a:lstStyle/>
          <a:p>
            <a:pPr marL="0" indent="0">
              <a:buNone/>
            </a:pPr>
            <a:r>
              <a:rPr lang="es-ES" sz="3200" dirty="0">
                <a:effectLst/>
              </a:rPr>
              <a:t>Una vez que se tiene la información respecto de los puestos vacantes, el paso siguiente es elegir las técnicas de selección adecuadas para escoger a los candidatos adecuados. Las técnicas de selección se pueden clasificar en cinco grupos:</a:t>
            </a:r>
          </a:p>
          <a:p>
            <a:pPr marL="0" indent="0">
              <a:buNone/>
            </a:pPr>
            <a:endParaRPr lang="es-ES" dirty="0"/>
          </a:p>
        </p:txBody>
      </p:sp>
    </p:spTree>
    <p:extLst>
      <p:ext uri="{BB962C8B-B14F-4D97-AF65-F5344CB8AC3E}">
        <p14:creationId xmlns:p14="http://schemas.microsoft.com/office/powerpoint/2010/main" val="32216505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7575321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effectLst/>
              </a:rPr>
              <a:t>ENTREVISTA DE </a:t>
            </a:r>
            <a:r>
              <a:rPr lang="es-ES" dirty="0" smtClean="0">
                <a:effectLst/>
              </a:rPr>
              <a:t>SELECCIÓN</a:t>
            </a:r>
            <a:endParaRPr lang="es-ES" dirty="0"/>
          </a:p>
        </p:txBody>
      </p:sp>
      <p:sp>
        <p:nvSpPr>
          <p:cNvPr id="3" name="Marcador de contenido 2"/>
          <p:cNvSpPr>
            <a:spLocks noGrp="1"/>
          </p:cNvSpPr>
          <p:nvPr>
            <p:ph idx="1"/>
          </p:nvPr>
        </p:nvSpPr>
        <p:spPr>
          <a:xfrm>
            <a:off x="669700" y="1751527"/>
            <a:ext cx="11062954" cy="4584879"/>
          </a:xfrm>
        </p:spPr>
        <p:txBody>
          <a:bodyPr>
            <a:normAutofit fontScale="92500" lnSpcReduction="20000"/>
          </a:bodyPr>
          <a:lstStyle/>
          <a:p>
            <a:pPr marL="0" indent="0">
              <a:buNone/>
            </a:pPr>
            <a:r>
              <a:rPr lang="es-ES" sz="3200" dirty="0">
                <a:effectLst/>
              </a:rPr>
              <a:t>En realidad, una entrevista es un proceso de comunicación entre dos o más personas que interactúan. Por un lado el entrevistador o entrevistadores y, por el otro, el entrevistado o entrevistados. </a:t>
            </a:r>
            <a:endParaRPr lang="es-ES" sz="3200" dirty="0" smtClean="0">
              <a:effectLst/>
            </a:endParaRPr>
          </a:p>
          <a:p>
            <a:pPr marL="0" indent="0">
              <a:buNone/>
            </a:pPr>
            <a:endParaRPr lang="es-ES" sz="3200" dirty="0">
              <a:effectLst/>
            </a:endParaRPr>
          </a:p>
          <a:p>
            <a:pPr marL="0" indent="0">
              <a:buNone/>
            </a:pPr>
            <a:r>
              <a:rPr lang="es-ES" sz="3200" dirty="0">
                <a:effectLst/>
              </a:rPr>
              <a:t>Para reducir todas estas limitaciones, hay dos medidas que pueden mejorar el grado de confianza y validez de la entrevista: la </a:t>
            </a:r>
            <a:r>
              <a:rPr lang="es-ES" sz="3200" dirty="0">
                <a:solidFill>
                  <a:srgbClr val="FFFF00"/>
                </a:solidFill>
                <a:effectLst/>
              </a:rPr>
              <a:t>capacitación adecuada de los entrevistadores </a:t>
            </a:r>
            <a:r>
              <a:rPr lang="es-ES" sz="3200" dirty="0">
                <a:effectLst/>
              </a:rPr>
              <a:t>y una </a:t>
            </a:r>
            <a:r>
              <a:rPr lang="es-ES" sz="3200" dirty="0">
                <a:solidFill>
                  <a:srgbClr val="00B050"/>
                </a:solidFill>
                <a:effectLst/>
              </a:rPr>
              <a:t>buena estructuración del proceso de la entrevista</a:t>
            </a:r>
            <a:r>
              <a:rPr lang="es-ES" sz="3200" dirty="0">
                <a:effectLst/>
              </a:rPr>
              <a:t>.</a:t>
            </a:r>
          </a:p>
          <a:p>
            <a:endParaRPr lang="es-ES" dirty="0"/>
          </a:p>
        </p:txBody>
      </p:sp>
    </p:spTree>
    <p:extLst>
      <p:ext uri="{BB962C8B-B14F-4D97-AF65-F5344CB8AC3E}">
        <p14:creationId xmlns:p14="http://schemas.microsoft.com/office/powerpoint/2010/main" val="428021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1610083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13795" y="1378634"/>
            <a:ext cx="10353762" cy="4412566"/>
          </a:xfrm>
        </p:spPr>
        <p:txBody>
          <a:bodyPr>
            <a:normAutofit fontScale="92500" lnSpcReduction="20000"/>
          </a:bodyPr>
          <a:lstStyle/>
          <a:p>
            <a:pPr marL="0" indent="0" algn="just">
              <a:buNone/>
            </a:pPr>
            <a:r>
              <a:rPr lang="es-ES" sz="4000" dirty="0"/>
              <a:t>Si el </a:t>
            </a:r>
            <a:r>
              <a:rPr lang="es-ES" sz="4800" dirty="0">
                <a:solidFill>
                  <a:srgbClr val="FFFF00"/>
                </a:solidFill>
              </a:rPr>
              <a:t>reclutamiento</a:t>
            </a:r>
            <a:r>
              <a:rPr lang="es-ES" sz="4000" dirty="0"/>
              <a:t> es una actividad de </a:t>
            </a:r>
            <a:r>
              <a:rPr lang="es-ES" sz="4000" dirty="0">
                <a:solidFill>
                  <a:srgbClr val="FFFF00"/>
                </a:solidFill>
              </a:rPr>
              <a:t>divulgación</a:t>
            </a:r>
            <a:r>
              <a:rPr lang="es-ES" sz="4000" dirty="0"/>
              <a:t>, de llamar la atención, de incrementar la entrada y, por lo tanto, una actividad positiva de </a:t>
            </a:r>
            <a:r>
              <a:rPr lang="es-ES" sz="4000" dirty="0">
                <a:solidFill>
                  <a:srgbClr val="FFFF00"/>
                </a:solidFill>
              </a:rPr>
              <a:t>invitación</a:t>
            </a:r>
            <a:r>
              <a:rPr lang="es-ES" sz="4000" dirty="0"/>
              <a:t>, la </a:t>
            </a:r>
            <a:r>
              <a:rPr lang="es-ES" sz="4800" dirty="0">
                <a:solidFill>
                  <a:srgbClr val="92D050"/>
                </a:solidFill>
              </a:rPr>
              <a:t>selección</a:t>
            </a:r>
            <a:r>
              <a:rPr lang="es-ES" sz="4000" dirty="0"/>
              <a:t> es una actividad de oposición, de </a:t>
            </a:r>
            <a:r>
              <a:rPr lang="es-ES" sz="4000" dirty="0">
                <a:solidFill>
                  <a:srgbClr val="92D050"/>
                </a:solidFill>
              </a:rPr>
              <a:t>elección</a:t>
            </a:r>
            <a:r>
              <a:rPr lang="es-ES" sz="4000" dirty="0"/>
              <a:t>, de </a:t>
            </a:r>
            <a:r>
              <a:rPr lang="es-ES" sz="4000" dirty="0">
                <a:solidFill>
                  <a:srgbClr val="92D050"/>
                </a:solidFill>
              </a:rPr>
              <a:t>escoger</a:t>
            </a:r>
            <a:r>
              <a:rPr lang="es-ES" sz="4000" dirty="0"/>
              <a:t> y </a:t>
            </a:r>
            <a:r>
              <a:rPr lang="es-ES" sz="4000" dirty="0">
                <a:solidFill>
                  <a:srgbClr val="92D050"/>
                </a:solidFill>
              </a:rPr>
              <a:t>decidir</a:t>
            </a:r>
            <a:r>
              <a:rPr lang="es-ES" sz="4000" dirty="0"/>
              <a:t>, de clasificación, de </a:t>
            </a:r>
            <a:r>
              <a:rPr lang="es-ES" sz="4000" dirty="0" smtClean="0"/>
              <a:t>filtrar la </a:t>
            </a:r>
            <a:r>
              <a:rPr lang="es-ES" sz="4000" dirty="0"/>
              <a:t>entrada y, por lo tanto, de </a:t>
            </a:r>
            <a:r>
              <a:rPr lang="es-ES" sz="4000" dirty="0" smtClean="0"/>
              <a:t>restringirla.</a:t>
            </a:r>
            <a:endParaRPr lang="es-ES" sz="4000" dirty="0"/>
          </a:p>
        </p:txBody>
      </p:sp>
    </p:spTree>
    <p:extLst>
      <p:ext uri="{BB962C8B-B14F-4D97-AF65-F5344CB8AC3E}">
        <p14:creationId xmlns:p14="http://schemas.microsoft.com/office/powerpoint/2010/main" val="37881909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28034" y="592429"/>
            <a:ext cx="10985679" cy="5743978"/>
          </a:xfrm>
        </p:spPr>
        <p:txBody>
          <a:bodyPr>
            <a:normAutofit fontScale="92500" lnSpcReduction="20000"/>
          </a:bodyPr>
          <a:lstStyle/>
          <a:p>
            <a:pPr marL="457200" indent="-457200">
              <a:buAutoNum type="arabicPeriod"/>
            </a:pPr>
            <a:r>
              <a:rPr lang="es-ES" sz="2800" b="1" dirty="0" smtClean="0">
                <a:effectLst/>
              </a:rPr>
              <a:t>Capacitar </a:t>
            </a:r>
            <a:r>
              <a:rPr lang="es-ES" sz="2800" b="1" dirty="0">
                <a:effectLst/>
              </a:rPr>
              <a:t>a los </a:t>
            </a:r>
            <a:r>
              <a:rPr lang="es-ES" sz="2800" b="1" dirty="0" smtClean="0">
                <a:effectLst/>
              </a:rPr>
              <a:t>entrevistadores</a:t>
            </a:r>
          </a:p>
          <a:p>
            <a:pPr marL="0" indent="0">
              <a:buNone/>
            </a:pPr>
            <a:endParaRPr lang="es-ES" sz="2800" dirty="0" smtClean="0"/>
          </a:p>
          <a:p>
            <a:pPr marL="0" indent="0">
              <a:buNone/>
            </a:pPr>
            <a:r>
              <a:rPr lang="es-ES" sz="2800" dirty="0">
                <a:effectLst/>
              </a:rPr>
              <a:t>El primer paso es la eliminación de barreras personales y de prejuicios para permitir la autocorrección y, con esto, transformar la entrevista en un instrumento objetivo de </a:t>
            </a:r>
            <a:r>
              <a:rPr lang="es-ES" sz="2800" dirty="0" smtClean="0">
                <a:effectLst/>
              </a:rPr>
              <a:t>evaluación. Se deben observar algunos aspectos:</a:t>
            </a:r>
          </a:p>
          <a:p>
            <a:pPr marL="0" indent="0">
              <a:buNone/>
            </a:pPr>
            <a:endParaRPr lang="es-ES" sz="2800" b="1" dirty="0">
              <a:effectLst/>
            </a:endParaRPr>
          </a:p>
          <a:p>
            <a:r>
              <a:rPr lang="es-ES" sz="2800" i="1" dirty="0">
                <a:effectLst/>
              </a:rPr>
              <a:t>a</a:t>
            </a:r>
            <a:r>
              <a:rPr lang="es-ES" sz="2800" dirty="0">
                <a:effectLst/>
              </a:rPr>
              <a:t>) Examinar sus prejuicios personales y eliminarlos.</a:t>
            </a:r>
          </a:p>
          <a:p>
            <a:r>
              <a:rPr lang="es-ES" sz="2800" i="1" dirty="0">
                <a:effectLst/>
              </a:rPr>
              <a:t>b</a:t>
            </a:r>
            <a:r>
              <a:rPr lang="es-ES" sz="2800" dirty="0">
                <a:effectLst/>
              </a:rPr>
              <a:t>) Evitar preguntas capciosas.</a:t>
            </a:r>
          </a:p>
          <a:p>
            <a:r>
              <a:rPr lang="es-ES" sz="2800" i="1" dirty="0">
                <a:effectLst/>
              </a:rPr>
              <a:t>c</a:t>
            </a:r>
            <a:r>
              <a:rPr lang="es-ES" sz="2800" dirty="0">
                <a:effectLst/>
              </a:rPr>
              <a:t>) Escuchar atentamente al entrevistado y demostrarle </a:t>
            </a:r>
            <a:r>
              <a:rPr lang="es-ES" sz="2800" dirty="0" smtClean="0">
                <a:effectLst/>
              </a:rPr>
              <a:t>atención.</a:t>
            </a:r>
          </a:p>
          <a:p>
            <a:r>
              <a:rPr lang="es-ES" sz="2800" dirty="0" smtClean="0">
                <a:effectLst/>
              </a:rPr>
              <a:t>d) Hacer </a:t>
            </a:r>
            <a:r>
              <a:rPr lang="es-ES" sz="2800" dirty="0">
                <a:effectLst/>
              </a:rPr>
              <a:t>preguntas que proporcionen respuestas narrativas, etc.</a:t>
            </a:r>
          </a:p>
          <a:p>
            <a:pPr marL="0" indent="0">
              <a:buNone/>
            </a:pPr>
            <a:endParaRPr lang="es-ES" b="1" dirty="0">
              <a:effectLst/>
            </a:endParaRPr>
          </a:p>
        </p:txBody>
      </p:sp>
    </p:spTree>
    <p:extLst>
      <p:ext uri="{BB962C8B-B14F-4D97-AF65-F5344CB8AC3E}">
        <p14:creationId xmlns:p14="http://schemas.microsoft.com/office/powerpoint/2010/main" val="17303886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13795" y="489397"/>
            <a:ext cx="10353762" cy="5301803"/>
          </a:xfrm>
        </p:spPr>
        <p:txBody>
          <a:bodyPr>
            <a:noAutofit/>
          </a:bodyPr>
          <a:lstStyle/>
          <a:p>
            <a:pPr marL="0" indent="0">
              <a:buNone/>
            </a:pPr>
            <a:r>
              <a:rPr lang="es-ES" sz="2800" b="1" dirty="0">
                <a:effectLst/>
              </a:rPr>
              <a:t>2. Construcción del proceso de la entrevista</a:t>
            </a:r>
            <a:endParaRPr lang="es-ES" sz="2800" dirty="0">
              <a:effectLst/>
            </a:endParaRPr>
          </a:p>
          <a:p>
            <a:pPr marL="0" indent="0">
              <a:buNone/>
            </a:pPr>
            <a:r>
              <a:rPr lang="es-ES" sz="2800" dirty="0" smtClean="0">
                <a:effectLst/>
              </a:rPr>
              <a:t>Se </a:t>
            </a:r>
            <a:r>
              <a:rPr lang="es-ES" sz="2800" dirty="0">
                <a:effectLst/>
              </a:rPr>
              <a:t>pueden clasificar las entrevistas en cuatro tipos, en función del formato de las preguntas y de las respuestas requeridas, a saber</a:t>
            </a:r>
            <a:r>
              <a:rPr lang="es-ES" sz="2800" dirty="0" smtClean="0">
                <a:effectLst/>
              </a:rPr>
              <a:t>:</a:t>
            </a:r>
          </a:p>
          <a:p>
            <a:pPr marL="0" indent="0">
              <a:buNone/>
            </a:pPr>
            <a:endParaRPr lang="es-ES" sz="2800" dirty="0">
              <a:effectLst/>
            </a:endParaRPr>
          </a:p>
          <a:p>
            <a:pPr marL="457200" indent="-457200">
              <a:buAutoNum type="alphaLcParenR"/>
            </a:pPr>
            <a:r>
              <a:rPr lang="es-ES" sz="2800" i="1" dirty="0" smtClean="0">
                <a:effectLst/>
              </a:rPr>
              <a:t>Entrevista </a:t>
            </a:r>
            <a:r>
              <a:rPr lang="es-ES" sz="2800" i="1" dirty="0">
                <a:effectLst/>
              </a:rPr>
              <a:t>totalmente </a:t>
            </a:r>
            <a:r>
              <a:rPr lang="es-ES" sz="2800" i="1" dirty="0" smtClean="0">
                <a:effectLst/>
              </a:rPr>
              <a:t>estandarizada</a:t>
            </a:r>
          </a:p>
          <a:p>
            <a:pPr marL="457200" indent="-457200">
              <a:buAutoNum type="alphaLcParenR"/>
            </a:pPr>
            <a:r>
              <a:rPr lang="es-ES" sz="2800" i="1" dirty="0" smtClean="0">
                <a:effectLst/>
              </a:rPr>
              <a:t>Entrevista </a:t>
            </a:r>
            <a:r>
              <a:rPr lang="es-ES" sz="2800" i="1" dirty="0">
                <a:effectLst/>
              </a:rPr>
              <a:t>estandarizada sólo respecto a las </a:t>
            </a:r>
            <a:r>
              <a:rPr lang="es-ES" sz="2800" i="1" dirty="0" smtClean="0">
                <a:effectLst/>
              </a:rPr>
              <a:t>preguntas</a:t>
            </a:r>
          </a:p>
          <a:p>
            <a:pPr marL="457200" indent="-457200">
              <a:buAutoNum type="alphaLcParenR"/>
            </a:pPr>
            <a:r>
              <a:rPr lang="es-ES" sz="2800" i="1" dirty="0" smtClean="0">
                <a:effectLst/>
              </a:rPr>
              <a:t>Entrevista dirigida</a:t>
            </a:r>
            <a:endParaRPr lang="es-ES" sz="2800" dirty="0" smtClean="0">
              <a:effectLst/>
            </a:endParaRPr>
          </a:p>
          <a:p>
            <a:pPr marL="0" indent="0">
              <a:buNone/>
            </a:pPr>
            <a:r>
              <a:rPr lang="es-ES" sz="2800" i="1" dirty="0">
                <a:effectLst/>
              </a:rPr>
              <a:t>d</a:t>
            </a:r>
            <a:r>
              <a:rPr lang="es-ES" sz="2800" dirty="0">
                <a:effectLst/>
              </a:rPr>
              <a:t>) </a:t>
            </a:r>
            <a:r>
              <a:rPr lang="es-ES" sz="2800" i="1" dirty="0">
                <a:effectLst/>
              </a:rPr>
              <a:t>Entrevista no dirigida</a:t>
            </a:r>
            <a:r>
              <a:rPr lang="es-ES" sz="2800" dirty="0">
                <a:effectLst/>
              </a:rPr>
              <a:t>. </a:t>
            </a:r>
            <a:endParaRPr lang="es-ES" sz="2800" dirty="0"/>
          </a:p>
        </p:txBody>
      </p:sp>
    </p:spTree>
    <p:extLst>
      <p:ext uri="{BB962C8B-B14F-4D97-AF65-F5344CB8AC3E}">
        <p14:creationId xmlns:p14="http://schemas.microsoft.com/office/powerpoint/2010/main" val="283388920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p:cNvGraphicFramePr>
            <a:graphicFrameLocks noGrp="1"/>
          </p:cNvGraphicFramePr>
          <p:nvPr>
            <p:ph idx="1"/>
            <p:extLst>
              <p:ext uri="{D42A27DB-BD31-4B8C-83A1-F6EECF244321}">
                <p14:modId xmlns:p14="http://schemas.microsoft.com/office/powerpoint/2010/main" val="2881648385"/>
              </p:ext>
            </p:extLst>
          </p:nvPr>
        </p:nvGraphicFramePr>
        <p:xfrm>
          <a:off x="0" y="25757"/>
          <a:ext cx="12192000" cy="7131198"/>
        </p:xfrm>
        <a:graphic>
          <a:graphicData uri="http://schemas.openxmlformats.org/drawingml/2006/table">
            <a:tbl>
              <a:tblPr firstRow="1" firstCol="1" bandRow="1">
                <a:tableStyleId>{5C22544A-7EE6-4342-B048-85BDC9FD1C3A}</a:tableStyleId>
              </a:tblPr>
              <a:tblGrid>
                <a:gridCol w="2601532"/>
                <a:gridCol w="9590468"/>
              </a:tblGrid>
              <a:tr h="269533">
                <a:tc>
                  <a:txBody>
                    <a:bodyPr/>
                    <a:lstStyle/>
                    <a:p>
                      <a:pPr algn="ctr">
                        <a:lnSpc>
                          <a:spcPct val="107000"/>
                        </a:lnSpc>
                        <a:spcAft>
                          <a:spcPts val="0"/>
                        </a:spcAft>
                      </a:pPr>
                      <a:r>
                        <a:rPr lang="es-ES" sz="2800" dirty="0">
                          <a:effectLst/>
                        </a:rPr>
                        <a:t>ENTREVISTA</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1669" marR="61669" marT="0" marB="0"/>
                </a:tc>
                <a:tc>
                  <a:txBody>
                    <a:bodyPr/>
                    <a:lstStyle/>
                    <a:p>
                      <a:pPr algn="ctr">
                        <a:lnSpc>
                          <a:spcPct val="107000"/>
                        </a:lnSpc>
                        <a:spcAft>
                          <a:spcPts val="0"/>
                        </a:spcAft>
                      </a:pPr>
                      <a:r>
                        <a:rPr lang="es-ES" sz="2800" dirty="0">
                          <a:effectLst/>
                        </a:rPr>
                        <a:t>CARACTERISTICAS</a:t>
                      </a:r>
                      <a:endParaRPr lang="es-E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1669" marR="61669" marT="0" marB="0"/>
                </a:tc>
              </a:tr>
              <a:tr h="2128874">
                <a:tc>
                  <a:txBody>
                    <a:bodyPr/>
                    <a:lstStyle/>
                    <a:p>
                      <a:pPr algn="just">
                        <a:lnSpc>
                          <a:spcPct val="107000"/>
                        </a:lnSpc>
                        <a:spcAft>
                          <a:spcPts val="0"/>
                        </a:spcAft>
                      </a:pPr>
                      <a:r>
                        <a:rPr lang="es-ES" sz="2400" dirty="0">
                          <a:effectLst/>
                        </a:rPr>
                        <a:t>Totalmente estandarizada.</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1669" marR="61669" marT="0" marB="0"/>
                </a:tc>
                <a:tc>
                  <a:txBody>
                    <a:bodyPr/>
                    <a:lstStyle/>
                    <a:p>
                      <a:pPr algn="just">
                        <a:lnSpc>
                          <a:spcPct val="107000"/>
                        </a:lnSpc>
                        <a:spcAft>
                          <a:spcPts val="0"/>
                        </a:spcAft>
                      </a:pPr>
                      <a:r>
                        <a:rPr lang="es-ES" sz="2400" dirty="0">
                          <a:effectLst/>
                        </a:rPr>
                        <a:t>Es estructurada, cerrada y directa, con un guion preestablecido para pedirle al candidato respuestas a preguntas estandarizadas y previamente elaboradas. Formas:  elección múltiple, verdadero o falso, sí o no, agradable o desagradable, identificación de formas, </a:t>
                      </a:r>
                      <a:r>
                        <a:rPr lang="es-ES" sz="2400" dirty="0" smtClean="0">
                          <a:effectLst/>
                        </a:rPr>
                        <a:t>etc. </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1669" marR="61669" marT="0" marB="0"/>
                </a:tc>
              </a:tr>
              <a:tr h="1490179">
                <a:tc>
                  <a:txBody>
                    <a:bodyPr/>
                    <a:lstStyle/>
                    <a:p>
                      <a:pPr algn="just">
                        <a:lnSpc>
                          <a:spcPct val="107000"/>
                        </a:lnSpc>
                        <a:spcAft>
                          <a:spcPts val="0"/>
                        </a:spcAft>
                      </a:pPr>
                      <a:r>
                        <a:rPr lang="es-ES" sz="2400" dirty="0">
                          <a:effectLst/>
                        </a:rPr>
                        <a:t>Estandarizada sólo respecto a las preguntas</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1669" marR="61669" marT="0" marB="0"/>
                </a:tc>
                <a:tc>
                  <a:txBody>
                    <a:bodyPr/>
                    <a:lstStyle/>
                    <a:p>
                      <a:pPr algn="just">
                        <a:lnSpc>
                          <a:spcPct val="107000"/>
                        </a:lnSpc>
                        <a:spcAft>
                          <a:spcPts val="0"/>
                        </a:spcAft>
                      </a:pPr>
                      <a:r>
                        <a:rPr lang="es-ES" sz="2400" dirty="0">
                          <a:solidFill>
                            <a:srgbClr val="0070C0"/>
                          </a:solidFill>
                          <a:effectLst/>
                        </a:rPr>
                        <a:t>Las preguntas están previamente elaboradas pero permiten repuestas abiertas, es decir, respuestas libres. El entrevistador recibe una lista (</a:t>
                      </a:r>
                      <a:r>
                        <a:rPr lang="es-ES" sz="2400" dirty="0" err="1">
                          <a:solidFill>
                            <a:srgbClr val="0070C0"/>
                          </a:solidFill>
                          <a:effectLst/>
                        </a:rPr>
                        <a:t>check-list</a:t>
                      </a:r>
                      <a:r>
                        <a:rPr lang="es-ES" sz="2400" dirty="0">
                          <a:solidFill>
                            <a:srgbClr val="0070C0"/>
                          </a:solidFill>
                          <a:effectLst/>
                        </a:rPr>
                        <a:t>) de asuntos que tiene que preguntar y recoge las respuestas o informaciones del candidato.</a:t>
                      </a:r>
                      <a:endParaRPr lang="es-ES"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669" marR="61669" marT="0" marB="0"/>
                </a:tc>
              </a:tr>
              <a:tr h="1189181">
                <a:tc>
                  <a:txBody>
                    <a:bodyPr/>
                    <a:lstStyle/>
                    <a:p>
                      <a:pPr algn="just">
                        <a:lnSpc>
                          <a:spcPct val="107000"/>
                        </a:lnSpc>
                        <a:spcAft>
                          <a:spcPts val="0"/>
                        </a:spcAft>
                      </a:pPr>
                      <a:r>
                        <a:rPr lang="es-ES" sz="2400" dirty="0">
                          <a:effectLst/>
                        </a:rPr>
                        <a:t>Dirigida</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1669" marR="61669" marT="0" marB="0"/>
                </a:tc>
                <a:tc>
                  <a:txBody>
                    <a:bodyPr/>
                    <a:lstStyle/>
                    <a:p>
                      <a:pPr algn="just">
                        <a:lnSpc>
                          <a:spcPct val="107000"/>
                        </a:lnSpc>
                        <a:spcAft>
                          <a:spcPts val="0"/>
                        </a:spcAft>
                      </a:pPr>
                      <a:r>
                        <a:rPr lang="es-ES" sz="2400" dirty="0">
                          <a:effectLst/>
                        </a:rPr>
                        <a:t>No se especifican las preguntas, sino sólo el tipo de respuestas deseadas. Se aplica únicamente para conocer ciertos aspectos espontáneos del candidato.</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1669" marR="61669" marT="0" marB="0"/>
                </a:tc>
              </a:tr>
              <a:tr h="1791176">
                <a:tc>
                  <a:txBody>
                    <a:bodyPr/>
                    <a:lstStyle/>
                    <a:p>
                      <a:pPr algn="just">
                        <a:lnSpc>
                          <a:spcPct val="107000"/>
                        </a:lnSpc>
                        <a:spcAft>
                          <a:spcPts val="0"/>
                        </a:spcAft>
                      </a:pPr>
                      <a:r>
                        <a:rPr lang="es-ES" sz="2400" dirty="0">
                          <a:effectLst/>
                        </a:rPr>
                        <a:t>No dirigida</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1669" marR="61669" marT="0" marB="0"/>
                </a:tc>
                <a:tc>
                  <a:txBody>
                    <a:bodyPr/>
                    <a:lstStyle/>
                    <a:p>
                      <a:pPr algn="just">
                        <a:lnSpc>
                          <a:spcPct val="107000"/>
                        </a:lnSpc>
                        <a:spcAft>
                          <a:spcPts val="0"/>
                        </a:spcAft>
                      </a:pPr>
                      <a:r>
                        <a:rPr lang="es-ES" sz="2400" dirty="0">
                          <a:solidFill>
                            <a:srgbClr val="0070C0"/>
                          </a:solidFill>
                          <a:effectLst/>
                        </a:rPr>
                        <a:t>No se especifican las preguntas ni el tipo de respuestas requeridas. Se les denominan entrevistas no estructuradas, no dirigidas, exploratorias, informales, etc.; son totalmente libres, cuyo desarrollo y orientación queda a cargo de cada entrevistador.</a:t>
                      </a:r>
                      <a:endParaRPr lang="es-ES" sz="24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1669" marR="61669" marT="0" marB="0"/>
                </a:tc>
              </a:tr>
            </a:tbl>
          </a:graphicData>
        </a:graphic>
      </p:graphicFrame>
    </p:spTree>
    <p:extLst>
      <p:ext uri="{BB962C8B-B14F-4D97-AF65-F5344CB8AC3E}">
        <p14:creationId xmlns:p14="http://schemas.microsoft.com/office/powerpoint/2010/main" val="5225322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effectLst/>
              </a:rPr>
              <a:t>Etapas de la entrevista de </a:t>
            </a:r>
            <a:r>
              <a:rPr lang="es-ES" dirty="0" smtClean="0">
                <a:effectLst/>
              </a:rPr>
              <a:t>selección</a:t>
            </a:r>
            <a:endParaRPr lang="es-ES" dirty="0"/>
          </a:p>
        </p:txBody>
      </p:sp>
      <p:sp>
        <p:nvSpPr>
          <p:cNvPr id="3" name="Marcador de contenido 2"/>
          <p:cNvSpPr>
            <a:spLocks noGrp="1"/>
          </p:cNvSpPr>
          <p:nvPr>
            <p:ph idx="1"/>
          </p:nvPr>
        </p:nvSpPr>
        <p:spPr>
          <a:xfrm>
            <a:off x="913795" y="2096064"/>
            <a:ext cx="10353762" cy="4034280"/>
          </a:xfrm>
        </p:spPr>
        <p:txBody>
          <a:bodyPr>
            <a:normAutofit/>
          </a:bodyPr>
          <a:lstStyle/>
          <a:p>
            <a:pPr marL="0" indent="0">
              <a:buNone/>
            </a:pPr>
            <a:r>
              <a:rPr lang="es-ES" sz="3200" dirty="0" smtClean="0"/>
              <a:t>La entrevista cuenta con cinco etapas:</a:t>
            </a:r>
          </a:p>
          <a:p>
            <a:pPr marL="1828800" lvl="3" indent="-457200">
              <a:buFont typeface="+mj-lt"/>
              <a:buAutoNum type="arabicPeriod"/>
            </a:pPr>
            <a:r>
              <a:rPr lang="es-ES" sz="2800" dirty="0" smtClean="0">
                <a:effectLst/>
              </a:rPr>
              <a:t>Preparación </a:t>
            </a:r>
            <a:r>
              <a:rPr lang="es-ES" sz="2800" dirty="0">
                <a:effectLst/>
              </a:rPr>
              <a:t>de la entrevista</a:t>
            </a:r>
          </a:p>
          <a:p>
            <a:pPr marL="1828800" lvl="3" indent="-457200">
              <a:buFont typeface="+mj-lt"/>
              <a:buAutoNum type="arabicPeriod"/>
            </a:pPr>
            <a:r>
              <a:rPr lang="es-ES" sz="2800" dirty="0">
                <a:effectLst/>
              </a:rPr>
              <a:t>Ambiente</a:t>
            </a:r>
          </a:p>
          <a:p>
            <a:pPr marL="1828800" lvl="3" indent="-457200">
              <a:buFont typeface="+mj-lt"/>
              <a:buAutoNum type="arabicPeriod"/>
            </a:pPr>
            <a:r>
              <a:rPr lang="es-ES" sz="2800" dirty="0">
                <a:effectLst/>
              </a:rPr>
              <a:t>Desarrollo de la entrevista</a:t>
            </a:r>
          </a:p>
          <a:p>
            <a:pPr marL="1828800" lvl="3" indent="-457200">
              <a:buFont typeface="+mj-lt"/>
              <a:buAutoNum type="arabicPeriod"/>
            </a:pPr>
            <a:r>
              <a:rPr lang="es-ES" sz="2800" dirty="0" smtClean="0">
                <a:effectLst/>
              </a:rPr>
              <a:t>Cierre </a:t>
            </a:r>
            <a:r>
              <a:rPr lang="es-ES" sz="2800" dirty="0">
                <a:effectLst/>
              </a:rPr>
              <a:t>de la entrevista</a:t>
            </a:r>
          </a:p>
          <a:p>
            <a:pPr marL="1828800" lvl="3" indent="-457200">
              <a:buFont typeface="+mj-lt"/>
              <a:buAutoNum type="arabicPeriod"/>
            </a:pPr>
            <a:r>
              <a:rPr lang="es-ES" sz="2800" dirty="0">
                <a:effectLst/>
              </a:rPr>
              <a:t>Evaluación del candidato</a:t>
            </a:r>
          </a:p>
          <a:p>
            <a:pPr marL="0" indent="0">
              <a:buNone/>
            </a:pPr>
            <a:endParaRPr lang="es-ES" dirty="0"/>
          </a:p>
        </p:txBody>
      </p:sp>
    </p:spTree>
    <p:extLst>
      <p:ext uri="{BB962C8B-B14F-4D97-AF65-F5344CB8AC3E}">
        <p14:creationId xmlns:p14="http://schemas.microsoft.com/office/powerpoint/2010/main" val="18675390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21218" y="811368"/>
            <a:ext cx="10844010" cy="5434885"/>
          </a:xfrm>
        </p:spPr>
        <p:txBody>
          <a:bodyPr>
            <a:normAutofit fontScale="85000" lnSpcReduction="10000"/>
          </a:bodyPr>
          <a:lstStyle/>
          <a:p>
            <a:pPr marL="742950" indent="-742950">
              <a:buAutoNum type="arabicPeriod"/>
            </a:pPr>
            <a:r>
              <a:rPr lang="es-ES" sz="3600" b="1" dirty="0" smtClean="0">
                <a:effectLst/>
              </a:rPr>
              <a:t>Preparación </a:t>
            </a:r>
            <a:r>
              <a:rPr lang="es-ES" sz="3600" b="1" dirty="0">
                <a:effectLst/>
              </a:rPr>
              <a:t>de la </a:t>
            </a:r>
            <a:r>
              <a:rPr lang="es-ES" sz="3600" b="1" dirty="0" smtClean="0">
                <a:effectLst/>
              </a:rPr>
              <a:t>entrevista</a:t>
            </a:r>
          </a:p>
          <a:p>
            <a:pPr marL="0" indent="0">
              <a:buNone/>
            </a:pPr>
            <a:endParaRPr lang="es-ES" sz="3600" b="1" dirty="0" smtClean="0">
              <a:effectLst/>
            </a:endParaRPr>
          </a:p>
          <a:p>
            <a:pPr marL="0" indent="0">
              <a:buNone/>
            </a:pPr>
            <a:r>
              <a:rPr lang="es-ES" sz="3100" b="1" dirty="0" smtClean="0">
                <a:effectLst/>
              </a:rPr>
              <a:t>En esta etapa se deben tomar en cuenta los siguientes aspectos:</a:t>
            </a:r>
          </a:p>
          <a:p>
            <a:pPr marL="0" indent="0">
              <a:buNone/>
            </a:pPr>
            <a:endParaRPr lang="es-ES" sz="2400" dirty="0">
              <a:effectLst/>
            </a:endParaRPr>
          </a:p>
          <a:p>
            <a:pPr marL="457200" lvl="1" indent="0">
              <a:buNone/>
            </a:pPr>
            <a:r>
              <a:rPr lang="es-ES" sz="2800" dirty="0">
                <a:effectLst/>
              </a:rPr>
              <a:t>• Los </a:t>
            </a:r>
            <a:r>
              <a:rPr lang="es-ES" sz="2800" dirty="0">
                <a:solidFill>
                  <a:srgbClr val="FFFF00"/>
                </a:solidFill>
                <a:effectLst/>
              </a:rPr>
              <a:t>objetivos</a:t>
            </a:r>
            <a:r>
              <a:rPr lang="es-ES" sz="2800" dirty="0">
                <a:effectLst/>
              </a:rPr>
              <a:t> específicos de la </a:t>
            </a:r>
            <a:r>
              <a:rPr lang="es-ES" sz="2800" dirty="0" smtClean="0">
                <a:effectLst/>
              </a:rPr>
              <a:t>entrevista</a:t>
            </a:r>
          </a:p>
          <a:p>
            <a:pPr marL="457200" lvl="1" indent="0">
              <a:buNone/>
            </a:pPr>
            <a:r>
              <a:rPr lang="es-ES" sz="2800" dirty="0" smtClean="0">
                <a:effectLst/>
              </a:rPr>
              <a:t>• </a:t>
            </a:r>
            <a:r>
              <a:rPr lang="es-ES" sz="2800" dirty="0">
                <a:effectLst/>
              </a:rPr>
              <a:t>El </a:t>
            </a:r>
            <a:r>
              <a:rPr lang="es-ES" sz="2800" dirty="0">
                <a:solidFill>
                  <a:srgbClr val="FFFF00"/>
                </a:solidFill>
                <a:effectLst/>
              </a:rPr>
              <a:t>tipo de entrevista </a:t>
            </a:r>
            <a:r>
              <a:rPr lang="es-ES" sz="2800" dirty="0">
                <a:effectLst/>
              </a:rPr>
              <a:t>(estructurada o libre) adecuada a los objetivos.</a:t>
            </a:r>
          </a:p>
          <a:p>
            <a:pPr marL="457200" lvl="1" indent="0">
              <a:buNone/>
            </a:pPr>
            <a:r>
              <a:rPr lang="es-ES" sz="2800" dirty="0">
                <a:effectLst/>
              </a:rPr>
              <a:t>• Lectura preliminar del </a:t>
            </a:r>
            <a:r>
              <a:rPr lang="es-ES" sz="2800" i="1" dirty="0" err="1">
                <a:solidFill>
                  <a:srgbClr val="FFFF00"/>
                </a:solidFill>
                <a:effectLst/>
              </a:rPr>
              <a:t>curriculum</a:t>
            </a:r>
            <a:r>
              <a:rPr lang="es-ES" sz="2800" i="1" dirty="0">
                <a:solidFill>
                  <a:srgbClr val="FFFF00"/>
                </a:solidFill>
                <a:effectLst/>
              </a:rPr>
              <a:t> vitae </a:t>
            </a:r>
            <a:r>
              <a:rPr lang="es-ES" sz="2800" dirty="0">
                <a:effectLst/>
              </a:rPr>
              <a:t>del candidato a entrevistar.</a:t>
            </a:r>
          </a:p>
          <a:p>
            <a:pPr marL="457200" lvl="1" indent="0">
              <a:buNone/>
            </a:pPr>
            <a:r>
              <a:rPr lang="es-ES" sz="2800" dirty="0">
                <a:effectLst/>
              </a:rPr>
              <a:t>• La mayor cantidad posible de </a:t>
            </a:r>
            <a:r>
              <a:rPr lang="es-ES" sz="2800" dirty="0">
                <a:solidFill>
                  <a:srgbClr val="FFFF00"/>
                </a:solidFill>
                <a:effectLst/>
              </a:rPr>
              <a:t>información acerca del </a:t>
            </a:r>
            <a:r>
              <a:rPr lang="es-ES" sz="2800" dirty="0" smtClean="0">
                <a:solidFill>
                  <a:srgbClr val="FFFF00"/>
                </a:solidFill>
                <a:effectLst/>
              </a:rPr>
              <a:t>candidato</a:t>
            </a:r>
            <a:r>
              <a:rPr lang="es-ES" sz="2800" dirty="0" smtClean="0">
                <a:effectLst/>
              </a:rPr>
              <a:t>.</a:t>
            </a:r>
            <a:endParaRPr lang="es-ES" sz="2800" dirty="0">
              <a:effectLst/>
            </a:endParaRPr>
          </a:p>
          <a:p>
            <a:pPr marL="457200" lvl="1" indent="0">
              <a:buNone/>
            </a:pPr>
            <a:r>
              <a:rPr lang="es-ES" sz="2800" dirty="0">
                <a:effectLst/>
              </a:rPr>
              <a:t>• La mayor cantidad posible de </a:t>
            </a:r>
            <a:r>
              <a:rPr lang="es-ES" sz="2800" dirty="0">
                <a:solidFill>
                  <a:srgbClr val="FFFF00"/>
                </a:solidFill>
                <a:effectLst/>
              </a:rPr>
              <a:t>información acerca del puesto </a:t>
            </a:r>
            <a:r>
              <a:rPr lang="es-ES" sz="2800" dirty="0" smtClean="0">
                <a:solidFill>
                  <a:srgbClr val="FFFF00"/>
                </a:solidFill>
                <a:effectLst/>
              </a:rPr>
              <a:t>vacante</a:t>
            </a:r>
            <a:r>
              <a:rPr lang="es-ES" sz="2800" dirty="0" smtClean="0">
                <a:effectLst/>
              </a:rPr>
              <a:t>.</a:t>
            </a:r>
            <a:endParaRPr lang="es-ES" dirty="0"/>
          </a:p>
        </p:txBody>
      </p:sp>
    </p:spTree>
    <p:extLst>
      <p:ext uri="{BB962C8B-B14F-4D97-AF65-F5344CB8AC3E}">
        <p14:creationId xmlns:p14="http://schemas.microsoft.com/office/powerpoint/2010/main" val="30443267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46975" y="811369"/>
            <a:ext cx="10520582" cy="5331854"/>
          </a:xfrm>
        </p:spPr>
        <p:txBody>
          <a:bodyPr>
            <a:normAutofit fontScale="92500" lnSpcReduction="20000"/>
          </a:bodyPr>
          <a:lstStyle/>
          <a:p>
            <a:pPr marL="457200" lvl="0" indent="-457200">
              <a:buAutoNum type="arabicPeriod" startAt="2"/>
            </a:pPr>
            <a:r>
              <a:rPr lang="es-ES" sz="3200" b="1" dirty="0" smtClean="0">
                <a:effectLst/>
              </a:rPr>
              <a:t>Ambiente</a:t>
            </a:r>
          </a:p>
          <a:p>
            <a:pPr marL="914400" lvl="1" indent="-457200">
              <a:buAutoNum type="arabicPeriod" startAt="2"/>
            </a:pPr>
            <a:endParaRPr lang="es-ES" b="1" dirty="0">
              <a:effectLst/>
            </a:endParaRPr>
          </a:p>
          <a:p>
            <a:pPr marL="0" indent="0">
              <a:buNone/>
            </a:pPr>
            <a:r>
              <a:rPr lang="es-ES" sz="2800" dirty="0">
                <a:effectLst/>
              </a:rPr>
              <a:t>El ambiente del que hablamos debe enfocarse desde dos puntos de vista:</a:t>
            </a:r>
          </a:p>
          <a:p>
            <a:pPr marL="0" indent="0">
              <a:buNone/>
            </a:pPr>
            <a:r>
              <a:rPr lang="es-ES" sz="2800" dirty="0">
                <a:effectLst/>
              </a:rPr>
              <a:t> </a:t>
            </a:r>
          </a:p>
          <a:p>
            <a:pPr marL="0" indent="0">
              <a:buNone/>
            </a:pPr>
            <a:r>
              <a:rPr lang="es-ES" sz="3500" i="1" dirty="0" smtClean="0">
                <a:solidFill>
                  <a:schemeClr val="accent6">
                    <a:lumMod val="75000"/>
                  </a:schemeClr>
                </a:solidFill>
                <a:effectLst/>
              </a:rPr>
              <a:t>Físico</a:t>
            </a:r>
            <a:r>
              <a:rPr lang="es-ES" sz="3500" i="1" dirty="0">
                <a:solidFill>
                  <a:schemeClr val="accent6">
                    <a:lumMod val="75000"/>
                  </a:schemeClr>
                </a:solidFill>
                <a:effectLst/>
              </a:rPr>
              <a:t>: </a:t>
            </a:r>
            <a:r>
              <a:rPr lang="es-ES" sz="2800" dirty="0">
                <a:effectLst/>
              </a:rPr>
              <a:t>el lugar físico de la entrevista debe ser privado y confortable, sin ruidos, sin interrupciones y de carácter particular. </a:t>
            </a:r>
            <a:endParaRPr lang="es-ES" sz="2800" dirty="0" smtClean="0">
              <a:effectLst/>
            </a:endParaRPr>
          </a:p>
          <a:p>
            <a:endParaRPr lang="es-ES" sz="2800" dirty="0">
              <a:effectLst/>
            </a:endParaRPr>
          </a:p>
          <a:p>
            <a:pPr marL="0" indent="0">
              <a:buNone/>
            </a:pPr>
            <a:r>
              <a:rPr lang="es-ES" sz="3500" i="1" dirty="0" smtClean="0">
                <a:solidFill>
                  <a:schemeClr val="accent6">
                    <a:lumMod val="75000"/>
                  </a:schemeClr>
                </a:solidFill>
                <a:effectLst/>
              </a:rPr>
              <a:t>Psicológico: </a:t>
            </a:r>
            <a:r>
              <a:rPr lang="es-ES" sz="2800" dirty="0" smtClean="0">
                <a:effectLst/>
              </a:rPr>
              <a:t>el </a:t>
            </a:r>
            <a:r>
              <a:rPr lang="es-ES" sz="2800" dirty="0">
                <a:effectLst/>
              </a:rPr>
              <a:t>clima de la entrevista debe ser ameno y cordial, sin recelos ni temores, sin presiones de tiempo, sin coacciones o imposiciones.</a:t>
            </a:r>
          </a:p>
          <a:p>
            <a:endParaRPr lang="es-ES" sz="2800" dirty="0">
              <a:effectLst/>
            </a:endParaRPr>
          </a:p>
          <a:p>
            <a:endParaRPr lang="es-ES" dirty="0"/>
          </a:p>
        </p:txBody>
      </p:sp>
    </p:spTree>
    <p:extLst>
      <p:ext uri="{BB962C8B-B14F-4D97-AF65-F5344CB8AC3E}">
        <p14:creationId xmlns:p14="http://schemas.microsoft.com/office/powerpoint/2010/main" val="42187093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21972" y="734096"/>
            <a:ext cx="10945585" cy="5962918"/>
          </a:xfrm>
        </p:spPr>
        <p:txBody>
          <a:bodyPr>
            <a:normAutofit fontScale="32500" lnSpcReduction="20000"/>
          </a:bodyPr>
          <a:lstStyle/>
          <a:p>
            <a:pPr marL="0" lvl="0" indent="0">
              <a:buNone/>
            </a:pPr>
            <a:r>
              <a:rPr lang="es-ES" sz="6700" b="1" dirty="0" smtClean="0">
                <a:effectLst/>
              </a:rPr>
              <a:t>3. Desarrollo </a:t>
            </a:r>
            <a:r>
              <a:rPr lang="es-ES" sz="6700" b="1" dirty="0">
                <a:effectLst/>
              </a:rPr>
              <a:t>de la </a:t>
            </a:r>
            <a:r>
              <a:rPr lang="es-ES" sz="6700" b="1" dirty="0" smtClean="0">
                <a:effectLst/>
              </a:rPr>
              <a:t>entrevista</a:t>
            </a:r>
          </a:p>
          <a:p>
            <a:pPr marL="0" lvl="0" indent="0">
              <a:buNone/>
            </a:pPr>
            <a:endParaRPr lang="es-ES" dirty="0">
              <a:effectLst/>
            </a:endParaRPr>
          </a:p>
          <a:p>
            <a:pPr marL="0" indent="0">
              <a:buNone/>
            </a:pPr>
            <a:r>
              <a:rPr lang="es-ES" sz="5500" dirty="0">
                <a:effectLst/>
              </a:rPr>
              <a:t>El proceso de la entrevista debe tomar en cuenta dos aspectos, el material y el formal, que están íntimamente relacionados</a:t>
            </a:r>
            <a:r>
              <a:rPr lang="es-ES" sz="5500" dirty="0" smtClean="0">
                <a:effectLst/>
              </a:rPr>
              <a:t>:</a:t>
            </a:r>
          </a:p>
          <a:p>
            <a:pPr marL="0" indent="0">
              <a:buNone/>
            </a:pPr>
            <a:endParaRPr lang="es-ES" sz="4500" dirty="0">
              <a:effectLst/>
            </a:endParaRPr>
          </a:p>
          <a:p>
            <a:pPr marL="0" indent="0">
              <a:buNone/>
            </a:pPr>
            <a:r>
              <a:rPr lang="es-ES" sz="6000" dirty="0">
                <a:effectLst/>
              </a:rPr>
              <a:t>• </a:t>
            </a:r>
            <a:r>
              <a:rPr lang="es-ES" sz="8600" i="1" dirty="0">
                <a:solidFill>
                  <a:schemeClr val="accent6">
                    <a:lumMod val="75000"/>
                  </a:schemeClr>
                </a:solidFill>
                <a:effectLst/>
              </a:rPr>
              <a:t>Contenido de la entrevista: </a:t>
            </a:r>
            <a:r>
              <a:rPr lang="es-ES" sz="6000" dirty="0">
                <a:effectLst/>
              </a:rPr>
              <a:t>constituye la entrevista propiamente. Representa el </a:t>
            </a:r>
            <a:r>
              <a:rPr lang="es-ES" sz="6000" dirty="0">
                <a:solidFill>
                  <a:srgbClr val="FFFF00"/>
                </a:solidFill>
                <a:effectLst/>
              </a:rPr>
              <a:t>conjunto de información que el candidato proporciona sobre sí mismo</a:t>
            </a:r>
            <a:r>
              <a:rPr lang="es-ES" sz="6000" dirty="0">
                <a:effectLst/>
              </a:rPr>
              <a:t>, sobre su formación, escolaridad, experiencia profesional, situación familiar, condición socioeconómica, conocimientos e intereses, aspiraciones personales, etc. Todas estas </a:t>
            </a:r>
            <a:r>
              <a:rPr lang="es-ES" sz="6000" dirty="0">
                <a:solidFill>
                  <a:srgbClr val="FFFF00"/>
                </a:solidFill>
                <a:effectLst/>
              </a:rPr>
              <a:t>informaciones que se encuentran en la solicitud de empleo o en el </a:t>
            </a:r>
            <a:r>
              <a:rPr lang="es-ES" sz="6000" i="1" dirty="0" err="1">
                <a:solidFill>
                  <a:srgbClr val="FFFF00"/>
                </a:solidFill>
                <a:effectLst/>
              </a:rPr>
              <a:t>curriculum</a:t>
            </a:r>
            <a:r>
              <a:rPr lang="es-ES" sz="6000" i="1" dirty="0">
                <a:solidFill>
                  <a:srgbClr val="FFFF00"/>
                </a:solidFill>
                <a:effectLst/>
              </a:rPr>
              <a:t> vitae</a:t>
            </a:r>
            <a:r>
              <a:rPr lang="es-ES" sz="6000" i="1" dirty="0">
                <a:effectLst/>
              </a:rPr>
              <a:t> </a:t>
            </a:r>
            <a:r>
              <a:rPr lang="es-ES" sz="6000" dirty="0">
                <a:effectLst/>
              </a:rPr>
              <a:t>llenados por el candidato son aclaradas y profundizadas en la entrevista</a:t>
            </a:r>
            <a:r>
              <a:rPr lang="es-ES" sz="6000" dirty="0" smtClean="0">
                <a:effectLst/>
              </a:rPr>
              <a:t>.</a:t>
            </a:r>
          </a:p>
          <a:p>
            <a:pPr marL="0" indent="0">
              <a:buNone/>
            </a:pPr>
            <a:endParaRPr lang="es-ES" sz="6000" dirty="0">
              <a:effectLst/>
            </a:endParaRPr>
          </a:p>
          <a:p>
            <a:pPr marL="0" indent="0">
              <a:buNone/>
            </a:pPr>
            <a:r>
              <a:rPr lang="es-ES" sz="8600" dirty="0">
                <a:solidFill>
                  <a:schemeClr val="accent6">
                    <a:lumMod val="75000"/>
                  </a:schemeClr>
                </a:solidFill>
                <a:effectLst/>
              </a:rPr>
              <a:t>• </a:t>
            </a:r>
            <a:r>
              <a:rPr lang="es-ES" sz="8600" i="1" dirty="0">
                <a:solidFill>
                  <a:schemeClr val="accent6">
                    <a:lumMod val="75000"/>
                  </a:schemeClr>
                </a:solidFill>
                <a:effectLst/>
              </a:rPr>
              <a:t>Comportamiento del candidato: </a:t>
            </a:r>
            <a:r>
              <a:rPr lang="es-ES" sz="6000" dirty="0">
                <a:effectLst/>
              </a:rPr>
              <a:t>constituye el </a:t>
            </a:r>
            <a:r>
              <a:rPr lang="es-ES" sz="6000" dirty="0">
                <a:solidFill>
                  <a:srgbClr val="FFFF00"/>
                </a:solidFill>
                <a:effectLst/>
              </a:rPr>
              <a:t>aspecto formal</a:t>
            </a:r>
            <a:r>
              <a:rPr lang="es-ES" sz="6000" dirty="0">
                <a:effectLst/>
              </a:rPr>
              <a:t>, es decir, </a:t>
            </a:r>
            <a:r>
              <a:rPr lang="es-ES" sz="6000" dirty="0">
                <a:solidFill>
                  <a:srgbClr val="FFFF00"/>
                </a:solidFill>
                <a:effectLst/>
              </a:rPr>
              <a:t>la manera en que el candidato se comporta y reacciona en determinada situación</a:t>
            </a:r>
            <a:r>
              <a:rPr lang="es-ES" sz="6000" dirty="0">
                <a:effectLst/>
              </a:rPr>
              <a:t>, su manera de pensar, actuar, sentir, su grado de agresividad, de asertividad, sus motivaciones y </a:t>
            </a:r>
            <a:r>
              <a:rPr lang="es-ES" sz="6000" dirty="0" smtClean="0">
                <a:effectLst/>
              </a:rPr>
              <a:t>ambiciones, etc.</a:t>
            </a:r>
            <a:endParaRPr lang="es-ES" sz="6000" dirty="0">
              <a:effectLst/>
            </a:endParaRPr>
          </a:p>
        </p:txBody>
      </p:sp>
    </p:spTree>
    <p:extLst>
      <p:ext uri="{BB962C8B-B14F-4D97-AF65-F5344CB8AC3E}">
        <p14:creationId xmlns:p14="http://schemas.microsoft.com/office/powerpoint/2010/main" val="42013868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14549" y="885450"/>
            <a:ext cx="10793101" cy="4871406"/>
          </a:xfrm>
        </p:spPr>
        <p:txBody>
          <a:bodyPr>
            <a:normAutofit/>
          </a:bodyPr>
          <a:lstStyle/>
          <a:p>
            <a:pPr marL="0" indent="0">
              <a:buNone/>
            </a:pPr>
            <a:r>
              <a:rPr lang="es-ES" sz="3200" b="1" dirty="0">
                <a:effectLst/>
              </a:rPr>
              <a:t>4. Cierre de la </a:t>
            </a:r>
            <a:r>
              <a:rPr lang="es-ES" sz="3200" b="1" dirty="0" smtClean="0">
                <a:effectLst/>
              </a:rPr>
              <a:t>entrevista</a:t>
            </a:r>
          </a:p>
          <a:p>
            <a:pPr marL="0" indent="0">
              <a:buNone/>
            </a:pPr>
            <a:endParaRPr lang="es-ES" sz="3200" dirty="0">
              <a:effectLst/>
            </a:endParaRPr>
          </a:p>
          <a:p>
            <a:pPr marL="0" indent="0">
              <a:buNone/>
            </a:pPr>
            <a:r>
              <a:rPr lang="es-ES" sz="3200" dirty="0">
                <a:effectLst/>
              </a:rPr>
              <a:t>La entrevista debe iniciarse y fluir libremente sin timidez ni embarazo. Es una conversación amable y controlada. </a:t>
            </a:r>
            <a:r>
              <a:rPr lang="es-ES" sz="3200" dirty="0">
                <a:solidFill>
                  <a:srgbClr val="FFFF00"/>
                </a:solidFill>
                <a:effectLst/>
              </a:rPr>
              <a:t>Su cierre debe ser elegante: el entrevistador debe hacer una señal clara que indique que la entrevista ha terminado.</a:t>
            </a:r>
          </a:p>
          <a:p>
            <a:endParaRPr lang="es-ES" dirty="0"/>
          </a:p>
        </p:txBody>
      </p:sp>
    </p:spTree>
    <p:extLst>
      <p:ext uri="{BB962C8B-B14F-4D97-AF65-F5344CB8AC3E}">
        <p14:creationId xmlns:p14="http://schemas.microsoft.com/office/powerpoint/2010/main" val="40864116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15154" y="437881"/>
            <a:ext cx="10895527" cy="5743977"/>
          </a:xfrm>
        </p:spPr>
        <p:txBody>
          <a:bodyPr>
            <a:normAutofit fontScale="92500"/>
          </a:bodyPr>
          <a:lstStyle/>
          <a:p>
            <a:pPr marL="0" lvl="0" indent="0">
              <a:buNone/>
            </a:pPr>
            <a:r>
              <a:rPr lang="es-ES" sz="3900" b="1" dirty="0" smtClean="0">
                <a:effectLst/>
              </a:rPr>
              <a:t>5. Evaluación </a:t>
            </a:r>
            <a:r>
              <a:rPr lang="es-ES" sz="3900" b="1" dirty="0">
                <a:effectLst/>
              </a:rPr>
              <a:t>del candidato</a:t>
            </a:r>
            <a:endParaRPr lang="es-ES" sz="3900" dirty="0">
              <a:effectLst/>
            </a:endParaRPr>
          </a:p>
          <a:p>
            <a:pPr marL="0" indent="0">
              <a:buNone/>
            </a:pPr>
            <a:endParaRPr lang="es-ES" sz="2800" dirty="0">
              <a:effectLst/>
            </a:endParaRPr>
          </a:p>
          <a:p>
            <a:pPr marL="0" indent="0">
              <a:buNone/>
            </a:pPr>
            <a:r>
              <a:rPr lang="es-ES" sz="2800" dirty="0">
                <a:effectLst/>
              </a:rPr>
              <a:t>Si utilizó alguna hoja de evaluación, esta debe ser revisada y llenada. Por último, </a:t>
            </a:r>
            <a:r>
              <a:rPr lang="es-ES" sz="2800" dirty="0">
                <a:solidFill>
                  <a:srgbClr val="FFFF00"/>
                </a:solidFill>
                <a:effectLst/>
              </a:rPr>
              <a:t>es necesario tomar decisiones respecto al candidato</a:t>
            </a:r>
            <a:r>
              <a:rPr lang="es-ES" sz="2800" dirty="0">
                <a:effectLst/>
              </a:rPr>
              <a:t>: si fue rechazado o aceptado y cuál es su posición en relación con los demás candidatos que se disputan la plaza vacante.</a:t>
            </a:r>
          </a:p>
          <a:p>
            <a:pPr marL="0" indent="0">
              <a:buNone/>
            </a:pPr>
            <a:r>
              <a:rPr lang="es-ES" sz="2800" dirty="0">
                <a:effectLst/>
              </a:rPr>
              <a:t> </a:t>
            </a:r>
          </a:p>
          <a:p>
            <a:pPr marL="0" indent="0">
              <a:buNone/>
            </a:pPr>
            <a:r>
              <a:rPr lang="es-ES" sz="2800" dirty="0">
                <a:solidFill>
                  <a:srgbClr val="FFFF00"/>
                </a:solidFill>
                <a:effectLst/>
              </a:rPr>
              <a:t>O si es necesario hacer una evaluación definitiva mediante la comparación con los demás candidatos</a:t>
            </a:r>
            <a:r>
              <a:rPr lang="es-ES" sz="2800" dirty="0">
                <a:effectLst/>
              </a:rPr>
              <a:t>, una vez que todos hayan sido entrevistados.</a:t>
            </a:r>
          </a:p>
          <a:p>
            <a:pPr marL="0" indent="0">
              <a:buNone/>
            </a:pPr>
            <a:endParaRPr lang="es-ES" dirty="0">
              <a:effectLst/>
            </a:endParaRPr>
          </a:p>
          <a:p>
            <a:endParaRPr lang="es-ES" dirty="0"/>
          </a:p>
        </p:txBody>
      </p:sp>
    </p:spTree>
    <p:extLst>
      <p:ext uri="{BB962C8B-B14F-4D97-AF65-F5344CB8AC3E}">
        <p14:creationId xmlns:p14="http://schemas.microsoft.com/office/powerpoint/2010/main" val="16023484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dirty="0">
                <a:effectLst/>
              </a:rPr>
              <a:t> </a:t>
            </a:r>
            <a:br>
              <a:rPr lang="es-ES" dirty="0">
                <a:effectLst/>
              </a:rPr>
            </a:br>
            <a:r>
              <a:rPr lang="es-ES" dirty="0">
                <a:effectLst/>
              </a:rPr>
              <a:t>Pruebas o exámenes de conocimientos o de habilidades</a:t>
            </a:r>
            <a:br>
              <a:rPr lang="es-ES" dirty="0">
                <a:effectLst/>
              </a:rPr>
            </a:br>
            <a:endParaRPr lang="es-ES" dirty="0"/>
          </a:p>
        </p:txBody>
      </p:sp>
      <p:sp>
        <p:nvSpPr>
          <p:cNvPr id="3" name="Marcador de contenido 2"/>
          <p:cNvSpPr>
            <a:spLocks noGrp="1"/>
          </p:cNvSpPr>
          <p:nvPr>
            <p:ph idx="1"/>
          </p:nvPr>
        </p:nvSpPr>
        <p:spPr>
          <a:xfrm>
            <a:off x="913795" y="2096063"/>
            <a:ext cx="10353762" cy="4317615"/>
          </a:xfrm>
        </p:spPr>
        <p:txBody>
          <a:bodyPr>
            <a:normAutofit/>
          </a:bodyPr>
          <a:lstStyle/>
          <a:p>
            <a:pPr marL="0" indent="0">
              <a:buNone/>
            </a:pPr>
            <a:r>
              <a:rPr lang="es-ES" sz="2400" dirty="0">
                <a:effectLst/>
              </a:rPr>
              <a:t>Son </a:t>
            </a:r>
            <a:r>
              <a:rPr lang="es-ES" sz="2400" dirty="0">
                <a:solidFill>
                  <a:srgbClr val="FFFF00"/>
                </a:solidFill>
                <a:effectLst/>
              </a:rPr>
              <a:t>instrumentos para evaluar objetivamente los conocimientos y habilidades </a:t>
            </a:r>
            <a:r>
              <a:rPr lang="es-ES" sz="2400" dirty="0">
                <a:effectLst/>
              </a:rPr>
              <a:t>adquiridos a través del estudio, de la práctica o del ejercicio. </a:t>
            </a:r>
          </a:p>
          <a:p>
            <a:pPr marL="0" indent="0">
              <a:buNone/>
            </a:pPr>
            <a:r>
              <a:rPr lang="es-ES" sz="2400" dirty="0">
                <a:effectLst/>
              </a:rPr>
              <a:t> </a:t>
            </a:r>
          </a:p>
          <a:p>
            <a:pPr marL="0" indent="0">
              <a:buNone/>
            </a:pPr>
            <a:r>
              <a:rPr lang="es-ES" sz="2400" dirty="0">
                <a:effectLst/>
              </a:rPr>
              <a:t>Buscan medir el </a:t>
            </a:r>
            <a:r>
              <a:rPr lang="es-ES" sz="2400" dirty="0">
                <a:solidFill>
                  <a:srgbClr val="FFFF00"/>
                </a:solidFill>
                <a:effectLst/>
              </a:rPr>
              <a:t>grado de conocimiento profesional o </a:t>
            </a:r>
            <a:r>
              <a:rPr lang="es-ES" sz="2400" i="1" dirty="0">
                <a:solidFill>
                  <a:srgbClr val="FFFF00"/>
                </a:solidFill>
                <a:effectLst/>
              </a:rPr>
              <a:t>técnico </a:t>
            </a:r>
            <a:r>
              <a:rPr lang="es-ES" sz="2400" dirty="0">
                <a:effectLst/>
              </a:rPr>
              <a:t>que exige el puesto (nociones de contabilidad, de informática, de ventas, etc.) o el </a:t>
            </a:r>
            <a:r>
              <a:rPr lang="es-ES" sz="2400" dirty="0">
                <a:solidFill>
                  <a:srgbClr val="FFFF00"/>
                </a:solidFill>
                <a:effectLst/>
              </a:rPr>
              <a:t>grado de capacidad o habilidad para ciertas tareas</a:t>
            </a:r>
            <a:r>
              <a:rPr lang="es-ES" sz="2400" dirty="0">
                <a:effectLst/>
              </a:rPr>
              <a:t> (destreza como operario de máquina, para utilizar una calculadora, etc.).</a:t>
            </a:r>
          </a:p>
          <a:p>
            <a:endParaRPr lang="es-ES" dirty="0"/>
          </a:p>
        </p:txBody>
      </p:sp>
    </p:spTree>
    <p:extLst>
      <p:ext uri="{BB962C8B-B14F-4D97-AF65-F5344CB8AC3E}">
        <p14:creationId xmlns:p14="http://schemas.microsoft.com/office/powerpoint/2010/main" val="371127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13795" y="328246"/>
            <a:ext cx="10353761" cy="1326321"/>
          </a:xfrm>
        </p:spPr>
        <p:txBody>
          <a:bodyPr/>
          <a:lstStyle/>
          <a:p>
            <a:r>
              <a:rPr lang="es-ES" b="1" dirty="0"/>
              <a:t>EL CONCEPTO DE SELECCIÓN DE </a:t>
            </a:r>
            <a:r>
              <a:rPr lang="es-ES" b="1" dirty="0" smtClean="0"/>
              <a:t>PERSONAL</a:t>
            </a:r>
            <a:endParaRPr lang="es-ES" dirty="0"/>
          </a:p>
        </p:txBody>
      </p:sp>
      <p:sp>
        <p:nvSpPr>
          <p:cNvPr id="3" name="Marcador de contenido 2"/>
          <p:cNvSpPr>
            <a:spLocks noGrp="1"/>
          </p:cNvSpPr>
          <p:nvPr>
            <p:ph idx="1"/>
          </p:nvPr>
        </p:nvSpPr>
        <p:spPr>
          <a:xfrm>
            <a:off x="534571" y="2025748"/>
            <a:ext cx="11071275" cy="4332850"/>
          </a:xfrm>
        </p:spPr>
        <p:txBody>
          <a:bodyPr>
            <a:normAutofit fontScale="55000" lnSpcReduction="20000"/>
          </a:bodyPr>
          <a:lstStyle/>
          <a:p>
            <a:pPr marL="0" indent="0">
              <a:buNone/>
            </a:pPr>
            <a:r>
              <a:rPr lang="es-ES" sz="5100" dirty="0"/>
              <a:t>Hay un dicho popular que dice que la selección consiste en elegir al hombre adecuado para el sitio adecuado.</a:t>
            </a:r>
          </a:p>
          <a:p>
            <a:pPr marL="0" indent="0">
              <a:buNone/>
            </a:pPr>
            <a:endParaRPr lang="es-ES" sz="5100" dirty="0"/>
          </a:p>
          <a:p>
            <a:pPr marL="0" indent="0">
              <a:buNone/>
            </a:pPr>
            <a:r>
              <a:rPr lang="es-ES" sz="5100" dirty="0"/>
              <a:t>Así la selección busca solucionar dos problemas básicos:</a:t>
            </a:r>
          </a:p>
          <a:p>
            <a:pPr marL="0" indent="0">
              <a:buNone/>
            </a:pPr>
            <a:endParaRPr lang="es-ES" sz="5100" dirty="0"/>
          </a:p>
          <a:p>
            <a:pPr marL="0" indent="0">
              <a:buNone/>
            </a:pPr>
            <a:r>
              <a:rPr lang="es-ES" sz="5100" i="1" dirty="0"/>
              <a:t>a</a:t>
            </a:r>
            <a:r>
              <a:rPr lang="es-ES" sz="5100" dirty="0"/>
              <a:t>) </a:t>
            </a:r>
            <a:r>
              <a:rPr lang="es-ES" sz="6400" dirty="0">
                <a:solidFill>
                  <a:srgbClr val="FFFF00"/>
                </a:solidFill>
              </a:rPr>
              <a:t>Adecuación </a:t>
            </a:r>
            <a:r>
              <a:rPr lang="es-ES" sz="5100" dirty="0"/>
              <a:t>de la persona al trabajo.</a:t>
            </a:r>
          </a:p>
          <a:p>
            <a:pPr marL="0" indent="0">
              <a:buNone/>
            </a:pPr>
            <a:r>
              <a:rPr lang="es-ES" sz="5100" i="1" dirty="0"/>
              <a:t>b</a:t>
            </a:r>
            <a:r>
              <a:rPr lang="es-ES" sz="5100" dirty="0"/>
              <a:t>) </a:t>
            </a:r>
            <a:r>
              <a:rPr lang="es-ES" sz="6400" dirty="0">
                <a:solidFill>
                  <a:srgbClr val="FFFF00"/>
                </a:solidFill>
              </a:rPr>
              <a:t>Eficiencia y eficacia de la persona </a:t>
            </a:r>
            <a:r>
              <a:rPr lang="es-ES" sz="5100" dirty="0"/>
              <a:t>en el puesto</a:t>
            </a:r>
            <a:r>
              <a:rPr lang="es-ES" sz="5100" dirty="0" smtClean="0"/>
              <a:t>.</a:t>
            </a:r>
            <a:endParaRPr lang="es-ES" sz="5100" dirty="0"/>
          </a:p>
        </p:txBody>
      </p:sp>
    </p:spTree>
    <p:extLst>
      <p:ext uri="{BB962C8B-B14F-4D97-AF65-F5344CB8AC3E}">
        <p14:creationId xmlns:p14="http://schemas.microsoft.com/office/powerpoint/2010/main" val="22440970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13795" y="592428"/>
            <a:ext cx="10353762" cy="5743978"/>
          </a:xfrm>
        </p:spPr>
        <p:txBody>
          <a:bodyPr>
            <a:normAutofit fontScale="92500" lnSpcReduction="20000"/>
          </a:bodyPr>
          <a:lstStyle/>
          <a:p>
            <a:pPr lvl="0"/>
            <a:r>
              <a:rPr lang="es-ES" sz="2600" b="1" dirty="0" smtClean="0">
                <a:effectLst/>
              </a:rPr>
              <a:t>1. Clasificación </a:t>
            </a:r>
            <a:r>
              <a:rPr lang="es-ES" sz="2600" b="1" dirty="0">
                <a:effectLst/>
              </a:rPr>
              <a:t>de acuerdo con la manera en la que se aplican las </a:t>
            </a:r>
            <a:r>
              <a:rPr lang="es-ES" sz="2600" b="1" dirty="0" smtClean="0">
                <a:effectLst/>
              </a:rPr>
              <a:t>pruebas</a:t>
            </a:r>
          </a:p>
          <a:p>
            <a:pPr marL="0" lvl="0" indent="0">
              <a:buNone/>
            </a:pPr>
            <a:endParaRPr lang="es-ES" b="1" dirty="0">
              <a:effectLst/>
            </a:endParaRPr>
          </a:p>
          <a:p>
            <a:pPr marL="0" indent="0">
              <a:buNone/>
            </a:pPr>
            <a:r>
              <a:rPr lang="es-ES" dirty="0" smtClean="0">
                <a:effectLst/>
              </a:rPr>
              <a:t> </a:t>
            </a:r>
            <a:r>
              <a:rPr lang="es-ES" sz="2400" i="1" dirty="0">
                <a:solidFill>
                  <a:srgbClr val="FFFF00"/>
                </a:solidFill>
                <a:effectLst/>
              </a:rPr>
              <a:t>Orales: </a:t>
            </a:r>
            <a:r>
              <a:rPr lang="es-ES" sz="2400" dirty="0">
                <a:effectLst/>
              </a:rPr>
              <a:t>son las pruebas que se aplican </a:t>
            </a:r>
            <a:r>
              <a:rPr lang="es-ES" sz="2400" dirty="0">
                <a:solidFill>
                  <a:srgbClr val="00B050"/>
                </a:solidFill>
                <a:effectLst/>
              </a:rPr>
              <a:t>verbalmente</a:t>
            </a:r>
            <a:r>
              <a:rPr lang="es-ES" sz="2400" dirty="0">
                <a:effectLst/>
              </a:rPr>
              <a:t> como una entrevista, que tienen por objeto obtener repuestas también verbales específicas.</a:t>
            </a:r>
          </a:p>
          <a:p>
            <a:pPr marL="0" indent="0">
              <a:buNone/>
            </a:pPr>
            <a:endParaRPr lang="es-ES" sz="2400" dirty="0">
              <a:effectLst/>
            </a:endParaRPr>
          </a:p>
          <a:p>
            <a:pPr marL="0" indent="0">
              <a:buNone/>
            </a:pPr>
            <a:r>
              <a:rPr lang="es-ES" sz="2400" i="1" dirty="0" smtClean="0">
                <a:solidFill>
                  <a:srgbClr val="FFFF00"/>
                </a:solidFill>
                <a:effectLst/>
              </a:rPr>
              <a:t>Escritas</a:t>
            </a:r>
            <a:r>
              <a:rPr lang="es-ES" sz="2400" i="1" dirty="0">
                <a:solidFill>
                  <a:srgbClr val="FFFF00"/>
                </a:solidFill>
                <a:effectLst/>
              </a:rPr>
              <a:t>: </a:t>
            </a:r>
            <a:r>
              <a:rPr lang="es-ES" sz="2400" dirty="0">
                <a:effectLst/>
              </a:rPr>
              <a:t>son las pruebas que se aplican mediante </a:t>
            </a:r>
            <a:r>
              <a:rPr lang="es-ES" sz="2400" dirty="0">
                <a:solidFill>
                  <a:srgbClr val="00B050"/>
                </a:solidFill>
                <a:effectLst/>
              </a:rPr>
              <a:t>preguntas y respuestas por escrito</a:t>
            </a:r>
            <a:r>
              <a:rPr lang="es-ES" sz="2400" dirty="0">
                <a:effectLst/>
              </a:rPr>
              <a:t>. Son pruebas que se aplican comúnmente dentro de las organizaciones y en las escuelas para la evaluación de los conocimientos adquiridos.</a:t>
            </a:r>
          </a:p>
          <a:p>
            <a:pPr marL="0" indent="0">
              <a:buNone/>
            </a:pPr>
            <a:r>
              <a:rPr lang="es-ES" sz="2400" dirty="0">
                <a:effectLst/>
              </a:rPr>
              <a:t> </a:t>
            </a:r>
          </a:p>
          <a:p>
            <a:pPr marL="0" indent="0">
              <a:buNone/>
            </a:pPr>
            <a:r>
              <a:rPr lang="es-ES" sz="2400" i="1" dirty="0" smtClean="0">
                <a:solidFill>
                  <a:srgbClr val="FFFF00"/>
                </a:solidFill>
                <a:effectLst/>
              </a:rPr>
              <a:t>Realización</a:t>
            </a:r>
            <a:r>
              <a:rPr lang="es-ES" sz="2400" i="1" dirty="0">
                <a:solidFill>
                  <a:srgbClr val="FFFF00"/>
                </a:solidFill>
                <a:effectLst/>
              </a:rPr>
              <a:t>: </a:t>
            </a:r>
            <a:r>
              <a:rPr lang="es-ES" sz="2400" dirty="0">
                <a:effectLst/>
              </a:rPr>
              <a:t>son las pruebas que se aplican por medio de la </a:t>
            </a:r>
            <a:r>
              <a:rPr lang="es-ES" sz="2400" dirty="0">
                <a:solidFill>
                  <a:srgbClr val="00B050"/>
                </a:solidFill>
                <a:effectLst/>
              </a:rPr>
              <a:t>realización de un trabajo o tarea, de manera uniforme </a:t>
            </a:r>
            <a:r>
              <a:rPr lang="es-ES" sz="2400" dirty="0">
                <a:effectLst/>
              </a:rPr>
              <a:t>y en determinado tiempo, como pruebas de mecanografía, de captura de datos, de diseño, de conducción de un vehículo o elaboración de una pieza.</a:t>
            </a:r>
          </a:p>
          <a:p>
            <a:pPr marL="0" lvl="0" indent="0">
              <a:buNone/>
            </a:pPr>
            <a:endParaRPr lang="es-ES" dirty="0">
              <a:effectLst/>
            </a:endParaRPr>
          </a:p>
          <a:p>
            <a:endParaRPr lang="es-ES" dirty="0"/>
          </a:p>
        </p:txBody>
      </p:sp>
    </p:spTree>
    <p:extLst>
      <p:ext uri="{BB962C8B-B14F-4D97-AF65-F5344CB8AC3E}">
        <p14:creationId xmlns:p14="http://schemas.microsoft.com/office/powerpoint/2010/main" val="28563693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13795" y="669701"/>
            <a:ext cx="10353762" cy="5121499"/>
          </a:xfrm>
        </p:spPr>
        <p:txBody>
          <a:bodyPr/>
          <a:lstStyle/>
          <a:p>
            <a:pPr marL="0" lvl="0" indent="0">
              <a:buNone/>
            </a:pPr>
            <a:r>
              <a:rPr lang="es-ES" sz="2400" b="1" dirty="0" smtClean="0">
                <a:effectLst/>
              </a:rPr>
              <a:t>2.    Clasificación </a:t>
            </a:r>
            <a:r>
              <a:rPr lang="es-ES" sz="2400" b="1" dirty="0">
                <a:effectLst/>
              </a:rPr>
              <a:t>de pruebas de acuerdo con el área de conocimientos</a:t>
            </a:r>
            <a:endParaRPr lang="es-ES" sz="2400" dirty="0">
              <a:effectLst/>
            </a:endParaRPr>
          </a:p>
          <a:p>
            <a:r>
              <a:rPr lang="es-ES" b="1" dirty="0">
                <a:effectLst/>
              </a:rPr>
              <a:t> </a:t>
            </a:r>
            <a:endParaRPr lang="es-ES" dirty="0">
              <a:effectLst/>
            </a:endParaRPr>
          </a:p>
          <a:p>
            <a:pPr marL="0" indent="0">
              <a:buNone/>
            </a:pPr>
            <a:r>
              <a:rPr lang="es-ES" dirty="0" smtClean="0">
                <a:effectLst/>
              </a:rPr>
              <a:t> </a:t>
            </a:r>
            <a:r>
              <a:rPr lang="es-ES" sz="2800" i="1" dirty="0">
                <a:solidFill>
                  <a:srgbClr val="FFFF00"/>
                </a:solidFill>
                <a:effectLst/>
              </a:rPr>
              <a:t>Pruebas generales: </a:t>
            </a:r>
            <a:r>
              <a:rPr lang="es-ES" sz="2800" dirty="0">
                <a:effectLst/>
              </a:rPr>
              <a:t>son las que evalúan </a:t>
            </a:r>
            <a:r>
              <a:rPr lang="es-ES" sz="2800" dirty="0">
                <a:solidFill>
                  <a:srgbClr val="00B050"/>
                </a:solidFill>
                <a:effectLst/>
              </a:rPr>
              <a:t>cultura general y conocimientos generales.</a:t>
            </a:r>
          </a:p>
          <a:p>
            <a:endParaRPr lang="es-ES" sz="2800" i="1" dirty="0">
              <a:effectLst/>
            </a:endParaRPr>
          </a:p>
          <a:p>
            <a:pPr marL="0" indent="0">
              <a:buNone/>
            </a:pPr>
            <a:r>
              <a:rPr lang="es-ES" sz="2800" i="1" dirty="0" smtClean="0">
                <a:solidFill>
                  <a:srgbClr val="FFFF00"/>
                </a:solidFill>
                <a:effectLst/>
              </a:rPr>
              <a:t>Pruebas </a:t>
            </a:r>
            <a:r>
              <a:rPr lang="es-ES" sz="2800" i="1" dirty="0">
                <a:solidFill>
                  <a:srgbClr val="FFFF00"/>
                </a:solidFill>
                <a:effectLst/>
              </a:rPr>
              <a:t>específicas: </a:t>
            </a:r>
            <a:r>
              <a:rPr lang="es-ES" sz="2800" dirty="0">
                <a:effectLst/>
              </a:rPr>
              <a:t>son las que evalúan </a:t>
            </a:r>
            <a:r>
              <a:rPr lang="es-ES" sz="2800" dirty="0">
                <a:solidFill>
                  <a:srgbClr val="00B050"/>
                </a:solidFill>
                <a:effectLst/>
              </a:rPr>
              <a:t>conocimientos técnicos y específicos relacionados directamente con el puesto de que se trata.</a:t>
            </a:r>
          </a:p>
          <a:p>
            <a:endParaRPr lang="es-ES" dirty="0"/>
          </a:p>
        </p:txBody>
      </p:sp>
    </p:spTree>
    <p:extLst>
      <p:ext uri="{BB962C8B-B14F-4D97-AF65-F5344CB8AC3E}">
        <p14:creationId xmlns:p14="http://schemas.microsoft.com/office/powerpoint/2010/main" val="20663507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13795" y="553792"/>
            <a:ext cx="10353762" cy="5237408"/>
          </a:xfrm>
        </p:spPr>
        <p:txBody>
          <a:bodyPr>
            <a:normAutofit fontScale="92500" lnSpcReduction="20000"/>
          </a:bodyPr>
          <a:lstStyle/>
          <a:p>
            <a:pPr marL="0" indent="0">
              <a:buNone/>
            </a:pPr>
            <a:r>
              <a:rPr lang="es-ES" sz="2800" b="1" dirty="0" smtClean="0">
                <a:effectLst/>
              </a:rPr>
              <a:t>3. Clasificación </a:t>
            </a:r>
            <a:r>
              <a:rPr lang="es-ES" sz="2800" b="1" dirty="0">
                <a:effectLst/>
              </a:rPr>
              <a:t>de pruebas de acuerdo con la forma en que se elaboran </a:t>
            </a:r>
            <a:r>
              <a:rPr lang="es-ES" sz="2800" b="1" dirty="0" smtClean="0">
                <a:effectLst/>
              </a:rPr>
              <a:t>éstas</a:t>
            </a:r>
          </a:p>
          <a:p>
            <a:pPr marL="0" indent="0">
              <a:buNone/>
            </a:pPr>
            <a:endParaRPr lang="es-ES" b="1" dirty="0">
              <a:effectLst/>
            </a:endParaRPr>
          </a:p>
          <a:p>
            <a:pPr marL="0" indent="0">
              <a:buNone/>
            </a:pPr>
            <a:r>
              <a:rPr lang="es-ES" sz="2800" i="1" dirty="0" smtClean="0">
                <a:solidFill>
                  <a:srgbClr val="FFFF00"/>
                </a:solidFill>
                <a:effectLst/>
              </a:rPr>
              <a:t>Pruebas </a:t>
            </a:r>
            <a:r>
              <a:rPr lang="es-ES" sz="2800" i="1" dirty="0">
                <a:solidFill>
                  <a:srgbClr val="FFFF00"/>
                </a:solidFill>
                <a:effectLst/>
              </a:rPr>
              <a:t>tradicionales: </a:t>
            </a:r>
            <a:r>
              <a:rPr lang="es-ES" sz="2800" dirty="0">
                <a:effectLst/>
              </a:rPr>
              <a:t>son de </a:t>
            </a:r>
            <a:r>
              <a:rPr lang="es-ES" sz="2800" dirty="0">
                <a:solidFill>
                  <a:srgbClr val="00B050"/>
                </a:solidFill>
                <a:effectLst/>
              </a:rPr>
              <a:t>tipo expositivo</a:t>
            </a:r>
            <a:r>
              <a:rPr lang="es-ES" sz="2800" i="1" dirty="0">
                <a:effectLst/>
              </a:rPr>
              <a:t>, </a:t>
            </a:r>
            <a:r>
              <a:rPr lang="es-ES" sz="2800" dirty="0">
                <a:solidFill>
                  <a:srgbClr val="00B050"/>
                </a:solidFill>
                <a:effectLst/>
              </a:rPr>
              <a:t>pueden ser improvisadas</a:t>
            </a:r>
            <a:r>
              <a:rPr lang="es-ES" sz="2800" dirty="0">
                <a:effectLst/>
              </a:rPr>
              <a:t>, usualmente tienen un número menor de preguntas, debido a que exigen respuestas largas.</a:t>
            </a:r>
          </a:p>
          <a:p>
            <a:endParaRPr lang="es-ES" sz="2800" dirty="0">
              <a:effectLst/>
            </a:endParaRPr>
          </a:p>
          <a:p>
            <a:pPr marL="0" indent="0">
              <a:buNone/>
            </a:pPr>
            <a:r>
              <a:rPr lang="es-ES" sz="2800" i="1" dirty="0">
                <a:solidFill>
                  <a:srgbClr val="FFFF00"/>
                </a:solidFill>
                <a:effectLst/>
              </a:rPr>
              <a:t>Pruebas objetivas: </a:t>
            </a:r>
            <a:r>
              <a:rPr lang="es-ES" sz="2800" dirty="0">
                <a:effectLst/>
              </a:rPr>
              <a:t>son </a:t>
            </a:r>
            <a:r>
              <a:rPr lang="es-ES" sz="2800" dirty="0">
                <a:solidFill>
                  <a:srgbClr val="00B050"/>
                </a:solidFill>
                <a:effectLst/>
              </a:rPr>
              <a:t>estructuradas en forma de exámenes objetivos,</a:t>
            </a:r>
            <a:r>
              <a:rPr lang="es-ES" sz="2800" dirty="0">
                <a:effectLst/>
              </a:rPr>
              <a:t> de aplicación y corrección rápida y fácil, requieren de una </a:t>
            </a:r>
            <a:r>
              <a:rPr lang="es-ES" sz="2800" dirty="0">
                <a:solidFill>
                  <a:srgbClr val="00B050"/>
                </a:solidFill>
                <a:effectLst/>
              </a:rPr>
              <a:t>planeación cuidadosa</a:t>
            </a:r>
            <a:r>
              <a:rPr lang="es-ES" sz="2800" dirty="0">
                <a:effectLst/>
              </a:rPr>
              <a:t> para transformar las preguntas en puntos concisos. </a:t>
            </a:r>
          </a:p>
          <a:p>
            <a:pPr marL="0" indent="0">
              <a:buNone/>
            </a:pPr>
            <a:endParaRPr lang="es-ES" dirty="0"/>
          </a:p>
        </p:txBody>
      </p:sp>
    </p:spTree>
    <p:extLst>
      <p:ext uri="{BB962C8B-B14F-4D97-AF65-F5344CB8AC3E}">
        <p14:creationId xmlns:p14="http://schemas.microsoft.com/office/powerpoint/2010/main" val="14605797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13795" y="656823"/>
            <a:ext cx="10353762" cy="5705340"/>
          </a:xfrm>
        </p:spPr>
        <p:txBody>
          <a:bodyPr>
            <a:normAutofit fontScale="92500" lnSpcReduction="10000"/>
          </a:bodyPr>
          <a:lstStyle/>
          <a:p>
            <a:pPr marL="0" indent="0">
              <a:buNone/>
            </a:pPr>
            <a:r>
              <a:rPr lang="es-ES" sz="3000" dirty="0">
                <a:effectLst/>
              </a:rPr>
              <a:t>Los tipos principales de estas pruebas son:</a:t>
            </a:r>
          </a:p>
          <a:p>
            <a:pPr marL="0" indent="0">
              <a:buNone/>
            </a:pPr>
            <a:r>
              <a:rPr lang="es-ES" sz="2400" dirty="0">
                <a:effectLst/>
              </a:rPr>
              <a:t> </a:t>
            </a:r>
          </a:p>
          <a:p>
            <a:pPr marL="0" indent="0">
              <a:buNone/>
            </a:pPr>
            <a:r>
              <a:rPr lang="es-ES" sz="2400" dirty="0">
                <a:effectLst/>
              </a:rPr>
              <a:t>— </a:t>
            </a:r>
            <a:r>
              <a:rPr lang="es-ES" sz="2400" i="1" dirty="0">
                <a:solidFill>
                  <a:srgbClr val="FFFF00"/>
                </a:solidFill>
                <a:effectLst/>
              </a:rPr>
              <a:t>Opciones simples </a:t>
            </a:r>
            <a:r>
              <a:rPr lang="es-ES" sz="2400" dirty="0">
                <a:effectLst/>
              </a:rPr>
              <a:t>(verdadero o falso, sí o no, etc.).</a:t>
            </a:r>
          </a:p>
          <a:p>
            <a:pPr marL="0" indent="0">
              <a:buNone/>
            </a:pPr>
            <a:r>
              <a:rPr lang="es-ES" sz="2400" dirty="0">
                <a:effectLst/>
              </a:rPr>
              <a:t>— </a:t>
            </a:r>
            <a:r>
              <a:rPr lang="es-ES" sz="2400" i="1" dirty="0">
                <a:effectLst/>
              </a:rPr>
              <a:t>Llenar espacios en blanco </a:t>
            </a:r>
            <a:r>
              <a:rPr lang="es-ES" sz="2400" dirty="0">
                <a:effectLst/>
              </a:rPr>
              <a:t>(preguntas con espacios en blanco que hay que llenar).</a:t>
            </a:r>
          </a:p>
          <a:p>
            <a:pPr marL="0" indent="0">
              <a:buNone/>
            </a:pPr>
            <a:r>
              <a:rPr lang="es-ES" sz="2400" dirty="0">
                <a:effectLst/>
              </a:rPr>
              <a:t>— </a:t>
            </a:r>
            <a:r>
              <a:rPr lang="es-ES" sz="2400" i="1" dirty="0">
                <a:solidFill>
                  <a:srgbClr val="FFFF00"/>
                </a:solidFill>
                <a:effectLst/>
              </a:rPr>
              <a:t>Opción múltiple </a:t>
            </a:r>
            <a:r>
              <a:rPr lang="es-ES" sz="2400" dirty="0">
                <a:effectLst/>
              </a:rPr>
              <a:t>(en las que cada pregunta tiene tres, cuatro, o cinco opciones, para reducir la probabilidad de acertar por casualidad). </a:t>
            </a:r>
          </a:p>
          <a:p>
            <a:pPr marL="0" indent="0">
              <a:buNone/>
            </a:pPr>
            <a:r>
              <a:rPr lang="es-ES" sz="2400" dirty="0">
                <a:effectLst/>
              </a:rPr>
              <a:t>— </a:t>
            </a:r>
            <a:r>
              <a:rPr lang="es-ES" sz="2400" i="1" dirty="0">
                <a:solidFill>
                  <a:srgbClr val="FFFF00"/>
                </a:solidFill>
                <a:effectLst/>
              </a:rPr>
              <a:t>Relacionar columnas </a:t>
            </a:r>
            <a:r>
              <a:rPr lang="es-ES" sz="2400" dirty="0">
                <a:effectLst/>
              </a:rPr>
              <a:t>(por ejemplo varios países numerados por un lado y por otro, varias capitales</a:t>
            </a:r>
            <a:r>
              <a:rPr lang="es-ES" sz="2400" dirty="0" smtClean="0">
                <a:effectLst/>
              </a:rPr>
              <a:t>).</a:t>
            </a:r>
          </a:p>
          <a:p>
            <a:pPr marL="0" indent="0">
              <a:buNone/>
            </a:pPr>
            <a:endParaRPr lang="es-ES" sz="2400" dirty="0">
              <a:effectLst/>
            </a:endParaRPr>
          </a:p>
          <a:p>
            <a:pPr marL="0" indent="0">
              <a:buNone/>
            </a:pPr>
            <a:r>
              <a:rPr lang="es-ES" sz="3000" i="1" dirty="0" smtClean="0">
                <a:solidFill>
                  <a:srgbClr val="FFFF00"/>
                </a:solidFill>
                <a:effectLst/>
              </a:rPr>
              <a:t>Pruebas </a:t>
            </a:r>
            <a:r>
              <a:rPr lang="es-ES" sz="3000" i="1" dirty="0">
                <a:solidFill>
                  <a:srgbClr val="FFFF00"/>
                </a:solidFill>
                <a:effectLst/>
              </a:rPr>
              <a:t>mixtas: </a:t>
            </a:r>
            <a:r>
              <a:rPr lang="es-ES" sz="2400" dirty="0">
                <a:effectLst/>
              </a:rPr>
              <a:t>Son las pruebas que utilizan </a:t>
            </a:r>
            <a:r>
              <a:rPr lang="es-ES" sz="2400" dirty="0">
                <a:solidFill>
                  <a:srgbClr val="00B050"/>
                </a:solidFill>
                <a:effectLst/>
              </a:rPr>
              <a:t>tanto preguntas expositivas como en puntos concisos de las pruebas objetivas.</a:t>
            </a:r>
          </a:p>
          <a:p>
            <a:pPr marL="0" indent="0">
              <a:buNone/>
            </a:pPr>
            <a:endParaRPr lang="es-ES" dirty="0">
              <a:solidFill>
                <a:srgbClr val="00B050"/>
              </a:solidFill>
            </a:endParaRPr>
          </a:p>
        </p:txBody>
      </p:sp>
    </p:spTree>
    <p:extLst>
      <p:ext uri="{BB962C8B-B14F-4D97-AF65-F5344CB8AC3E}">
        <p14:creationId xmlns:p14="http://schemas.microsoft.com/office/powerpoint/2010/main" val="36656883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3500940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effectLst/>
              </a:rPr>
              <a:t>Tests</a:t>
            </a:r>
            <a:r>
              <a:rPr lang="es-ES" dirty="0">
                <a:effectLst/>
              </a:rPr>
              <a:t> </a:t>
            </a:r>
            <a:r>
              <a:rPr lang="es-ES" dirty="0" smtClean="0">
                <a:effectLst/>
              </a:rPr>
              <a:t>psicológicos</a:t>
            </a:r>
            <a:endParaRPr lang="es-ES" dirty="0"/>
          </a:p>
        </p:txBody>
      </p:sp>
      <p:sp>
        <p:nvSpPr>
          <p:cNvPr id="3" name="Marcador de contenido 2"/>
          <p:cNvSpPr>
            <a:spLocks noGrp="1"/>
          </p:cNvSpPr>
          <p:nvPr>
            <p:ph idx="1"/>
          </p:nvPr>
        </p:nvSpPr>
        <p:spPr/>
        <p:txBody>
          <a:bodyPr/>
          <a:lstStyle/>
          <a:p>
            <a:pPr marL="0" indent="0">
              <a:buNone/>
            </a:pPr>
            <a:r>
              <a:rPr lang="es-ES" sz="2800" dirty="0">
                <a:effectLst/>
              </a:rPr>
              <a:t>Los </a:t>
            </a:r>
            <a:r>
              <a:rPr lang="es-ES" sz="2800" i="1" dirty="0" err="1">
                <a:effectLst/>
              </a:rPr>
              <a:t>tests</a:t>
            </a:r>
            <a:r>
              <a:rPr lang="es-ES" sz="2800" i="1" dirty="0">
                <a:effectLst/>
              </a:rPr>
              <a:t> psicológicos </a:t>
            </a:r>
            <a:r>
              <a:rPr lang="es-ES" sz="2800" dirty="0">
                <a:effectLst/>
              </a:rPr>
              <a:t>constituyen una </a:t>
            </a:r>
            <a:r>
              <a:rPr lang="es-ES" sz="2800" dirty="0">
                <a:solidFill>
                  <a:srgbClr val="FFFF00"/>
                </a:solidFill>
                <a:effectLst/>
              </a:rPr>
              <a:t>medida objetiva y estandarizada</a:t>
            </a:r>
            <a:r>
              <a:rPr lang="es-ES" sz="2800" dirty="0">
                <a:effectLst/>
              </a:rPr>
              <a:t> de los modelos de conducta de las personas. </a:t>
            </a:r>
          </a:p>
          <a:p>
            <a:pPr marL="0" indent="0">
              <a:buNone/>
            </a:pPr>
            <a:r>
              <a:rPr lang="es-ES" sz="2800" dirty="0">
                <a:effectLst/>
              </a:rPr>
              <a:t> </a:t>
            </a:r>
          </a:p>
          <a:p>
            <a:pPr marL="0" indent="0">
              <a:buNone/>
            </a:pPr>
            <a:r>
              <a:rPr lang="es-ES" sz="2800" dirty="0">
                <a:effectLst/>
              </a:rPr>
              <a:t>Su función es analizar esos modelos bajo condiciones estandarizadas y compararlos con </a:t>
            </a:r>
            <a:r>
              <a:rPr lang="es-ES" sz="2800" dirty="0">
                <a:solidFill>
                  <a:srgbClr val="FFFF00"/>
                </a:solidFill>
                <a:effectLst/>
              </a:rPr>
              <a:t>estándares basados en investigaciones estadísticas</a:t>
            </a:r>
            <a:r>
              <a:rPr lang="es-ES" sz="2800" dirty="0">
                <a:effectLst/>
              </a:rPr>
              <a:t>.</a:t>
            </a:r>
          </a:p>
          <a:p>
            <a:pPr marL="0" indent="0">
              <a:buNone/>
            </a:pPr>
            <a:endParaRPr lang="es-ES" dirty="0"/>
          </a:p>
        </p:txBody>
      </p:sp>
    </p:spTree>
    <p:extLst>
      <p:ext uri="{BB962C8B-B14F-4D97-AF65-F5344CB8AC3E}">
        <p14:creationId xmlns:p14="http://schemas.microsoft.com/office/powerpoint/2010/main" val="23187145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13795" y="631065"/>
            <a:ext cx="10353762" cy="5160135"/>
          </a:xfrm>
        </p:spPr>
        <p:txBody>
          <a:bodyPr/>
          <a:lstStyle/>
          <a:p>
            <a:pPr marL="0" indent="0">
              <a:buNone/>
            </a:pPr>
            <a:r>
              <a:rPr lang="es-ES" sz="2800" dirty="0">
                <a:effectLst/>
              </a:rPr>
              <a:t>Los </a:t>
            </a:r>
            <a:r>
              <a:rPr lang="es-ES" sz="2800" dirty="0" err="1">
                <a:solidFill>
                  <a:srgbClr val="FFFF00"/>
                </a:solidFill>
                <a:effectLst/>
              </a:rPr>
              <a:t>tests</a:t>
            </a:r>
            <a:r>
              <a:rPr lang="es-ES" sz="2800" dirty="0">
                <a:solidFill>
                  <a:srgbClr val="FFFF00"/>
                </a:solidFill>
                <a:effectLst/>
              </a:rPr>
              <a:t> psicológicos </a:t>
            </a:r>
            <a:r>
              <a:rPr lang="es-ES" sz="2800" dirty="0">
                <a:effectLst/>
              </a:rPr>
              <a:t>se enfocan principalmente en las </a:t>
            </a:r>
            <a:r>
              <a:rPr lang="es-ES" sz="2800" dirty="0">
                <a:solidFill>
                  <a:srgbClr val="FFFF00"/>
                </a:solidFill>
                <a:effectLst/>
              </a:rPr>
              <a:t>aptitudes</a:t>
            </a:r>
            <a:r>
              <a:rPr lang="es-ES" sz="2800" dirty="0">
                <a:effectLst/>
              </a:rPr>
              <a:t> y tratan de determinar cuáles existen en cada persona, con objeto de generalizar y prever el comportamiento en determinado tipo de trabajo.</a:t>
            </a:r>
          </a:p>
          <a:p>
            <a:pPr marL="0" indent="0">
              <a:buNone/>
            </a:pPr>
            <a:r>
              <a:rPr lang="es-ES" sz="2800" dirty="0">
                <a:effectLst/>
              </a:rPr>
              <a:t> </a:t>
            </a:r>
          </a:p>
          <a:p>
            <a:pPr marL="0" indent="0">
              <a:buNone/>
            </a:pPr>
            <a:r>
              <a:rPr lang="es-ES" sz="2800" dirty="0">
                <a:effectLst/>
              </a:rPr>
              <a:t>Mientras las </a:t>
            </a:r>
            <a:r>
              <a:rPr lang="es-ES" sz="2800" dirty="0">
                <a:solidFill>
                  <a:srgbClr val="FFFF00"/>
                </a:solidFill>
                <a:effectLst/>
              </a:rPr>
              <a:t>pruebas de conocimientos</a:t>
            </a:r>
            <a:r>
              <a:rPr lang="es-ES" sz="2800" dirty="0">
                <a:effectLst/>
              </a:rPr>
              <a:t> o de habilidades </a:t>
            </a:r>
            <a:r>
              <a:rPr lang="es-ES" sz="2800" dirty="0">
                <a:solidFill>
                  <a:srgbClr val="FFFF00"/>
                </a:solidFill>
                <a:effectLst/>
              </a:rPr>
              <a:t>miden la habilidad presente de una persona</a:t>
            </a:r>
            <a:r>
              <a:rPr lang="es-ES" sz="2800" dirty="0">
                <a:effectLst/>
              </a:rPr>
              <a:t>, los </a:t>
            </a:r>
            <a:r>
              <a:rPr lang="es-ES" sz="2800" dirty="0" err="1">
                <a:effectLst/>
              </a:rPr>
              <a:t>tests</a:t>
            </a:r>
            <a:r>
              <a:rPr lang="es-ES" sz="2800" dirty="0">
                <a:effectLst/>
              </a:rPr>
              <a:t> psicológicos se enfocan en las aptitudes individuales. Existe una enorme diferencia entre aptitud y habilidad.</a:t>
            </a:r>
          </a:p>
          <a:p>
            <a:endParaRPr lang="es-ES" dirty="0"/>
          </a:p>
        </p:txBody>
      </p:sp>
    </p:spTree>
    <p:extLst>
      <p:ext uri="{BB962C8B-B14F-4D97-AF65-F5344CB8AC3E}">
        <p14:creationId xmlns:p14="http://schemas.microsoft.com/office/powerpoint/2010/main" val="24377105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13795" y="566670"/>
            <a:ext cx="10353762" cy="5628068"/>
          </a:xfrm>
        </p:spPr>
        <p:txBody>
          <a:bodyPr/>
          <a:lstStyle/>
          <a:p>
            <a:pPr marL="0" indent="0">
              <a:buNone/>
            </a:pPr>
            <a:r>
              <a:rPr lang="es-ES" sz="2800" dirty="0" smtClean="0">
                <a:effectLst/>
              </a:rPr>
              <a:t>La </a:t>
            </a:r>
            <a:r>
              <a:rPr lang="es-ES" sz="4000" dirty="0">
                <a:solidFill>
                  <a:srgbClr val="FFFF00"/>
                </a:solidFill>
                <a:effectLst/>
              </a:rPr>
              <a:t>aptitud</a:t>
            </a:r>
            <a:r>
              <a:rPr lang="es-ES" sz="2800" dirty="0">
                <a:effectLst/>
              </a:rPr>
              <a:t> </a:t>
            </a:r>
            <a:r>
              <a:rPr lang="es-ES" sz="2800" dirty="0">
                <a:solidFill>
                  <a:srgbClr val="FFC000"/>
                </a:solidFill>
                <a:effectLst/>
              </a:rPr>
              <a:t>nace con la persona, es innata y representa la predisposición o potencialidad de la persona para adquirir determinada habilidad </a:t>
            </a:r>
            <a:r>
              <a:rPr lang="es-ES" sz="2800" dirty="0">
                <a:effectLst/>
              </a:rPr>
              <a:t>de comportamiento. </a:t>
            </a:r>
          </a:p>
          <a:p>
            <a:pPr marL="0" indent="0">
              <a:buNone/>
            </a:pPr>
            <a:endParaRPr lang="es-ES" sz="2800" dirty="0">
              <a:effectLst/>
            </a:endParaRPr>
          </a:p>
          <a:p>
            <a:pPr marL="0" indent="0">
              <a:buNone/>
            </a:pPr>
            <a:r>
              <a:rPr lang="es-ES" sz="2800" dirty="0">
                <a:effectLst/>
              </a:rPr>
              <a:t>La aptitud, por ser innata, </a:t>
            </a:r>
            <a:r>
              <a:rPr lang="es-ES" sz="2800" dirty="0">
                <a:solidFill>
                  <a:srgbClr val="FFC000"/>
                </a:solidFill>
                <a:effectLst/>
              </a:rPr>
              <a:t>puede pasar desapercibida para la persona, ya que puede dejar de utilizarla durante toda su vida</a:t>
            </a:r>
            <a:r>
              <a:rPr lang="es-ES" sz="2800" dirty="0">
                <a:effectLst/>
              </a:rPr>
              <a:t>. De manera que </a:t>
            </a:r>
            <a:r>
              <a:rPr lang="es-ES" sz="2800" dirty="0">
                <a:solidFill>
                  <a:srgbClr val="00B050"/>
                </a:solidFill>
                <a:effectLst/>
              </a:rPr>
              <a:t>la aptitud es una habilidad en estado latente o potencial </a:t>
            </a:r>
            <a:r>
              <a:rPr lang="es-ES" sz="2800" dirty="0">
                <a:effectLst/>
              </a:rPr>
              <a:t>que puede ser desarrollada o no por medio del ejercicio y de la práctica.</a:t>
            </a:r>
          </a:p>
          <a:p>
            <a:pPr marL="0" indent="0">
              <a:buNone/>
            </a:pPr>
            <a:endParaRPr lang="es-ES" dirty="0"/>
          </a:p>
        </p:txBody>
      </p:sp>
    </p:spTree>
    <p:extLst>
      <p:ext uri="{BB962C8B-B14F-4D97-AF65-F5344CB8AC3E}">
        <p14:creationId xmlns:p14="http://schemas.microsoft.com/office/powerpoint/2010/main" val="43702063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buNone/>
            </a:pPr>
            <a:r>
              <a:rPr lang="es-ES" sz="4400" i="1" dirty="0">
                <a:solidFill>
                  <a:srgbClr val="FFFF00"/>
                </a:solidFill>
                <a:effectLst/>
              </a:rPr>
              <a:t>Habilidad</a:t>
            </a:r>
            <a:r>
              <a:rPr lang="es-ES" sz="3600" i="1" dirty="0">
                <a:effectLst/>
              </a:rPr>
              <a:t> </a:t>
            </a:r>
            <a:r>
              <a:rPr lang="es-ES" sz="3600" dirty="0">
                <a:effectLst/>
              </a:rPr>
              <a:t>es la </a:t>
            </a:r>
            <a:r>
              <a:rPr lang="es-ES" sz="3600" dirty="0">
                <a:solidFill>
                  <a:srgbClr val="FFC000"/>
                </a:solidFill>
                <a:effectLst/>
              </a:rPr>
              <a:t>capacidad actual de la persona en determinada actividad o comportamiento</a:t>
            </a:r>
            <a:r>
              <a:rPr lang="es-ES" sz="3600" dirty="0">
                <a:effectLst/>
              </a:rPr>
              <a:t>. La habilidad se adquiere a partir de una aptitud preexistente mediante la práctica o el ejercicio</a:t>
            </a:r>
            <a:endParaRPr lang="es-ES" sz="3600" dirty="0"/>
          </a:p>
        </p:txBody>
      </p:sp>
    </p:spTree>
    <p:extLst>
      <p:ext uri="{BB962C8B-B14F-4D97-AF65-F5344CB8AC3E}">
        <p14:creationId xmlns:p14="http://schemas.microsoft.com/office/powerpoint/2010/main" val="412908969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13468727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13795" y="1322363"/>
            <a:ext cx="10353762" cy="4468837"/>
          </a:xfrm>
        </p:spPr>
        <p:txBody>
          <a:bodyPr>
            <a:normAutofit/>
          </a:bodyPr>
          <a:lstStyle/>
          <a:p>
            <a:pPr marL="0" indent="0" algn="just">
              <a:buNone/>
            </a:pPr>
            <a:r>
              <a:rPr lang="es-ES" sz="3600" dirty="0"/>
              <a:t>Las personas difieren tanto en la </a:t>
            </a:r>
            <a:r>
              <a:rPr lang="es-ES" sz="4000" dirty="0">
                <a:solidFill>
                  <a:srgbClr val="FFFF00"/>
                </a:solidFill>
              </a:rPr>
              <a:t>capacidad para aprender una tarea </a:t>
            </a:r>
            <a:r>
              <a:rPr lang="es-ES" sz="3600" dirty="0"/>
              <a:t>como en la </a:t>
            </a:r>
            <a:r>
              <a:rPr lang="es-ES" sz="4400" dirty="0">
                <a:solidFill>
                  <a:srgbClr val="92D050"/>
                </a:solidFill>
              </a:rPr>
              <a:t>manera de realizarla</a:t>
            </a:r>
            <a:r>
              <a:rPr lang="es-ES" sz="3600" dirty="0"/>
              <a:t> una vez aprendida. La estimación </a:t>
            </a:r>
            <a:r>
              <a:rPr lang="es-ES" sz="3600" i="1" dirty="0"/>
              <a:t>a priori </a:t>
            </a:r>
            <a:r>
              <a:rPr lang="es-ES" sz="3600" dirty="0"/>
              <a:t>de estas dos variables (tiempo de aprendizaje y nivel de realización) es tarea de la selección de personal.</a:t>
            </a:r>
          </a:p>
          <a:p>
            <a:pPr marL="0" indent="0">
              <a:buNone/>
            </a:pPr>
            <a:endParaRPr lang="es-ES" dirty="0"/>
          </a:p>
        </p:txBody>
      </p:sp>
    </p:spTree>
    <p:extLst>
      <p:ext uri="{BB962C8B-B14F-4D97-AF65-F5344CB8AC3E}">
        <p14:creationId xmlns:p14="http://schemas.microsoft.com/office/powerpoint/2010/main" val="133870746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123617097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13795" y="953037"/>
            <a:ext cx="10353762" cy="4838163"/>
          </a:xfrm>
        </p:spPr>
        <p:txBody>
          <a:bodyPr/>
          <a:lstStyle/>
          <a:p>
            <a:r>
              <a:rPr lang="es-ES" sz="3200" dirty="0" err="1">
                <a:solidFill>
                  <a:srgbClr val="FFFF00"/>
                </a:solidFill>
                <a:effectLst/>
              </a:rPr>
              <a:t>Thurstone</a:t>
            </a:r>
            <a:r>
              <a:rPr lang="es-ES" sz="3200" dirty="0">
                <a:effectLst/>
              </a:rPr>
              <a:t> definió cerca de </a:t>
            </a:r>
            <a:r>
              <a:rPr lang="es-ES" sz="3200" dirty="0">
                <a:solidFill>
                  <a:srgbClr val="FFC000"/>
                </a:solidFill>
                <a:effectLst/>
              </a:rPr>
              <a:t>siete factores específicos y destacó un factor general (el factor G), </a:t>
            </a:r>
            <a:r>
              <a:rPr lang="es-ES" sz="3200" dirty="0">
                <a:effectLst/>
              </a:rPr>
              <a:t>al que denominó inteligencia general, que preside y complementa todas las aptitudes</a:t>
            </a:r>
            <a:r>
              <a:rPr lang="es-ES" sz="3200" dirty="0" smtClean="0">
                <a:effectLst/>
              </a:rPr>
              <a:t>.. </a:t>
            </a:r>
            <a:r>
              <a:rPr lang="es-ES" sz="3200" dirty="0">
                <a:solidFill>
                  <a:srgbClr val="FFC000"/>
                </a:solidFill>
                <a:effectLst/>
              </a:rPr>
              <a:t>Construyó una serie de </a:t>
            </a:r>
            <a:r>
              <a:rPr lang="es-ES" sz="3200" dirty="0" err="1">
                <a:solidFill>
                  <a:srgbClr val="FFC000"/>
                </a:solidFill>
                <a:effectLst/>
              </a:rPr>
              <a:t>tests</a:t>
            </a:r>
            <a:r>
              <a:rPr lang="es-ES" sz="3200" dirty="0">
                <a:solidFill>
                  <a:srgbClr val="FFC000"/>
                </a:solidFill>
                <a:effectLst/>
              </a:rPr>
              <a:t> para medir cada uno de estos siete factores </a:t>
            </a:r>
            <a:r>
              <a:rPr lang="es-ES" sz="3200" dirty="0" err="1">
                <a:solidFill>
                  <a:srgbClr val="FFC000"/>
                </a:solidFill>
                <a:effectLst/>
              </a:rPr>
              <a:t>específicos</a:t>
            </a:r>
            <a:r>
              <a:rPr lang="es-ES" sz="3200" dirty="0" err="1" smtClean="0">
                <a:effectLst/>
              </a:rPr>
              <a:t>Los</a:t>
            </a:r>
            <a:r>
              <a:rPr lang="es-ES" sz="3200" dirty="0" smtClean="0">
                <a:effectLst/>
              </a:rPr>
              <a:t>  Factores </a:t>
            </a:r>
            <a:r>
              <a:rPr lang="es-ES" sz="3200" dirty="0">
                <a:effectLst/>
              </a:rPr>
              <a:t>específicos son:</a:t>
            </a:r>
          </a:p>
          <a:p>
            <a:pPr marL="0" indent="0">
              <a:buNone/>
            </a:pPr>
            <a:endParaRPr lang="es-ES" dirty="0"/>
          </a:p>
        </p:txBody>
      </p:sp>
    </p:spTree>
    <p:extLst>
      <p:ext uri="{BB962C8B-B14F-4D97-AF65-F5344CB8AC3E}">
        <p14:creationId xmlns:p14="http://schemas.microsoft.com/office/powerpoint/2010/main" val="34718857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13795" y="579549"/>
            <a:ext cx="10353762" cy="5211651"/>
          </a:xfrm>
        </p:spPr>
        <p:txBody>
          <a:bodyPr/>
          <a:lstStyle/>
          <a:p>
            <a:pPr marL="0" indent="0">
              <a:buNone/>
            </a:pPr>
            <a:r>
              <a:rPr lang="es-ES" sz="2800" dirty="0">
                <a:effectLst/>
              </a:rPr>
              <a:t>1. </a:t>
            </a:r>
            <a:r>
              <a:rPr lang="es-ES" sz="2800" i="1" dirty="0">
                <a:solidFill>
                  <a:srgbClr val="FFFF00"/>
                </a:solidFill>
                <a:effectLst/>
              </a:rPr>
              <a:t>Factor V </a:t>
            </a:r>
            <a:r>
              <a:rPr lang="es-ES" sz="2800" dirty="0">
                <a:solidFill>
                  <a:srgbClr val="FFFF00"/>
                </a:solidFill>
                <a:effectLst/>
              </a:rPr>
              <a:t>o </a:t>
            </a:r>
            <a:r>
              <a:rPr lang="es-ES" sz="2800" i="1" dirty="0">
                <a:solidFill>
                  <a:srgbClr val="FFFF00"/>
                </a:solidFill>
                <a:effectLst/>
              </a:rPr>
              <a:t>comprensión verbal</a:t>
            </a:r>
            <a:r>
              <a:rPr lang="es-ES" sz="2800" i="1" dirty="0">
                <a:effectLst/>
              </a:rPr>
              <a:t>. </a:t>
            </a:r>
            <a:r>
              <a:rPr lang="es-ES" sz="2800" dirty="0">
                <a:effectLst/>
              </a:rPr>
              <a:t>Se relaciona con la facilidad en el </a:t>
            </a:r>
            <a:r>
              <a:rPr lang="es-ES" sz="2800" dirty="0">
                <a:solidFill>
                  <a:srgbClr val="FFC000"/>
                </a:solidFill>
                <a:effectLst/>
              </a:rPr>
              <a:t>empleo adecuado de las palabras</a:t>
            </a:r>
            <a:r>
              <a:rPr lang="es-ES" sz="2800" dirty="0">
                <a:effectLst/>
              </a:rPr>
              <a:t>. Sería el factor más encontrado en escritores, poetas y personas que saben utilizar la palabra.</a:t>
            </a:r>
          </a:p>
          <a:p>
            <a:endParaRPr lang="es-ES" sz="2800" dirty="0">
              <a:effectLst/>
            </a:endParaRPr>
          </a:p>
          <a:p>
            <a:pPr marL="0" indent="0">
              <a:buNone/>
            </a:pPr>
            <a:r>
              <a:rPr lang="es-ES" sz="2800" dirty="0">
                <a:effectLst/>
              </a:rPr>
              <a:t>2. </a:t>
            </a:r>
            <a:r>
              <a:rPr lang="es-ES" sz="2800" i="1" dirty="0">
                <a:solidFill>
                  <a:srgbClr val="FFFF00"/>
                </a:solidFill>
                <a:effectLst/>
              </a:rPr>
              <a:t>Factor W </a:t>
            </a:r>
            <a:r>
              <a:rPr lang="es-ES" sz="2800" dirty="0">
                <a:solidFill>
                  <a:srgbClr val="FFFF00"/>
                </a:solidFill>
                <a:effectLst/>
              </a:rPr>
              <a:t>o </a:t>
            </a:r>
            <a:r>
              <a:rPr lang="es-ES" sz="2800" i="1" dirty="0">
                <a:solidFill>
                  <a:srgbClr val="FFFF00"/>
                </a:solidFill>
                <a:effectLst/>
              </a:rPr>
              <a:t>facilidad de palabra </a:t>
            </a:r>
            <a:r>
              <a:rPr lang="es-ES" sz="2800" dirty="0">
                <a:solidFill>
                  <a:srgbClr val="FFFF00"/>
                </a:solidFill>
                <a:effectLst/>
              </a:rPr>
              <a:t>(</a:t>
            </a:r>
            <a:r>
              <a:rPr lang="es-ES" sz="2800" i="1" dirty="0" err="1">
                <a:solidFill>
                  <a:srgbClr val="FFFF00"/>
                </a:solidFill>
                <a:effectLst/>
              </a:rPr>
              <a:t>word</a:t>
            </a:r>
            <a:r>
              <a:rPr lang="es-ES" sz="2800" i="1" dirty="0">
                <a:solidFill>
                  <a:srgbClr val="FFFF00"/>
                </a:solidFill>
                <a:effectLst/>
              </a:rPr>
              <a:t> </a:t>
            </a:r>
            <a:r>
              <a:rPr lang="es-ES" sz="2800" i="1" dirty="0" err="1">
                <a:solidFill>
                  <a:srgbClr val="FFFF00"/>
                </a:solidFill>
                <a:effectLst/>
              </a:rPr>
              <a:t>fluency</a:t>
            </a:r>
            <a:r>
              <a:rPr lang="es-ES" sz="2800" dirty="0">
                <a:solidFill>
                  <a:srgbClr val="FFFF00"/>
                </a:solidFill>
                <a:effectLst/>
              </a:rPr>
              <a:t>). </a:t>
            </a:r>
            <a:r>
              <a:rPr lang="es-ES" sz="2800" dirty="0">
                <a:effectLst/>
              </a:rPr>
              <a:t>Se relaciona con la </a:t>
            </a:r>
            <a:r>
              <a:rPr lang="es-ES" sz="2800" dirty="0">
                <a:solidFill>
                  <a:srgbClr val="FFC000"/>
                </a:solidFill>
                <a:effectLst/>
              </a:rPr>
              <a:t>fluidez verbal</a:t>
            </a:r>
            <a:r>
              <a:rPr lang="es-ES" sz="2800" dirty="0">
                <a:effectLst/>
              </a:rPr>
              <a:t>, es decir con la facilidad de palabra. Sería el factor más encontrado en oradores, vendedores y personas que hablan bien.</a:t>
            </a:r>
          </a:p>
          <a:p>
            <a:pPr marL="0" indent="0">
              <a:buNone/>
            </a:pPr>
            <a:endParaRPr lang="es-ES" dirty="0"/>
          </a:p>
        </p:txBody>
      </p:sp>
    </p:spTree>
    <p:extLst>
      <p:ext uri="{BB962C8B-B14F-4D97-AF65-F5344CB8AC3E}">
        <p14:creationId xmlns:p14="http://schemas.microsoft.com/office/powerpoint/2010/main" val="373872486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13795" y="579549"/>
            <a:ext cx="10353762" cy="5628068"/>
          </a:xfrm>
        </p:spPr>
        <p:txBody>
          <a:bodyPr>
            <a:normAutofit lnSpcReduction="10000"/>
          </a:bodyPr>
          <a:lstStyle/>
          <a:p>
            <a:pPr marL="0" indent="0">
              <a:buNone/>
            </a:pPr>
            <a:r>
              <a:rPr lang="es-ES" sz="2800" dirty="0">
                <a:solidFill>
                  <a:srgbClr val="FFFF00"/>
                </a:solidFill>
                <a:effectLst/>
              </a:rPr>
              <a:t>3. </a:t>
            </a:r>
            <a:r>
              <a:rPr lang="es-ES" sz="2800" i="1" dirty="0">
                <a:solidFill>
                  <a:srgbClr val="FFFF00"/>
                </a:solidFill>
                <a:effectLst/>
              </a:rPr>
              <a:t>Factor N </a:t>
            </a:r>
            <a:r>
              <a:rPr lang="es-ES" sz="2800" dirty="0">
                <a:solidFill>
                  <a:srgbClr val="FFFF00"/>
                </a:solidFill>
                <a:effectLst/>
              </a:rPr>
              <a:t>o </a:t>
            </a:r>
            <a:r>
              <a:rPr lang="es-ES" sz="2800" i="1" dirty="0">
                <a:solidFill>
                  <a:srgbClr val="FFFF00"/>
                </a:solidFill>
                <a:effectLst/>
              </a:rPr>
              <a:t>factor numérico</a:t>
            </a:r>
            <a:r>
              <a:rPr lang="es-ES" sz="2800" dirty="0">
                <a:solidFill>
                  <a:srgbClr val="FFFF00"/>
                </a:solidFill>
                <a:effectLst/>
              </a:rPr>
              <a:t>. </a:t>
            </a:r>
            <a:r>
              <a:rPr lang="es-ES" sz="2800" dirty="0">
                <a:effectLst/>
              </a:rPr>
              <a:t>Se relaciona directamente con la </a:t>
            </a:r>
            <a:r>
              <a:rPr lang="es-ES" sz="2800" dirty="0">
                <a:solidFill>
                  <a:srgbClr val="FFC000"/>
                </a:solidFill>
                <a:effectLst/>
              </a:rPr>
              <a:t>rapidez y exactitud en cálculos numéricos sencillos</a:t>
            </a:r>
            <a:r>
              <a:rPr lang="es-ES" sz="2800" dirty="0">
                <a:effectLst/>
              </a:rPr>
              <a:t>. Sería el factor más encontrado en las personas que hacen cálculos numéricos con rapidez.</a:t>
            </a:r>
          </a:p>
          <a:p>
            <a:pPr marL="0" indent="0">
              <a:buNone/>
            </a:pPr>
            <a:r>
              <a:rPr lang="es-ES" sz="2800" dirty="0">
                <a:effectLst/>
              </a:rPr>
              <a:t> </a:t>
            </a:r>
          </a:p>
          <a:p>
            <a:pPr marL="0" lvl="0" indent="0">
              <a:buNone/>
            </a:pPr>
            <a:r>
              <a:rPr lang="es-ES" sz="2800" i="1" dirty="0" smtClean="0">
                <a:solidFill>
                  <a:srgbClr val="FFFF00"/>
                </a:solidFill>
                <a:effectLst/>
              </a:rPr>
              <a:t>4. Factor </a:t>
            </a:r>
            <a:r>
              <a:rPr lang="es-ES" sz="2800" i="1" dirty="0">
                <a:solidFill>
                  <a:srgbClr val="FFFF00"/>
                </a:solidFill>
                <a:effectLst/>
              </a:rPr>
              <a:t>S </a:t>
            </a:r>
            <a:r>
              <a:rPr lang="es-ES" sz="2800" dirty="0">
                <a:solidFill>
                  <a:srgbClr val="FFFF00"/>
                </a:solidFill>
                <a:effectLst/>
              </a:rPr>
              <a:t>o de las </a:t>
            </a:r>
            <a:r>
              <a:rPr lang="es-ES" sz="2800" i="1" dirty="0">
                <a:solidFill>
                  <a:srgbClr val="FFFF00"/>
                </a:solidFill>
                <a:effectLst/>
              </a:rPr>
              <a:t>relaciones espaciales. </a:t>
            </a:r>
            <a:r>
              <a:rPr lang="es-ES" sz="2800" dirty="0">
                <a:effectLst/>
              </a:rPr>
              <a:t>Es la </a:t>
            </a:r>
            <a:r>
              <a:rPr lang="es-ES" sz="2800" dirty="0">
                <a:solidFill>
                  <a:srgbClr val="FFC000"/>
                </a:solidFill>
                <a:effectLst/>
              </a:rPr>
              <a:t>habilidad para observar relaciones espaciales en dos o tres dimensiones. </a:t>
            </a:r>
            <a:r>
              <a:rPr lang="es-ES" sz="2800" dirty="0">
                <a:effectLst/>
              </a:rPr>
              <a:t>Sería el factor más encontrado en quienes realizan proyectos, en los diseñadores, en los conductores de camiones y las personas que hacen cálculos geométricos o proyecciones mentales relacionadas con espacio y dimensión.</a:t>
            </a:r>
          </a:p>
          <a:p>
            <a:pPr marL="0" indent="0">
              <a:buNone/>
            </a:pPr>
            <a:endParaRPr lang="es-ES" dirty="0"/>
          </a:p>
        </p:txBody>
      </p:sp>
    </p:spTree>
    <p:extLst>
      <p:ext uri="{BB962C8B-B14F-4D97-AF65-F5344CB8AC3E}">
        <p14:creationId xmlns:p14="http://schemas.microsoft.com/office/powerpoint/2010/main" val="27926196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13795" y="566669"/>
            <a:ext cx="10353762" cy="5576553"/>
          </a:xfrm>
        </p:spPr>
        <p:txBody>
          <a:bodyPr>
            <a:normAutofit/>
          </a:bodyPr>
          <a:lstStyle/>
          <a:p>
            <a:pPr marL="0" lvl="0" indent="0">
              <a:buNone/>
            </a:pPr>
            <a:r>
              <a:rPr lang="es-ES" sz="2800" i="1" dirty="0" smtClean="0">
                <a:solidFill>
                  <a:srgbClr val="FFFF00"/>
                </a:solidFill>
                <a:effectLst/>
              </a:rPr>
              <a:t>5. Factor </a:t>
            </a:r>
            <a:r>
              <a:rPr lang="es-ES" sz="2800" i="1" dirty="0">
                <a:solidFill>
                  <a:srgbClr val="FFFF00"/>
                </a:solidFill>
                <a:effectLst/>
              </a:rPr>
              <a:t>M </a:t>
            </a:r>
            <a:r>
              <a:rPr lang="es-ES" sz="2800" dirty="0">
                <a:solidFill>
                  <a:srgbClr val="FFFF00"/>
                </a:solidFill>
                <a:effectLst/>
              </a:rPr>
              <a:t>o </a:t>
            </a:r>
            <a:r>
              <a:rPr lang="es-ES" sz="2800" i="1" dirty="0">
                <a:solidFill>
                  <a:srgbClr val="FFFF00"/>
                </a:solidFill>
                <a:effectLst/>
              </a:rPr>
              <a:t>memoria de asociación. </a:t>
            </a:r>
            <a:r>
              <a:rPr lang="es-ES" sz="2800" dirty="0">
                <a:effectLst/>
              </a:rPr>
              <a:t>Es la </a:t>
            </a:r>
            <a:r>
              <a:rPr lang="es-ES" sz="2800" dirty="0">
                <a:solidFill>
                  <a:srgbClr val="FFC000"/>
                </a:solidFill>
                <a:effectLst/>
              </a:rPr>
              <a:t>capacidad de memorización que puede ser visual</a:t>
            </a:r>
            <a:r>
              <a:rPr lang="es-ES" sz="2800" dirty="0">
                <a:effectLst/>
              </a:rPr>
              <a:t> (de imágenes, símbolos, palabras escritas, etc.), </a:t>
            </a:r>
            <a:r>
              <a:rPr lang="es-ES" sz="2800" dirty="0">
                <a:solidFill>
                  <a:srgbClr val="FFC000"/>
                </a:solidFill>
                <a:effectLst/>
              </a:rPr>
              <a:t>auditiva</a:t>
            </a:r>
            <a:r>
              <a:rPr lang="es-ES" sz="2800" dirty="0">
                <a:effectLst/>
              </a:rPr>
              <a:t> (palabras oídas, sonidos, música, etc.), entre otras. </a:t>
            </a:r>
          </a:p>
          <a:p>
            <a:endParaRPr lang="es-ES" sz="2800" dirty="0">
              <a:effectLst/>
            </a:endParaRPr>
          </a:p>
          <a:p>
            <a:pPr marL="0" lvl="0" indent="0">
              <a:buNone/>
            </a:pPr>
            <a:r>
              <a:rPr lang="es-ES" sz="2800" i="1" dirty="0" smtClean="0">
                <a:solidFill>
                  <a:srgbClr val="FFFF00"/>
                </a:solidFill>
                <a:effectLst/>
              </a:rPr>
              <a:t>6. Factor </a:t>
            </a:r>
            <a:r>
              <a:rPr lang="es-ES" sz="2800" i="1" dirty="0">
                <a:solidFill>
                  <a:srgbClr val="FFFF00"/>
                </a:solidFill>
                <a:effectLst/>
              </a:rPr>
              <a:t>P </a:t>
            </a:r>
            <a:r>
              <a:rPr lang="es-ES" sz="2800" dirty="0">
                <a:solidFill>
                  <a:srgbClr val="FFFF00"/>
                </a:solidFill>
                <a:effectLst/>
              </a:rPr>
              <a:t>o </a:t>
            </a:r>
            <a:r>
              <a:rPr lang="es-ES" sz="2800" i="1" dirty="0">
                <a:solidFill>
                  <a:srgbClr val="FFFF00"/>
                </a:solidFill>
                <a:effectLst/>
              </a:rPr>
              <a:t>rapidez de percepción</a:t>
            </a:r>
            <a:r>
              <a:rPr lang="es-ES" sz="2800" dirty="0">
                <a:solidFill>
                  <a:srgbClr val="FFFF00"/>
                </a:solidFill>
                <a:effectLst/>
              </a:rPr>
              <a:t>. </a:t>
            </a:r>
            <a:r>
              <a:rPr lang="es-ES" sz="2800" dirty="0">
                <a:effectLst/>
              </a:rPr>
              <a:t>Es la </a:t>
            </a:r>
            <a:r>
              <a:rPr lang="es-ES" sz="2800" dirty="0">
                <a:solidFill>
                  <a:srgbClr val="FFC000"/>
                </a:solidFill>
                <a:effectLst/>
              </a:rPr>
              <a:t>habilidad de percibir rápida y exactamente detalles visuales</a:t>
            </a:r>
            <a:r>
              <a:rPr lang="es-ES" sz="2800" dirty="0">
                <a:effectLst/>
              </a:rPr>
              <a:t>, o de reconocer rápidamente semejanzas y diferencias. Sería el factor más encontrado en los empleados que trabajan con números y letras (como mecanógrafas, auxiliares de oficina, etcétera).</a:t>
            </a:r>
          </a:p>
          <a:p>
            <a:pPr marL="0" indent="0">
              <a:buNone/>
            </a:pPr>
            <a:endParaRPr lang="es-ES" dirty="0"/>
          </a:p>
        </p:txBody>
      </p:sp>
    </p:spTree>
    <p:extLst>
      <p:ext uri="{BB962C8B-B14F-4D97-AF65-F5344CB8AC3E}">
        <p14:creationId xmlns:p14="http://schemas.microsoft.com/office/powerpoint/2010/main" val="25932430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10764" y="2121821"/>
            <a:ext cx="10353762" cy="3695136"/>
          </a:xfrm>
        </p:spPr>
        <p:txBody>
          <a:bodyPr/>
          <a:lstStyle/>
          <a:p>
            <a:pPr marL="0" lvl="0" indent="0">
              <a:buNone/>
            </a:pPr>
            <a:r>
              <a:rPr lang="es-ES" sz="2800" i="1" dirty="0" smtClean="0">
                <a:solidFill>
                  <a:srgbClr val="FFFF00"/>
                </a:solidFill>
                <a:effectLst/>
              </a:rPr>
              <a:t>7. Factor </a:t>
            </a:r>
            <a:r>
              <a:rPr lang="es-ES" sz="2800" i="1" dirty="0">
                <a:solidFill>
                  <a:srgbClr val="FFFF00"/>
                </a:solidFill>
                <a:effectLst/>
              </a:rPr>
              <a:t>R </a:t>
            </a:r>
            <a:r>
              <a:rPr lang="es-ES" sz="2800" dirty="0">
                <a:solidFill>
                  <a:srgbClr val="FFFF00"/>
                </a:solidFill>
                <a:effectLst/>
              </a:rPr>
              <a:t>o de </a:t>
            </a:r>
            <a:r>
              <a:rPr lang="es-ES" sz="2800" i="1" dirty="0">
                <a:solidFill>
                  <a:srgbClr val="FFFF00"/>
                </a:solidFill>
                <a:effectLst/>
              </a:rPr>
              <a:t>razonamiento</a:t>
            </a:r>
            <a:r>
              <a:rPr lang="es-ES" sz="2800" dirty="0">
                <a:solidFill>
                  <a:srgbClr val="FFFF00"/>
                </a:solidFill>
                <a:effectLst/>
              </a:rPr>
              <a:t>. </a:t>
            </a:r>
            <a:r>
              <a:rPr lang="es-ES" sz="2800" dirty="0">
                <a:effectLst/>
              </a:rPr>
              <a:t>Se puede tratar tanto del </a:t>
            </a:r>
            <a:r>
              <a:rPr lang="es-ES" sz="2800" dirty="0">
                <a:solidFill>
                  <a:srgbClr val="FFC000"/>
                </a:solidFill>
                <a:effectLst/>
              </a:rPr>
              <a:t>razonamiento inductivo o concreto </a:t>
            </a:r>
            <a:r>
              <a:rPr lang="es-ES" sz="2800" dirty="0">
                <a:effectLst/>
              </a:rPr>
              <a:t>(de la parte al todo), como del </a:t>
            </a:r>
            <a:r>
              <a:rPr lang="es-ES" sz="2800" dirty="0">
                <a:solidFill>
                  <a:srgbClr val="FFC000"/>
                </a:solidFill>
                <a:effectLst/>
              </a:rPr>
              <a:t>razonamiento deductivo o abstracto</a:t>
            </a:r>
            <a:r>
              <a:rPr lang="es-ES" sz="2800" dirty="0">
                <a:effectLst/>
              </a:rPr>
              <a:t> (del todo a las partes).</a:t>
            </a:r>
          </a:p>
          <a:p>
            <a:pPr marL="0" indent="0">
              <a:buNone/>
            </a:pPr>
            <a:endParaRPr lang="es-ES" dirty="0"/>
          </a:p>
        </p:txBody>
      </p:sp>
    </p:spTree>
    <p:extLst>
      <p:ext uri="{BB962C8B-B14F-4D97-AF65-F5344CB8AC3E}">
        <p14:creationId xmlns:p14="http://schemas.microsoft.com/office/powerpoint/2010/main" val="273456743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9069856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13795" y="798489"/>
            <a:ext cx="10353762" cy="5344733"/>
          </a:xfrm>
        </p:spPr>
        <p:txBody>
          <a:bodyPr>
            <a:normAutofit fontScale="92500" lnSpcReduction="20000"/>
          </a:bodyPr>
          <a:lstStyle/>
          <a:p>
            <a:pPr marL="0" indent="0">
              <a:buNone/>
            </a:pPr>
            <a:r>
              <a:rPr lang="es-ES" sz="2800" dirty="0">
                <a:effectLst/>
              </a:rPr>
              <a:t>Los </a:t>
            </a:r>
            <a:r>
              <a:rPr lang="es-ES" sz="2800" dirty="0" err="1">
                <a:effectLst/>
              </a:rPr>
              <a:t>tests</a:t>
            </a:r>
            <a:r>
              <a:rPr lang="es-ES" sz="2800" dirty="0">
                <a:effectLst/>
              </a:rPr>
              <a:t> psicológicos tienen dos características importantes que no logran tener las entrevistas.</a:t>
            </a:r>
          </a:p>
          <a:p>
            <a:pPr marL="0" indent="0">
              <a:buNone/>
            </a:pPr>
            <a:endParaRPr lang="es-ES" sz="2800" dirty="0">
              <a:effectLst/>
            </a:endParaRPr>
          </a:p>
          <a:p>
            <a:pPr marL="0" indent="0">
              <a:buNone/>
            </a:pPr>
            <a:r>
              <a:rPr lang="es-ES" sz="2800" i="1" dirty="0">
                <a:solidFill>
                  <a:srgbClr val="FFFF00"/>
                </a:solidFill>
                <a:effectLst/>
              </a:rPr>
              <a:t>a</a:t>
            </a:r>
            <a:r>
              <a:rPr lang="es-ES" sz="2800" dirty="0">
                <a:solidFill>
                  <a:srgbClr val="FFFF00"/>
                </a:solidFill>
                <a:effectLst/>
              </a:rPr>
              <a:t>) </a:t>
            </a:r>
            <a:r>
              <a:rPr lang="es-ES" sz="2800" i="1" dirty="0">
                <a:solidFill>
                  <a:srgbClr val="FFFF00"/>
                </a:solidFill>
                <a:effectLst/>
              </a:rPr>
              <a:t>Validez: </a:t>
            </a:r>
            <a:r>
              <a:rPr lang="es-ES" sz="2800" dirty="0">
                <a:effectLst/>
              </a:rPr>
              <a:t>es la capacidad que tiene el test de </a:t>
            </a:r>
            <a:r>
              <a:rPr lang="es-ES" sz="2800" dirty="0">
                <a:solidFill>
                  <a:srgbClr val="FFC000"/>
                </a:solidFill>
                <a:effectLst/>
              </a:rPr>
              <a:t>pronosticar correctamente la variable que se desea medir </a:t>
            </a:r>
            <a:r>
              <a:rPr lang="es-ES" sz="2800" dirty="0">
                <a:effectLst/>
              </a:rPr>
              <a:t>(desempeño futuro que tendrá la persona en el puesto.)</a:t>
            </a:r>
          </a:p>
          <a:p>
            <a:pPr marL="0" indent="0">
              <a:buNone/>
            </a:pPr>
            <a:r>
              <a:rPr lang="es-ES" sz="2800" dirty="0">
                <a:effectLst/>
              </a:rPr>
              <a:t> </a:t>
            </a:r>
          </a:p>
          <a:p>
            <a:pPr marL="0" indent="0">
              <a:buNone/>
            </a:pPr>
            <a:r>
              <a:rPr lang="es-ES" sz="2800" i="1" dirty="0">
                <a:solidFill>
                  <a:srgbClr val="FFFF00"/>
                </a:solidFill>
                <a:effectLst/>
              </a:rPr>
              <a:t>b</a:t>
            </a:r>
            <a:r>
              <a:rPr lang="es-ES" sz="2800" dirty="0">
                <a:solidFill>
                  <a:srgbClr val="FFFF00"/>
                </a:solidFill>
                <a:effectLst/>
              </a:rPr>
              <a:t>) </a:t>
            </a:r>
            <a:r>
              <a:rPr lang="es-ES" sz="2800" i="1" dirty="0">
                <a:solidFill>
                  <a:srgbClr val="FFFF00"/>
                </a:solidFill>
                <a:effectLst/>
              </a:rPr>
              <a:t>Precisión: </a:t>
            </a:r>
            <a:r>
              <a:rPr lang="es-ES" sz="2800" dirty="0">
                <a:effectLst/>
              </a:rPr>
              <a:t>es la </a:t>
            </a:r>
            <a:r>
              <a:rPr lang="es-ES" sz="2800" dirty="0">
                <a:solidFill>
                  <a:srgbClr val="FFC000"/>
                </a:solidFill>
                <a:effectLst/>
              </a:rPr>
              <a:t>capacidad del test de dar resultados semejantes en varias aplicaciones a la misma persona </a:t>
            </a:r>
            <a:r>
              <a:rPr lang="es-ES" sz="2800" dirty="0">
                <a:effectLst/>
              </a:rPr>
              <a:t>y de presentar la menor desviación estándar respecto a la media de los varios resultados obtenidos.</a:t>
            </a:r>
          </a:p>
          <a:p>
            <a:pPr marL="0" indent="0">
              <a:buNone/>
            </a:pPr>
            <a:endParaRPr lang="es-ES" dirty="0"/>
          </a:p>
        </p:txBody>
      </p:sp>
    </p:spTree>
    <p:extLst>
      <p:ext uri="{BB962C8B-B14F-4D97-AF65-F5344CB8AC3E}">
        <p14:creationId xmlns:p14="http://schemas.microsoft.com/office/powerpoint/2010/main" val="223763688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effectLst/>
              </a:rPr>
              <a:t>Test de </a:t>
            </a:r>
            <a:r>
              <a:rPr lang="es-ES" dirty="0" smtClean="0">
                <a:effectLst/>
              </a:rPr>
              <a:t>personalidad</a:t>
            </a:r>
            <a:endParaRPr lang="es-ES" dirty="0"/>
          </a:p>
        </p:txBody>
      </p:sp>
      <p:sp>
        <p:nvSpPr>
          <p:cNvPr id="3" name="Marcador de contenido 2"/>
          <p:cNvSpPr>
            <a:spLocks noGrp="1"/>
          </p:cNvSpPr>
          <p:nvPr>
            <p:ph idx="1"/>
          </p:nvPr>
        </p:nvSpPr>
        <p:spPr/>
        <p:txBody>
          <a:bodyPr/>
          <a:lstStyle/>
          <a:p>
            <a:pPr marL="0" indent="0">
              <a:buNone/>
            </a:pPr>
            <a:r>
              <a:rPr lang="es-ES" sz="2800" dirty="0">
                <a:effectLst/>
              </a:rPr>
              <a:t>Los </a:t>
            </a:r>
            <a:r>
              <a:rPr lang="es-ES" sz="2800" i="1" dirty="0" err="1">
                <a:effectLst/>
              </a:rPr>
              <a:t>tests</a:t>
            </a:r>
            <a:r>
              <a:rPr lang="es-ES" sz="2800" i="1" dirty="0">
                <a:effectLst/>
              </a:rPr>
              <a:t> de personalidad </a:t>
            </a:r>
            <a:r>
              <a:rPr lang="es-ES" sz="2800" dirty="0">
                <a:solidFill>
                  <a:srgbClr val="FFFF00"/>
                </a:solidFill>
                <a:effectLst/>
              </a:rPr>
              <a:t>sirven para analizar los distintos rasgos de la personalidad,</a:t>
            </a:r>
            <a:r>
              <a:rPr lang="es-ES" sz="2800" dirty="0">
                <a:effectLst/>
              </a:rPr>
              <a:t> sean éstos </a:t>
            </a:r>
            <a:r>
              <a:rPr lang="es-ES" sz="2800" dirty="0">
                <a:solidFill>
                  <a:srgbClr val="FFC000"/>
                </a:solidFill>
                <a:effectLst/>
              </a:rPr>
              <a:t>determinados por el carácter</a:t>
            </a:r>
            <a:r>
              <a:rPr lang="es-ES" sz="2800" dirty="0">
                <a:effectLst/>
              </a:rPr>
              <a:t> (rasgos adquiridos o fenotípicos) </a:t>
            </a:r>
            <a:r>
              <a:rPr lang="es-ES" sz="2800" dirty="0">
                <a:solidFill>
                  <a:srgbClr val="FFC000"/>
                </a:solidFill>
                <a:effectLst/>
              </a:rPr>
              <a:t>o por el temperamento</a:t>
            </a:r>
            <a:r>
              <a:rPr lang="es-ES" sz="2800" dirty="0">
                <a:effectLst/>
              </a:rPr>
              <a:t> (rasgos innatos o genotípicos). Un rasgo de personalidad es una característica señalada del individuo capaz de distinguirlo de los demás.</a:t>
            </a:r>
          </a:p>
          <a:p>
            <a:endParaRPr lang="es-ES" dirty="0"/>
          </a:p>
        </p:txBody>
      </p:sp>
    </p:spTree>
    <p:extLst>
      <p:ext uri="{BB962C8B-B14F-4D97-AF65-F5344CB8AC3E}">
        <p14:creationId xmlns:p14="http://schemas.microsoft.com/office/powerpoint/2010/main" val="42483596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13795" y="1043189"/>
            <a:ext cx="10353762" cy="4748011"/>
          </a:xfrm>
        </p:spPr>
        <p:txBody>
          <a:bodyPr/>
          <a:lstStyle/>
          <a:p>
            <a:pPr marL="0" indent="0">
              <a:buNone/>
            </a:pPr>
            <a:r>
              <a:rPr lang="es-ES" sz="2800" dirty="0">
                <a:effectLst/>
              </a:rPr>
              <a:t>A los </a:t>
            </a:r>
            <a:r>
              <a:rPr lang="es-ES" sz="2800" dirty="0" err="1">
                <a:effectLst/>
              </a:rPr>
              <a:t>tests</a:t>
            </a:r>
            <a:r>
              <a:rPr lang="es-ES" sz="2800" dirty="0">
                <a:effectLst/>
              </a:rPr>
              <a:t> de personalidad se les llama específicos cuando lo que se investiga son rasgos o aspectos determinados de la personalidad, como el equilibrio emocional, las frustraciones, los intereses, la motivación, etc. A esta categoría pertenecen los inventarios de intereses, de motivación y de frustración. Tanto la aplicación como la interpretación de los </a:t>
            </a:r>
            <a:r>
              <a:rPr lang="es-ES" sz="2800" dirty="0" err="1">
                <a:effectLst/>
              </a:rPr>
              <a:t>tests</a:t>
            </a:r>
            <a:r>
              <a:rPr lang="es-ES" sz="2800" dirty="0">
                <a:effectLst/>
              </a:rPr>
              <a:t> de personalidad exigen la participación de un psicólogo.</a:t>
            </a:r>
          </a:p>
          <a:p>
            <a:pPr marL="0" indent="0">
              <a:buNone/>
            </a:pPr>
            <a:endParaRPr lang="es-ES" dirty="0"/>
          </a:p>
        </p:txBody>
      </p:sp>
    </p:spTree>
    <p:extLst>
      <p:ext uri="{BB962C8B-B14F-4D97-AF65-F5344CB8AC3E}">
        <p14:creationId xmlns:p14="http://schemas.microsoft.com/office/powerpoint/2010/main" val="4011336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366669727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spTree>
    <p:extLst>
      <p:ext uri="{BB962C8B-B14F-4D97-AF65-F5344CB8AC3E}">
        <p14:creationId xmlns:p14="http://schemas.microsoft.com/office/powerpoint/2010/main" val="42209457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spTree>
    <p:extLst>
      <p:ext uri="{BB962C8B-B14F-4D97-AF65-F5344CB8AC3E}">
        <p14:creationId xmlns:p14="http://schemas.microsoft.com/office/powerpoint/2010/main" val="1911463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t>Selección como un proceso de </a:t>
            </a:r>
            <a:r>
              <a:rPr lang="es-ES" b="1" dirty="0" smtClean="0"/>
              <a:t>comparación</a:t>
            </a:r>
            <a:endParaRPr lang="es-ES" dirty="0"/>
          </a:p>
        </p:txBody>
      </p:sp>
      <p:sp>
        <p:nvSpPr>
          <p:cNvPr id="3" name="Marcador de contenido 2"/>
          <p:cNvSpPr>
            <a:spLocks noGrp="1"/>
          </p:cNvSpPr>
          <p:nvPr>
            <p:ph idx="1"/>
          </p:nvPr>
        </p:nvSpPr>
        <p:spPr>
          <a:xfrm>
            <a:off x="407963" y="2096063"/>
            <a:ext cx="10859594" cy="3981179"/>
          </a:xfrm>
        </p:spPr>
        <p:txBody>
          <a:bodyPr>
            <a:normAutofit fontScale="62500" lnSpcReduction="20000"/>
          </a:bodyPr>
          <a:lstStyle/>
          <a:p>
            <a:pPr marL="0" indent="0" algn="just">
              <a:buNone/>
            </a:pPr>
            <a:r>
              <a:rPr lang="es-ES" sz="5100" dirty="0"/>
              <a:t>La selección es un proceso de comparación entre dos variables:</a:t>
            </a:r>
          </a:p>
          <a:p>
            <a:pPr marL="0" indent="0" algn="just">
              <a:buNone/>
            </a:pPr>
            <a:endParaRPr lang="es-ES" sz="5100" dirty="0"/>
          </a:p>
          <a:p>
            <a:pPr marL="0" indent="0" algn="just">
              <a:buNone/>
            </a:pPr>
            <a:r>
              <a:rPr lang="es-ES" sz="4500" dirty="0"/>
              <a:t>Por un lado los </a:t>
            </a:r>
            <a:r>
              <a:rPr lang="es-ES" sz="5700" dirty="0">
                <a:solidFill>
                  <a:srgbClr val="FFFF00"/>
                </a:solidFill>
              </a:rPr>
              <a:t>requisitos </a:t>
            </a:r>
            <a:r>
              <a:rPr lang="es-ES" sz="5700" i="1" dirty="0">
                <a:solidFill>
                  <a:srgbClr val="FFFF00"/>
                </a:solidFill>
              </a:rPr>
              <a:t>del puesto </a:t>
            </a:r>
            <a:r>
              <a:rPr lang="es-ES" sz="4500" dirty="0"/>
              <a:t>vacante (son los requisitos que exige el puesto a quien lo desempeñe) y, por otro lado, el </a:t>
            </a:r>
            <a:r>
              <a:rPr lang="es-ES" sz="5700" dirty="0">
                <a:solidFill>
                  <a:srgbClr val="92D050"/>
                </a:solidFill>
              </a:rPr>
              <a:t>perfil de las características de los candidatos presentados. </a:t>
            </a:r>
          </a:p>
          <a:p>
            <a:endParaRPr lang="es-ES" dirty="0"/>
          </a:p>
        </p:txBody>
      </p:sp>
    </p:spTree>
    <p:extLst>
      <p:ext uri="{BB962C8B-B14F-4D97-AF65-F5344CB8AC3E}">
        <p14:creationId xmlns:p14="http://schemas.microsoft.com/office/powerpoint/2010/main" val="2141764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13795" y="1392678"/>
            <a:ext cx="10353762" cy="4192195"/>
          </a:xfrm>
        </p:spPr>
        <p:txBody>
          <a:bodyPr>
            <a:normAutofit lnSpcReduction="10000"/>
          </a:bodyPr>
          <a:lstStyle/>
          <a:p>
            <a:pPr marL="0" indent="0">
              <a:buNone/>
            </a:pPr>
            <a:endParaRPr lang="es-ES" dirty="0" smtClean="0"/>
          </a:p>
          <a:p>
            <a:pPr marL="0" indent="0" algn="just">
              <a:buNone/>
            </a:pPr>
            <a:r>
              <a:rPr lang="es-ES" sz="3600" dirty="0"/>
              <a:t>La primera variable la proporciona la descripción y el análisis de puestos, mientras que la segunda se obtiene por medio de la aplicación de las técnicas de selección. La primera variable se denominará la variable </a:t>
            </a:r>
            <a:r>
              <a:rPr lang="es-ES" sz="3600" i="1" dirty="0"/>
              <a:t>x</a:t>
            </a:r>
            <a:r>
              <a:rPr lang="es-ES" sz="3600" dirty="0"/>
              <a:t>, y la segunda, la variable </a:t>
            </a:r>
            <a:r>
              <a:rPr lang="es-ES" sz="3600" i="1" dirty="0"/>
              <a:t>y</a:t>
            </a:r>
            <a:r>
              <a:rPr lang="es-ES" sz="3600" dirty="0"/>
              <a:t>.</a:t>
            </a:r>
          </a:p>
          <a:p>
            <a:pPr marL="0" indent="0">
              <a:buNone/>
            </a:pPr>
            <a:endParaRPr lang="es-ES" dirty="0"/>
          </a:p>
        </p:txBody>
      </p:sp>
    </p:spTree>
    <p:extLst>
      <p:ext uri="{BB962C8B-B14F-4D97-AF65-F5344CB8AC3E}">
        <p14:creationId xmlns:p14="http://schemas.microsoft.com/office/powerpoint/2010/main" val="3288409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
          </a:p>
        </p:txBody>
      </p:sp>
      <p:sp>
        <p:nvSpPr>
          <p:cNvPr id="3" name="Marcador de contenido 2"/>
          <p:cNvSpPr>
            <a:spLocks noGrp="1"/>
          </p:cNvSpPr>
          <p:nvPr>
            <p:ph idx="1"/>
          </p:nvPr>
        </p:nvSpPr>
        <p:spPr/>
        <p:txBody>
          <a:bodyPr/>
          <a:lstStyle/>
          <a:p>
            <a:endParaRPr lang="es-ES"/>
          </a:p>
        </p:txBody>
      </p:sp>
      <p:pic>
        <p:nvPicPr>
          <p:cNvPr id="4" name="Imagen 3"/>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80202654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TM04033921[[fn=Damasco]]</Template>
  <TotalTime>856</TotalTime>
  <Words>2690</Words>
  <Application>Microsoft Office PowerPoint</Application>
  <PresentationFormat>Panorámica</PresentationFormat>
  <Paragraphs>188</Paragraphs>
  <Slides>61</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61</vt:i4>
      </vt:variant>
    </vt:vector>
  </HeadingPairs>
  <TitlesOfParts>
    <vt:vector size="67" baseType="lpstr">
      <vt:lpstr>Arial</vt:lpstr>
      <vt:lpstr>Bookman Old Style</vt:lpstr>
      <vt:lpstr>Calibri</vt:lpstr>
      <vt:lpstr>Rockwell</vt:lpstr>
      <vt:lpstr>Times New Roman</vt:lpstr>
      <vt:lpstr>Damask</vt:lpstr>
      <vt:lpstr>SELECCIÓN DE PERSONAL</vt:lpstr>
      <vt:lpstr>Presentación de PowerPoint</vt:lpstr>
      <vt:lpstr>Presentación de PowerPoint</vt:lpstr>
      <vt:lpstr>EL CONCEPTO DE SELECCIÓN DE PERSONAL</vt:lpstr>
      <vt:lpstr>Presentación de PowerPoint</vt:lpstr>
      <vt:lpstr>Presentación de PowerPoint</vt:lpstr>
      <vt:lpstr>Selección como un proceso de comparación</vt:lpstr>
      <vt:lpstr>Presentación de PowerPoint</vt:lpstr>
      <vt:lpstr>Presentación de PowerPoint</vt:lpstr>
      <vt:lpstr>Presentación de PowerPoint</vt:lpstr>
      <vt:lpstr>Presentación de PowerPoint</vt:lpstr>
      <vt:lpstr>Selección como un proceso de decisión</vt:lpstr>
      <vt:lpstr>Presentación de PowerPoint</vt:lpstr>
      <vt:lpstr>Presentación de PowerPoint</vt:lpstr>
      <vt:lpstr>Presentación de PowerPoint</vt:lpstr>
      <vt:lpstr>Presentación de PowerPoint</vt:lpstr>
      <vt:lpstr>BASES PARA LA SELECCIÓN DE PERSONAL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Elección de las técnicas de selección</vt:lpstr>
      <vt:lpstr>Presentación de PowerPoint</vt:lpstr>
      <vt:lpstr>ENTREVISTA DE SELECCIÓN</vt:lpstr>
      <vt:lpstr>Presentación de PowerPoint</vt:lpstr>
      <vt:lpstr>Presentación de PowerPoint</vt:lpstr>
      <vt:lpstr>Presentación de PowerPoint</vt:lpstr>
      <vt:lpstr>Presentación de PowerPoint</vt:lpstr>
      <vt:lpstr>Etapas de la entrevista de selección</vt:lpstr>
      <vt:lpstr>Presentación de PowerPoint</vt:lpstr>
      <vt:lpstr>Presentación de PowerPoint</vt:lpstr>
      <vt:lpstr>Presentación de PowerPoint</vt:lpstr>
      <vt:lpstr>Presentación de PowerPoint</vt:lpstr>
      <vt:lpstr>Presentación de PowerPoint</vt:lpstr>
      <vt:lpstr>  Pruebas o exámenes de conocimientos o de habilidades </vt:lpstr>
      <vt:lpstr>Presentación de PowerPoint</vt:lpstr>
      <vt:lpstr>Presentación de PowerPoint</vt:lpstr>
      <vt:lpstr>Presentación de PowerPoint</vt:lpstr>
      <vt:lpstr>Presentación de PowerPoint</vt:lpstr>
      <vt:lpstr>Presentación de PowerPoint</vt:lpstr>
      <vt:lpstr>Tests psicológicos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Test de personalidad</vt:lpstr>
      <vt:lpstr>Presentación de PowerPoint</vt:lpstr>
      <vt:lpstr>Presentación de PowerPoint</vt:lpstr>
      <vt:lpstr>Presentación de PowerPoint</vt:lpstr>
    </vt:vector>
  </TitlesOfParts>
  <Company>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SELECCIÓN DE PERSONAL</dc:title>
  <dc:creator>Full name</dc:creator>
  <cp:lastModifiedBy>Full name</cp:lastModifiedBy>
  <cp:revision>23</cp:revision>
  <dcterms:created xsi:type="dcterms:W3CDTF">2017-04-06T15:30:34Z</dcterms:created>
  <dcterms:modified xsi:type="dcterms:W3CDTF">2017-04-20T19:38:32Z</dcterms:modified>
</cp:coreProperties>
</file>