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9" r:id="rId5"/>
    <p:sldId id="271" r:id="rId6"/>
    <p:sldId id="270" r:id="rId7"/>
    <p:sldId id="268" r:id="rId8"/>
    <p:sldId id="259" r:id="rId9"/>
    <p:sldId id="260" r:id="rId10"/>
    <p:sldId id="261" r:id="rId11"/>
    <p:sldId id="273" r:id="rId12"/>
    <p:sldId id="262" r:id="rId13"/>
    <p:sldId id="272" r:id="rId14"/>
    <p:sldId id="263" r:id="rId15"/>
    <p:sldId id="274" r:id="rId16"/>
    <p:sldId id="264" r:id="rId17"/>
    <p:sldId id="275" r:id="rId18"/>
    <p:sldId id="265" r:id="rId19"/>
    <p:sldId id="266" r:id="rId20"/>
    <p:sldId id="267"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303" r:id="rId40"/>
    <p:sldId id="294" r:id="rId41"/>
    <p:sldId id="295" r:id="rId42"/>
    <p:sldId id="296" r:id="rId43"/>
    <p:sldId id="297" r:id="rId44"/>
    <p:sldId id="298" r:id="rId45"/>
    <p:sldId id="299" r:id="rId46"/>
    <p:sldId id="300" r:id="rId47"/>
    <p:sldId id="301" r:id="rId48"/>
    <p:sldId id="302" r:id="rId49"/>
    <p:sldId id="304" r:id="rId50"/>
    <p:sldId id="305" r:id="rId51"/>
    <p:sldId id="306" r:id="rId52"/>
    <p:sldId id="307" r:id="rId53"/>
    <p:sldId id="308" r:id="rId54"/>
    <p:sldId id="309" r:id="rId55"/>
    <p:sldId id="310" r:id="rId56"/>
    <p:sldId id="311" r:id="rId5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DOCENCIA\EMI\I_2019\Estadisticas.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OCENCIA\EMI\I_2019\Estadisticas.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OCENCIA\EMI\I_2019\Estadisticas.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OCENCIA\EMI\I_2019\Estadisticas.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OCENCIA\EMI\I_2019\Estadisticas.xls"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2800" dirty="0">
                <a:solidFill>
                  <a:sysClr val="windowText" lastClr="000000"/>
                </a:solidFill>
              </a:rPr>
              <a:t>Bolivia: Reservas Internacionales Netas 1990 - 2016</a:t>
            </a:r>
          </a:p>
          <a:p>
            <a:pPr>
              <a:defRPr/>
            </a:pPr>
            <a:r>
              <a:rPr lang="es-MX" sz="2800" dirty="0">
                <a:solidFill>
                  <a:sysClr val="windowText" lastClr="000000"/>
                </a:solidFill>
              </a:rPr>
              <a:t>(Millones de Bolivianos)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lineChart>
        <c:grouping val="standard"/>
        <c:varyColors val="0"/>
        <c:ser>
          <c:idx val="0"/>
          <c:order val="0"/>
          <c:spPr>
            <a:ln w="38100" cap="rnd">
              <a:solidFill>
                <a:schemeClr val="accent1"/>
              </a:solidFill>
              <a:round/>
            </a:ln>
            <a:effectLst/>
          </c:spPr>
          <c:marker>
            <c:symbol val="none"/>
          </c:marker>
          <c:cat>
            <c:strRef>
              <c:f>'Base Monetaria'!$A$16:$A$42</c:f>
              <c:strCache>
                <c:ptCount val="27"/>
                <c:pt idx="0">
                  <c:v>1990 </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'Base Monetaria'!$B$16:$B$42</c:f>
              <c:numCache>
                <c:formatCode>0</c:formatCode>
                <c:ptCount val="27"/>
                <c:pt idx="0">
                  <c:v>448.48</c:v>
                </c:pt>
                <c:pt idx="1">
                  <c:v>749.21</c:v>
                </c:pt>
                <c:pt idx="2">
                  <c:v>954.75800000000004</c:v>
                </c:pt>
                <c:pt idx="3">
                  <c:v>1657.7739999999999</c:v>
                </c:pt>
                <c:pt idx="4">
                  <c:v>2356.21</c:v>
                </c:pt>
                <c:pt idx="5">
                  <c:v>3205.72</c:v>
                </c:pt>
                <c:pt idx="6">
                  <c:v>4925.2889999999998</c:v>
                </c:pt>
                <c:pt idx="7">
                  <c:v>5714.0118819999989</c:v>
                </c:pt>
                <c:pt idx="8">
                  <c:v>5997.643</c:v>
                </c:pt>
                <c:pt idx="9">
                  <c:v>6659.5986590000002</c:v>
                </c:pt>
                <c:pt idx="10">
                  <c:v>6921.0090300000011</c:v>
                </c:pt>
                <c:pt idx="11">
                  <c:v>7337.1423059999997</c:v>
                </c:pt>
                <c:pt idx="12">
                  <c:v>6386.7485859999997</c:v>
                </c:pt>
                <c:pt idx="13">
                  <c:v>7631.1089010000014</c:v>
                </c:pt>
                <c:pt idx="14">
                  <c:v>9031.3379810000006</c:v>
                </c:pt>
                <c:pt idx="15">
                  <c:v>13713.292655440002</c:v>
                </c:pt>
                <c:pt idx="16">
                  <c:v>25209.363420006997</c:v>
                </c:pt>
                <c:pt idx="17">
                  <c:v>40266.643172985903</c:v>
                </c:pt>
                <c:pt idx="18">
                  <c:v>53822.520359065602</c:v>
                </c:pt>
                <c:pt idx="19">
                  <c:v>59803.3155314178</c:v>
                </c:pt>
                <c:pt idx="20">
                  <c:v>67523.803824118004</c:v>
                </c:pt>
                <c:pt idx="21">
                  <c:v>82447.240178248408</c:v>
                </c:pt>
                <c:pt idx="22">
                  <c:v>95537.302473660617</c:v>
                </c:pt>
                <c:pt idx="23">
                  <c:v>98990.791746015413</c:v>
                </c:pt>
                <c:pt idx="24">
                  <c:v>103742.69692378622</c:v>
                </c:pt>
                <c:pt idx="25">
                  <c:v>89563.474436227392</c:v>
                </c:pt>
                <c:pt idx="26">
                  <c:v>69155.386208756405</c:v>
                </c:pt>
              </c:numCache>
            </c:numRef>
          </c:val>
          <c:smooth val="0"/>
        </c:ser>
        <c:dLbls>
          <c:showLegendKey val="0"/>
          <c:showVal val="0"/>
          <c:showCatName val="0"/>
          <c:showSerName val="0"/>
          <c:showPercent val="0"/>
          <c:showBubbleSize val="0"/>
        </c:dLbls>
        <c:smooth val="0"/>
        <c:axId val="307783056"/>
        <c:axId val="307781488"/>
      </c:lineChart>
      <c:catAx>
        <c:axId val="30778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s-MX"/>
          </a:p>
        </c:txPr>
        <c:crossAx val="307781488"/>
        <c:crosses val="autoZero"/>
        <c:auto val="1"/>
        <c:lblAlgn val="ctr"/>
        <c:lblOffset val="100"/>
        <c:noMultiLvlLbl val="0"/>
      </c:catAx>
      <c:valAx>
        <c:axId val="307781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07783056"/>
        <c:crosses val="autoZero"/>
        <c:crossBetween val="between"/>
      </c:valAx>
      <c:spPr>
        <a:noFill/>
        <a:ln>
          <a:noFill/>
        </a:ln>
        <a:effectLst/>
      </c:spPr>
    </c:plotArea>
    <c:plotVisOnly val="1"/>
    <c:dispBlanksAs val="gap"/>
    <c:showDLblsOverMax val="0"/>
  </c:chart>
  <c:spPr>
    <a:noFill/>
    <a:ln w="12700">
      <a:solidFill>
        <a:schemeClr val="accent1"/>
      </a:solid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2400" dirty="0">
                <a:solidFill>
                  <a:sysClr val="windowText" lastClr="000000"/>
                </a:solidFill>
              </a:rPr>
              <a:t>Bolivia:</a:t>
            </a:r>
            <a:r>
              <a:rPr lang="es-MX" sz="2400" baseline="0" dirty="0">
                <a:solidFill>
                  <a:sysClr val="windowText" lastClr="000000"/>
                </a:solidFill>
              </a:rPr>
              <a:t> Exportaciones Importaciones y Saldo comercial 1990 - 2016 </a:t>
            </a:r>
          </a:p>
          <a:p>
            <a:pPr>
              <a:defRPr/>
            </a:pPr>
            <a:r>
              <a:rPr lang="es-MX" sz="2400" baseline="0" dirty="0">
                <a:solidFill>
                  <a:sysClr val="windowText" lastClr="000000"/>
                </a:solidFill>
              </a:rPr>
              <a:t>(Millones de Bolivianos de 1990)</a:t>
            </a:r>
            <a:endParaRPr lang="es-MX" sz="2400"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lineChart>
        <c:grouping val="standard"/>
        <c:varyColors val="0"/>
        <c:ser>
          <c:idx val="0"/>
          <c:order val="0"/>
          <c:tx>
            <c:strRef>
              <c:f>PIB!$A$13</c:f>
              <c:strCache>
                <c:ptCount val="1"/>
                <c:pt idx="0">
                  <c:v> EXPORTACIONES  DE  BIENES Y SERVICIOS   </c:v>
                </c:pt>
              </c:strCache>
            </c:strRef>
          </c:tx>
          <c:spPr>
            <a:ln w="44450" cap="rnd">
              <a:solidFill>
                <a:schemeClr val="accent1"/>
              </a:solidFill>
              <a:prstDash val="dash"/>
              <a:round/>
            </a:ln>
            <a:effectLst/>
          </c:spPr>
          <c:marker>
            <c:symbol val="none"/>
          </c:marker>
          <c:cat>
            <c:strRef>
              <c:f>PIB!$B$8:$AB$8</c:f>
              <c:strCache>
                <c:ptCount val="27"/>
                <c:pt idx="0">
                  <c:v>1990</c:v>
                </c:pt>
                <c:pt idx="1">
                  <c:v>1991</c:v>
                </c:pt>
                <c:pt idx="2">
                  <c:v>1992</c:v>
                </c:pt>
                <c:pt idx="3">
                  <c:v>1993</c:v>
                </c:pt>
                <c:pt idx="4">
                  <c:v>1994</c:v>
                </c:pt>
                <c:pt idx="5">
                  <c:v>1995</c:v>
                </c:pt>
                <c:pt idx="6">
                  <c:v>1996</c:v>
                </c:pt>
                <c:pt idx="7">
                  <c:v>1997</c:v>
                </c:pt>
                <c:pt idx="8">
                  <c:v>1998</c:v>
                </c:pt>
                <c:pt idx="9">
                  <c:v>1999</c:v>
                </c:pt>
                <c:pt idx="10">
                  <c:v>2000 </c:v>
                </c:pt>
                <c:pt idx="11">
                  <c:v>2001 </c:v>
                </c:pt>
                <c:pt idx="12">
                  <c:v>2002 </c:v>
                </c:pt>
                <c:pt idx="13">
                  <c:v>2003 </c:v>
                </c:pt>
                <c:pt idx="14">
                  <c:v>2004 </c:v>
                </c:pt>
                <c:pt idx="15">
                  <c:v>2005 </c:v>
                </c:pt>
                <c:pt idx="16">
                  <c:v>2006 </c:v>
                </c:pt>
                <c:pt idx="17">
                  <c:v>2007 </c:v>
                </c:pt>
                <c:pt idx="18">
                  <c:v>2008 </c:v>
                </c:pt>
                <c:pt idx="19">
                  <c:v>2009 </c:v>
                </c:pt>
                <c:pt idx="20">
                  <c:v>2010 </c:v>
                </c:pt>
                <c:pt idx="21">
                  <c:v>2011 </c:v>
                </c:pt>
                <c:pt idx="22">
                  <c:v>2012 </c:v>
                </c:pt>
                <c:pt idx="23">
                  <c:v>2013 </c:v>
                </c:pt>
                <c:pt idx="24">
                  <c:v>2014 (p)</c:v>
                </c:pt>
                <c:pt idx="25">
                  <c:v>2015 (p)</c:v>
                </c:pt>
                <c:pt idx="26">
                  <c:v>2016 (p)</c:v>
                </c:pt>
              </c:strCache>
            </c:strRef>
          </c:cat>
          <c:val>
            <c:numRef>
              <c:f>PIB!$B$13:$AB$13</c:f>
              <c:numCache>
                <c:formatCode>0</c:formatCode>
                <c:ptCount val="27"/>
                <c:pt idx="0">
                  <c:v>3517.4803121216019</c:v>
                </c:pt>
                <c:pt idx="1">
                  <c:v>3774.0382511829721</c:v>
                </c:pt>
                <c:pt idx="2">
                  <c:v>3816.0360390102524</c:v>
                </c:pt>
                <c:pt idx="3">
                  <c:v>4018.4614027332545</c:v>
                </c:pt>
                <c:pt idx="4">
                  <c:v>4625.1084804440261</c:v>
                </c:pt>
                <c:pt idx="5">
                  <c:v>5046.8392544215521</c:v>
                </c:pt>
                <c:pt idx="6">
                  <c:v>5252.1781846797458</c:v>
                </c:pt>
                <c:pt idx="7">
                  <c:v>5141.3456033947568</c:v>
                </c:pt>
                <c:pt idx="8">
                  <c:v>5474.6297379329244</c:v>
                </c:pt>
                <c:pt idx="9">
                  <c:v>4773.614518572781</c:v>
                </c:pt>
                <c:pt idx="10">
                  <c:v>5491.595341519499</c:v>
                </c:pt>
                <c:pt idx="11">
                  <c:v>5951.6387395832207</c:v>
                </c:pt>
                <c:pt idx="12">
                  <c:v>6290.4797822203745</c:v>
                </c:pt>
                <c:pt idx="13">
                  <c:v>7055.5942242848741</c:v>
                </c:pt>
                <c:pt idx="14">
                  <c:v>8228.2724780836088</c:v>
                </c:pt>
                <c:pt idx="15">
                  <c:v>8914.2071560972909</c:v>
                </c:pt>
                <c:pt idx="16">
                  <c:v>9924.7959794743056</c:v>
                </c:pt>
                <c:pt idx="17">
                  <c:v>10231.389604661301</c:v>
                </c:pt>
                <c:pt idx="18">
                  <c:v>10453.874677079719</c:v>
                </c:pt>
                <c:pt idx="19">
                  <c:v>9329.4915786171277</c:v>
                </c:pt>
                <c:pt idx="20">
                  <c:v>10248.691938262526</c:v>
                </c:pt>
                <c:pt idx="21">
                  <c:v>10719.430326778402</c:v>
                </c:pt>
                <c:pt idx="22">
                  <c:v>12144.641344119987</c:v>
                </c:pt>
                <c:pt idx="23">
                  <c:v>12641.951766712542</c:v>
                </c:pt>
                <c:pt idx="24">
                  <c:v>14015.558152483696</c:v>
                </c:pt>
                <c:pt idx="25">
                  <c:v>13186.019406734227</c:v>
                </c:pt>
                <c:pt idx="26">
                  <c:v>12432.525</c:v>
                </c:pt>
              </c:numCache>
            </c:numRef>
          </c:val>
          <c:smooth val="0"/>
        </c:ser>
        <c:ser>
          <c:idx val="1"/>
          <c:order val="1"/>
          <c:tx>
            <c:strRef>
              <c:f>PIB!$A$14</c:f>
              <c:strCache>
                <c:ptCount val="1"/>
                <c:pt idx="0">
                  <c:v> Menos : IMPORTACIONES  DE  BIENES Y SERVICIOS   </c:v>
                </c:pt>
              </c:strCache>
            </c:strRef>
          </c:tx>
          <c:spPr>
            <a:ln w="28575" cap="rnd">
              <a:solidFill>
                <a:schemeClr val="accent2"/>
              </a:solidFill>
              <a:round/>
            </a:ln>
            <a:effectLst/>
          </c:spPr>
          <c:marker>
            <c:symbol val="none"/>
          </c:marker>
          <c:cat>
            <c:strRef>
              <c:f>PIB!$B$8:$AB$8</c:f>
              <c:strCache>
                <c:ptCount val="27"/>
                <c:pt idx="0">
                  <c:v>1990</c:v>
                </c:pt>
                <c:pt idx="1">
                  <c:v>1991</c:v>
                </c:pt>
                <c:pt idx="2">
                  <c:v>1992</c:v>
                </c:pt>
                <c:pt idx="3">
                  <c:v>1993</c:v>
                </c:pt>
                <c:pt idx="4">
                  <c:v>1994</c:v>
                </c:pt>
                <c:pt idx="5">
                  <c:v>1995</c:v>
                </c:pt>
                <c:pt idx="6">
                  <c:v>1996</c:v>
                </c:pt>
                <c:pt idx="7">
                  <c:v>1997</c:v>
                </c:pt>
                <c:pt idx="8">
                  <c:v>1998</c:v>
                </c:pt>
                <c:pt idx="9">
                  <c:v>1999</c:v>
                </c:pt>
                <c:pt idx="10">
                  <c:v>2000 </c:v>
                </c:pt>
                <c:pt idx="11">
                  <c:v>2001 </c:v>
                </c:pt>
                <c:pt idx="12">
                  <c:v>2002 </c:v>
                </c:pt>
                <c:pt idx="13">
                  <c:v>2003 </c:v>
                </c:pt>
                <c:pt idx="14">
                  <c:v>2004 </c:v>
                </c:pt>
                <c:pt idx="15">
                  <c:v>2005 </c:v>
                </c:pt>
                <c:pt idx="16">
                  <c:v>2006 </c:v>
                </c:pt>
                <c:pt idx="17">
                  <c:v>2007 </c:v>
                </c:pt>
                <c:pt idx="18">
                  <c:v>2008 </c:v>
                </c:pt>
                <c:pt idx="19">
                  <c:v>2009 </c:v>
                </c:pt>
                <c:pt idx="20">
                  <c:v>2010 </c:v>
                </c:pt>
                <c:pt idx="21">
                  <c:v>2011 </c:v>
                </c:pt>
                <c:pt idx="22">
                  <c:v>2012 </c:v>
                </c:pt>
                <c:pt idx="23">
                  <c:v>2013 </c:v>
                </c:pt>
                <c:pt idx="24">
                  <c:v>2014 (p)</c:v>
                </c:pt>
                <c:pt idx="25">
                  <c:v>2015 (p)</c:v>
                </c:pt>
                <c:pt idx="26">
                  <c:v>2016 (p)</c:v>
                </c:pt>
              </c:strCache>
            </c:strRef>
          </c:cat>
          <c:val>
            <c:numRef>
              <c:f>PIB!$B$14:$AB$14</c:f>
              <c:numCache>
                <c:formatCode>0</c:formatCode>
                <c:ptCount val="27"/>
                <c:pt idx="0">
                  <c:v>3694.9695560370706</c:v>
                </c:pt>
                <c:pt idx="1">
                  <c:v>4160.1409353155614</c:v>
                </c:pt>
                <c:pt idx="2">
                  <c:v>4572.9935915747174</c:v>
                </c:pt>
                <c:pt idx="3">
                  <c:v>4539.683683875809</c:v>
                </c:pt>
                <c:pt idx="4">
                  <c:v>4510.4201448315034</c:v>
                </c:pt>
                <c:pt idx="5">
                  <c:v>4912.7341807881667</c:v>
                </c:pt>
                <c:pt idx="6">
                  <c:v>5302.8182194119281</c:v>
                </c:pt>
                <c:pt idx="7">
                  <c:v>6020.7722179616603</c:v>
                </c:pt>
                <c:pt idx="8">
                  <c:v>7364.052028795727</c:v>
                </c:pt>
                <c:pt idx="9">
                  <c:v>6101.789723819953</c:v>
                </c:pt>
                <c:pt idx="10">
                  <c:v>6386.7382531320754</c:v>
                </c:pt>
                <c:pt idx="11">
                  <c:v>6064.8455934602434</c:v>
                </c:pt>
                <c:pt idx="12">
                  <c:v>6859.037709102251</c:v>
                </c:pt>
                <c:pt idx="13">
                  <c:v>6921.7995837422304</c:v>
                </c:pt>
                <c:pt idx="14">
                  <c:v>7300.1085165662125</c:v>
                </c:pt>
                <c:pt idx="15">
                  <c:v>8379.5455593923562</c:v>
                </c:pt>
                <c:pt idx="16">
                  <c:v>8811.9634166968608</c:v>
                </c:pt>
                <c:pt idx="17">
                  <c:v>9197.2555654193402</c:v>
                </c:pt>
                <c:pt idx="18">
                  <c:v>10064.984005829598</c:v>
                </c:pt>
                <c:pt idx="19">
                  <c:v>9037.4401715150616</c:v>
                </c:pt>
                <c:pt idx="20">
                  <c:v>10035.269374146186</c:v>
                </c:pt>
                <c:pt idx="21">
                  <c:v>11742.290586444871</c:v>
                </c:pt>
                <c:pt idx="22">
                  <c:v>12244.967047356684</c:v>
                </c:pt>
                <c:pt idx="23">
                  <c:v>13246.528363640524</c:v>
                </c:pt>
                <c:pt idx="24">
                  <c:v>15244.475445203017</c:v>
                </c:pt>
                <c:pt idx="25">
                  <c:v>14420.423514579064</c:v>
                </c:pt>
                <c:pt idx="26">
                  <c:v>13815.823</c:v>
                </c:pt>
              </c:numCache>
            </c:numRef>
          </c:val>
          <c:smooth val="0"/>
        </c:ser>
        <c:ser>
          <c:idx val="2"/>
          <c:order val="2"/>
          <c:tx>
            <c:strRef>
              <c:f>PIB!$A$19</c:f>
              <c:strCache>
                <c:ptCount val="1"/>
                <c:pt idx="0">
                  <c:v>Balanza comercial</c:v>
                </c:pt>
              </c:strCache>
            </c:strRef>
          </c:tx>
          <c:spPr>
            <a:ln w="28575" cap="rnd">
              <a:solidFill>
                <a:srgbClr val="FF0000"/>
              </a:solidFill>
              <a:prstDash val="sysDash"/>
              <a:round/>
            </a:ln>
            <a:effectLst/>
          </c:spPr>
          <c:marker>
            <c:symbol val="none"/>
          </c:marker>
          <c:cat>
            <c:strRef>
              <c:f>PIB!$B$8:$AB$8</c:f>
              <c:strCache>
                <c:ptCount val="27"/>
                <c:pt idx="0">
                  <c:v>1990</c:v>
                </c:pt>
                <c:pt idx="1">
                  <c:v>1991</c:v>
                </c:pt>
                <c:pt idx="2">
                  <c:v>1992</c:v>
                </c:pt>
                <c:pt idx="3">
                  <c:v>1993</c:v>
                </c:pt>
                <c:pt idx="4">
                  <c:v>1994</c:v>
                </c:pt>
                <c:pt idx="5">
                  <c:v>1995</c:v>
                </c:pt>
                <c:pt idx="6">
                  <c:v>1996</c:v>
                </c:pt>
                <c:pt idx="7">
                  <c:v>1997</c:v>
                </c:pt>
                <c:pt idx="8">
                  <c:v>1998</c:v>
                </c:pt>
                <c:pt idx="9">
                  <c:v>1999</c:v>
                </c:pt>
                <c:pt idx="10">
                  <c:v>2000 </c:v>
                </c:pt>
                <c:pt idx="11">
                  <c:v>2001 </c:v>
                </c:pt>
                <c:pt idx="12">
                  <c:v>2002 </c:v>
                </c:pt>
                <c:pt idx="13">
                  <c:v>2003 </c:v>
                </c:pt>
                <c:pt idx="14">
                  <c:v>2004 </c:v>
                </c:pt>
                <c:pt idx="15">
                  <c:v>2005 </c:v>
                </c:pt>
                <c:pt idx="16">
                  <c:v>2006 </c:v>
                </c:pt>
                <c:pt idx="17">
                  <c:v>2007 </c:v>
                </c:pt>
                <c:pt idx="18">
                  <c:v>2008 </c:v>
                </c:pt>
                <c:pt idx="19">
                  <c:v>2009 </c:v>
                </c:pt>
                <c:pt idx="20">
                  <c:v>2010 </c:v>
                </c:pt>
                <c:pt idx="21">
                  <c:v>2011 </c:v>
                </c:pt>
                <c:pt idx="22">
                  <c:v>2012 </c:v>
                </c:pt>
                <c:pt idx="23">
                  <c:v>2013 </c:v>
                </c:pt>
                <c:pt idx="24">
                  <c:v>2014 (p)</c:v>
                </c:pt>
                <c:pt idx="25">
                  <c:v>2015 (p)</c:v>
                </c:pt>
                <c:pt idx="26">
                  <c:v>2016 (p)</c:v>
                </c:pt>
              </c:strCache>
            </c:strRef>
          </c:cat>
          <c:val>
            <c:numRef>
              <c:f>PIB!$B$19:$AB$19</c:f>
              <c:numCache>
                <c:formatCode>0</c:formatCode>
                <c:ptCount val="27"/>
                <c:pt idx="0">
                  <c:v>-177.48924391546871</c:v>
                </c:pt>
                <c:pt idx="1">
                  <c:v>-386.10268413258927</c:v>
                </c:pt>
                <c:pt idx="2">
                  <c:v>-756.957552564465</c:v>
                </c:pt>
                <c:pt idx="3">
                  <c:v>-521.22228114255449</c:v>
                </c:pt>
                <c:pt idx="4">
                  <c:v>114.68833561252268</c:v>
                </c:pt>
                <c:pt idx="5">
                  <c:v>134.10507363338547</c:v>
                </c:pt>
                <c:pt idx="6">
                  <c:v>-50.640034732182357</c:v>
                </c:pt>
                <c:pt idx="7">
                  <c:v>-879.42661456690348</c:v>
                </c:pt>
                <c:pt idx="8">
                  <c:v>-1889.4222908628026</c:v>
                </c:pt>
                <c:pt idx="9">
                  <c:v>-1328.175205247172</c:v>
                </c:pt>
                <c:pt idx="10">
                  <c:v>-895.14291161257643</c:v>
                </c:pt>
                <c:pt idx="11">
                  <c:v>-113.2068538770227</c:v>
                </c:pt>
                <c:pt idx="12">
                  <c:v>-568.55792688187648</c:v>
                </c:pt>
                <c:pt idx="13">
                  <c:v>133.79464054264372</c:v>
                </c:pt>
                <c:pt idx="14">
                  <c:v>928.16396151739627</c:v>
                </c:pt>
                <c:pt idx="15">
                  <c:v>534.66159670493471</c:v>
                </c:pt>
                <c:pt idx="16">
                  <c:v>1112.8325627774448</c:v>
                </c:pt>
                <c:pt idx="17">
                  <c:v>1034.1340392419606</c:v>
                </c:pt>
                <c:pt idx="18">
                  <c:v>388.89067125012116</c:v>
                </c:pt>
                <c:pt idx="19">
                  <c:v>292.05140710206615</c:v>
                </c:pt>
                <c:pt idx="20">
                  <c:v>213.42256411633934</c:v>
                </c:pt>
                <c:pt idx="21">
                  <c:v>-1022.8602596664696</c:v>
                </c:pt>
                <c:pt idx="22">
                  <c:v>-100.32570323669643</c:v>
                </c:pt>
                <c:pt idx="23">
                  <c:v>-604.57659692798188</c:v>
                </c:pt>
                <c:pt idx="24">
                  <c:v>-1228.9172927193213</c:v>
                </c:pt>
                <c:pt idx="25">
                  <c:v>-1234.4041078448372</c:v>
                </c:pt>
                <c:pt idx="26">
                  <c:v>-1383.2980000000007</c:v>
                </c:pt>
              </c:numCache>
            </c:numRef>
          </c:val>
          <c:smooth val="0"/>
        </c:ser>
        <c:dLbls>
          <c:showLegendKey val="0"/>
          <c:showVal val="0"/>
          <c:showCatName val="0"/>
          <c:showSerName val="0"/>
          <c:showPercent val="0"/>
          <c:showBubbleSize val="0"/>
        </c:dLbls>
        <c:smooth val="0"/>
        <c:axId val="307786192"/>
        <c:axId val="307786584"/>
      </c:lineChart>
      <c:catAx>
        <c:axId val="30778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MX"/>
          </a:p>
        </c:txPr>
        <c:crossAx val="307786584"/>
        <c:crosses val="autoZero"/>
        <c:auto val="1"/>
        <c:lblAlgn val="ctr"/>
        <c:lblOffset val="100"/>
        <c:noMultiLvlLbl val="0"/>
      </c:catAx>
      <c:valAx>
        <c:axId val="307786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07786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2000" dirty="0">
                <a:solidFill>
                  <a:sysClr val="windowText" lastClr="000000"/>
                </a:solidFill>
              </a:rPr>
              <a:t>Bolivia:</a:t>
            </a:r>
            <a:r>
              <a:rPr lang="es-MX" sz="2000" baseline="0" dirty="0">
                <a:solidFill>
                  <a:sysClr val="windowText" lastClr="000000"/>
                </a:solidFill>
              </a:rPr>
              <a:t> </a:t>
            </a:r>
            <a:r>
              <a:rPr lang="es-MX" sz="2000" dirty="0">
                <a:solidFill>
                  <a:sysClr val="windowText" lastClr="000000"/>
                </a:solidFill>
              </a:rPr>
              <a:t>Balanza</a:t>
            </a:r>
            <a:r>
              <a:rPr lang="es-MX" sz="2000" baseline="0" dirty="0">
                <a:solidFill>
                  <a:sysClr val="windowText" lastClr="000000"/>
                </a:solidFill>
              </a:rPr>
              <a:t> Comercial y Reservas Internacionales Netas  1990 - 2016</a:t>
            </a:r>
          </a:p>
          <a:p>
            <a:pPr>
              <a:defRPr/>
            </a:pPr>
            <a:r>
              <a:rPr lang="es-MX" sz="2000" baseline="0" dirty="0">
                <a:solidFill>
                  <a:sysClr val="windowText" lastClr="000000"/>
                </a:solidFill>
              </a:rPr>
              <a:t>(Millones de bolivianos)</a:t>
            </a:r>
            <a:endParaRPr lang="es-MX" sz="2000"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lineChart>
        <c:grouping val="standard"/>
        <c:varyColors val="0"/>
        <c:ser>
          <c:idx val="1"/>
          <c:order val="1"/>
          <c:tx>
            <c:strRef>
              <c:f>PIB!$A$20</c:f>
              <c:strCache>
                <c:ptCount val="1"/>
                <c:pt idx="0">
                  <c:v>Reservas Internacionales Netas</c:v>
                </c:pt>
              </c:strCache>
            </c:strRef>
          </c:tx>
          <c:spPr>
            <a:ln w="44450" cap="rnd">
              <a:solidFill>
                <a:schemeClr val="accent2"/>
              </a:solidFill>
              <a:prstDash val="sysDash"/>
              <a:round/>
            </a:ln>
            <a:effectLst/>
          </c:spPr>
          <c:marker>
            <c:symbol val="none"/>
          </c:marker>
          <c:cat>
            <c:strRef>
              <c:f>PIB!$B$8:$AB$8</c:f>
              <c:strCache>
                <c:ptCount val="27"/>
                <c:pt idx="0">
                  <c:v>1990</c:v>
                </c:pt>
                <c:pt idx="1">
                  <c:v>1991</c:v>
                </c:pt>
                <c:pt idx="2">
                  <c:v>1992</c:v>
                </c:pt>
                <c:pt idx="3">
                  <c:v>1993</c:v>
                </c:pt>
                <c:pt idx="4">
                  <c:v>1994</c:v>
                </c:pt>
                <c:pt idx="5">
                  <c:v>1995</c:v>
                </c:pt>
                <c:pt idx="6">
                  <c:v>1996</c:v>
                </c:pt>
                <c:pt idx="7">
                  <c:v>1997</c:v>
                </c:pt>
                <c:pt idx="8">
                  <c:v>1998</c:v>
                </c:pt>
                <c:pt idx="9">
                  <c:v>1999</c:v>
                </c:pt>
                <c:pt idx="10">
                  <c:v>2000 </c:v>
                </c:pt>
                <c:pt idx="11">
                  <c:v>2001 </c:v>
                </c:pt>
                <c:pt idx="12">
                  <c:v>2002 </c:v>
                </c:pt>
                <c:pt idx="13">
                  <c:v>2003 </c:v>
                </c:pt>
                <c:pt idx="14">
                  <c:v>2004 </c:v>
                </c:pt>
                <c:pt idx="15">
                  <c:v>2005 </c:v>
                </c:pt>
                <c:pt idx="16">
                  <c:v>2006 </c:v>
                </c:pt>
                <c:pt idx="17">
                  <c:v>2007 </c:v>
                </c:pt>
                <c:pt idx="18">
                  <c:v>2008 </c:v>
                </c:pt>
                <c:pt idx="19">
                  <c:v>2009 </c:v>
                </c:pt>
                <c:pt idx="20">
                  <c:v>2010 </c:v>
                </c:pt>
                <c:pt idx="21">
                  <c:v>2011 </c:v>
                </c:pt>
                <c:pt idx="22">
                  <c:v>2012 </c:v>
                </c:pt>
                <c:pt idx="23">
                  <c:v>2013 </c:v>
                </c:pt>
                <c:pt idx="24">
                  <c:v>2014 (p)</c:v>
                </c:pt>
                <c:pt idx="25">
                  <c:v>2015 (p)</c:v>
                </c:pt>
                <c:pt idx="26">
                  <c:v>2016 (p)</c:v>
                </c:pt>
              </c:strCache>
            </c:strRef>
          </c:cat>
          <c:val>
            <c:numRef>
              <c:f>PIB!$B$20:$AB$20</c:f>
              <c:numCache>
                <c:formatCode>0</c:formatCode>
                <c:ptCount val="27"/>
                <c:pt idx="0">
                  <c:v>448.48</c:v>
                </c:pt>
                <c:pt idx="1">
                  <c:v>749.21</c:v>
                </c:pt>
                <c:pt idx="2">
                  <c:v>954.75800000000004</c:v>
                </c:pt>
                <c:pt idx="3">
                  <c:v>1657.7739999999999</c:v>
                </c:pt>
                <c:pt idx="4">
                  <c:v>2356.21</c:v>
                </c:pt>
                <c:pt idx="5">
                  <c:v>3205.72</c:v>
                </c:pt>
                <c:pt idx="6">
                  <c:v>4925.2889999999998</c:v>
                </c:pt>
                <c:pt idx="7">
                  <c:v>5714.0118819999989</c:v>
                </c:pt>
                <c:pt idx="8">
                  <c:v>5997.643</c:v>
                </c:pt>
                <c:pt idx="9">
                  <c:v>6659.5986590000002</c:v>
                </c:pt>
                <c:pt idx="10">
                  <c:v>6921.0090300000011</c:v>
                </c:pt>
                <c:pt idx="11">
                  <c:v>7337.1423059999997</c:v>
                </c:pt>
                <c:pt idx="12">
                  <c:v>6386.7485859999997</c:v>
                </c:pt>
                <c:pt idx="13">
                  <c:v>7631.1089010000014</c:v>
                </c:pt>
                <c:pt idx="14">
                  <c:v>9031.3379810000006</c:v>
                </c:pt>
                <c:pt idx="15">
                  <c:v>13713.292655440002</c:v>
                </c:pt>
                <c:pt idx="16">
                  <c:v>25209.363420006997</c:v>
                </c:pt>
                <c:pt idx="17">
                  <c:v>40266.643172985903</c:v>
                </c:pt>
                <c:pt idx="18">
                  <c:v>53822.520359065602</c:v>
                </c:pt>
                <c:pt idx="19">
                  <c:v>59803.3155314178</c:v>
                </c:pt>
                <c:pt idx="20">
                  <c:v>67523.803824118004</c:v>
                </c:pt>
                <c:pt idx="21">
                  <c:v>82447.240178248408</c:v>
                </c:pt>
                <c:pt idx="22">
                  <c:v>95537.302473660617</c:v>
                </c:pt>
                <c:pt idx="23">
                  <c:v>98990.791746015413</c:v>
                </c:pt>
                <c:pt idx="24">
                  <c:v>103742.69692378622</c:v>
                </c:pt>
                <c:pt idx="25">
                  <c:v>89563.474436227392</c:v>
                </c:pt>
                <c:pt idx="26">
                  <c:v>69155.386208756405</c:v>
                </c:pt>
              </c:numCache>
            </c:numRef>
          </c:val>
          <c:smooth val="0"/>
        </c:ser>
        <c:dLbls>
          <c:showLegendKey val="0"/>
          <c:showVal val="0"/>
          <c:showCatName val="0"/>
          <c:showSerName val="0"/>
          <c:showPercent val="0"/>
          <c:showBubbleSize val="0"/>
        </c:dLbls>
        <c:marker val="1"/>
        <c:smooth val="0"/>
        <c:axId val="307785016"/>
        <c:axId val="307784624"/>
      </c:lineChart>
      <c:lineChart>
        <c:grouping val="standard"/>
        <c:varyColors val="0"/>
        <c:ser>
          <c:idx val="0"/>
          <c:order val="0"/>
          <c:tx>
            <c:strRef>
              <c:f>PIB!$A$19</c:f>
              <c:strCache>
                <c:ptCount val="1"/>
                <c:pt idx="0">
                  <c:v>Balanza comercial</c:v>
                </c:pt>
              </c:strCache>
            </c:strRef>
          </c:tx>
          <c:spPr>
            <a:ln w="28575" cap="rnd">
              <a:solidFill>
                <a:schemeClr val="accent1"/>
              </a:solidFill>
              <a:round/>
            </a:ln>
            <a:effectLst/>
          </c:spPr>
          <c:marker>
            <c:symbol val="none"/>
          </c:marker>
          <c:cat>
            <c:strRef>
              <c:f>PIB!$B$8:$AB$8</c:f>
              <c:strCache>
                <c:ptCount val="27"/>
                <c:pt idx="0">
                  <c:v>1990</c:v>
                </c:pt>
                <c:pt idx="1">
                  <c:v>1991</c:v>
                </c:pt>
                <c:pt idx="2">
                  <c:v>1992</c:v>
                </c:pt>
                <c:pt idx="3">
                  <c:v>1993</c:v>
                </c:pt>
                <c:pt idx="4">
                  <c:v>1994</c:v>
                </c:pt>
                <c:pt idx="5">
                  <c:v>1995</c:v>
                </c:pt>
                <c:pt idx="6">
                  <c:v>1996</c:v>
                </c:pt>
                <c:pt idx="7">
                  <c:v>1997</c:v>
                </c:pt>
                <c:pt idx="8">
                  <c:v>1998</c:v>
                </c:pt>
                <c:pt idx="9">
                  <c:v>1999</c:v>
                </c:pt>
                <c:pt idx="10">
                  <c:v>2000 </c:v>
                </c:pt>
                <c:pt idx="11">
                  <c:v>2001 </c:v>
                </c:pt>
                <c:pt idx="12">
                  <c:v>2002 </c:v>
                </c:pt>
                <c:pt idx="13">
                  <c:v>2003 </c:v>
                </c:pt>
                <c:pt idx="14">
                  <c:v>2004 </c:v>
                </c:pt>
                <c:pt idx="15">
                  <c:v>2005 </c:v>
                </c:pt>
                <c:pt idx="16">
                  <c:v>2006 </c:v>
                </c:pt>
                <c:pt idx="17">
                  <c:v>2007 </c:v>
                </c:pt>
                <c:pt idx="18">
                  <c:v>2008 </c:v>
                </c:pt>
                <c:pt idx="19">
                  <c:v>2009 </c:v>
                </c:pt>
                <c:pt idx="20">
                  <c:v>2010 </c:v>
                </c:pt>
                <c:pt idx="21">
                  <c:v>2011 </c:v>
                </c:pt>
                <c:pt idx="22">
                  <c:v>2012 </c:v>
                </c:pt>
                <c:pt idx="23">
                  <c:v>2013 </c:v>
                </c:pt>
                <c:pt idx="24">
                  <c:v>2014 (p)</c:v>
                </c:pt>
                <c:pt idx="25">
                  <c:v>2015 (p)</c:v>
                </c:pt>
                <c:pt idx="26">
                  <c:v>2016 (p)</c:v>
                </c:pt>
              </c:strCache>
            </c:strRef>
          </c:cat>
          <c:val>
            <c:numRef>
              <c:f>PIB!$B$19:$AB$19</c:f>
              <c:numCache>
                <c:formatCode>0</c:formatCode>
                <c:ptCount val="27"/>
                <c:pt idx="0">
                  <c:v>-177.48924391546871</c:v>
                </c:pt>
                <c:pt idx="1">
                  <c:v>-386.10268413258927</c:v>
                </c:pt>
                <c:pt idx="2">
                  <c:v>-756.957552564465</c:v>
                </c:pt>
                <c:pt idx="3">
                  <c:v>-521.22228114255449</c:v>
                </c:pt>
                <c:pt idx="4">
                  <c:v>114.68833561252268</c:v>
                </c:pt>
                <c:pt idx="5">
                  <c:v>134.10507363338547</c:v>
                </c:pt>
                <c:pt idx="6">
                  <c:v>-50.640034732182357</c:v>
                </c:pt>
                <c:pt idx="7">
                  <c:v>-879.42661456690348</c:v>
                </c:pt>
                <c:pt idx="8">
                  <c:v>-1889.4222908628026</c:v>
                </c:pt>
                <c:pt idx="9">
                  <c:v>-1328.175205247172</c:v>
                </c:pt>
                <c:pt idx="10">
                  <c:v>-895.14291161257643</c:v>
                </c:pt>
                <c:pt idx="11">
                  <c:v>-113.2068538770227</c:v>
                </c:pt>
                <c:pt idx="12">
                  <c:v>-568.55792688187648</c:v>
                </c:pt>
                <c:pt idx="13">
                  <c:v>133.79464054264372</c:v>
                </c:pt>
                <c:pt idx="14">
                  <c:v>928.16396151739627</c:v>
                </c:pt>
                <c:pt idx="15">
                  <c:v>534.66159670493471</c:v>
                </c:pt>
                <c:pt idx="16">
                  <c:v>1112.8325627774448</c:v>
                </c:pt>
                <c:pt idx="17">
                  <c:v>1034.1340392419606</c:v>
                </c:pt>
                <c:pt idx="18">
                  <c:v>388.89067125012116</c:v>
                </c:pt>
                <c:pt idx="19">
                  <c:v>292.05140710206615</c:v>
                </c:pt>
                <c:pt idx="20">
                  <c:v>213.42256411633934</c:v>
                </c:pt>
                <c:pt idx="21">
                  <c:v>-1022.8602596664696</c:v>
                </c:pt>
                <c:pt idx="22">
                  <c:v>-100.32570323669643</c:v>
                </c:pt>
                <c:pt idx="23">
                  <c:v>-604.57659692798188</c:v>
                </c:pt>
                <c:pt idx="24">
                  <c:v>-1228.9172927193213</c:v>
                </c:pt>
                <c:pt idx="25">
                  <c:v>-1234.4041078448372</c:v>
                </c:pt>
                <c:pt idx="26">
                  <c:v>-1383.2980000000007</c:v>
                </c:pt>
              </c:numCache>
            </c:numRef>
          </c:val>
          <c:smooth val="0"/>
        </c:ser>
        <c:dLbls>
          <c:showLegendKey val="0"/>
          <c:showVal val="0"/>
          <c:showCatName val="0"/>
          <c:showSerName val="0"/>
          <c:showPercent val="0"/>
          <c:showBubbleSize val="0"/>
        </c:dLbls>
        <c:marker val="1"/>
        <c:smooth val="0"/>
        <c:axId val="307779920"/>
        <c:axId val="307783840"/>
      </c:lineChart>
      <c:catAx>
        <c:axId val="30778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307784624"/>
        <c:crosses val="autoZero"/>
        <c:auto val="1"/>
        <c:lblAlgn val="ctr"/>
        <c:lblOffset val="100"/>
        <c:noMultiLvlLbl val="0"/>
      </c:catAx>
      <c:valAx>
        <c:axId val="307784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07785016"/>
        <c:crosses val="autoZero"/>
        <c:crossBetween val="between"/>
      </c:valAx>
      <c:valAx>
        <c:axId val="30778384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07779920"/>
        <c:crosses val="max"/>
        <c:crossBetween val="between"/>
      </c:valAx>
      <c:catAx>
        <c:axId val="307779920"/>
        <c:scaling>
          <c:orientation val="minMax"/>
        </c:scaling>
        <c:delete val="1"/>
        <c:axPos val="b"/>
        <c:numFmt formatCode="General" sourceLinked="1"/>
        <c:majorTickMark val="out"/>
        <c:minorTickMark val="none"/>
        <c:tickLblPos val="nextTo"/>
        <c:crossAx val="30778384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s-MX" sz="2800" b="0">
                <a:solidFill>
                  <a:schemeClr val="tx1"/>
                </a:solidFill>
              </a:rPr>
              <a:t>Bolivia</a:t>
            </a:r>
            <a:r>
              <a:rPr lang="es-MX" sz="2800" b="0" baseline="0">
                <a:solidFill>
                  <a:schemeClr val="tx1"/>
                </a:solidFill>
              </a:rPr>
              <a:t>: Credito Neto al sector Publico</a:t>
            </a:r>
            <a:endParaRPr lang="es-MX" sz="2800" b="0">
              <a:solidFill>
                <a:schemeClr val="tx1"/>
              </a:solidFill>
            </a:endParaRP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s-MX"/>
        </a:p>
      </c:txPr>
    </c:title>
    <c:autoTitleDeleted val="0"/>
    <c:plotArea>
      <c:layout/>
      <c:lineChart>
        <c:grouping val="standard"/>
        <c:varyColors val="0"/>
        <c:ser>
          <c:idx val="0"/>
          <c:order val="0"/>
          <c:spPr>
            <a:ln w="38100" cap="rnd">
              <a:solidFill>
                <a:schemeClr val="accent1"/>
              </a:solidFill>
              <a:round/>
            </a:ln>
            <a:effectLst/>
          </c:spPr>
          <c:marker>
            <c:symbol val="none"/>
          </c:marker>
          <c:cat>
            <c:strRef>
              <c:f>'Base Monetaria'!$A$16:$A$42</c:f>
              <c:strCache>
                <c:ptCount val="27"/>
                <c:pt idx="0">
                  <c:v>1990 </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'Base Monetaria'!$C$16:$C$42</c:f>
              <c:numCache>
                <c:formatCode>0</c:formatCode>
                <c:ptCount val="27"/>
                <c:pt idx="0">
                  <c:v>645.51</c:v>
                </c:pt>
                <c:pt idx="1">
                  <c:v>684.48599999999999</c:v>
                </c:pt>
                <c:pt idx="2">
                  <c:v>1936.299</c:v>
                </c:pt>
                <c:pt idx="3">
                  <c:v>2500.7220000000002</c:v>
                </c:pt>
                <c:pt idx="4">
                  <c:v>2599.471</c:v>
                </c:pt>
                <c:pt idx="5">
                  <c:v>258.24400000000003</c:v>
                </c:pt>
                <c:pt idx="6">
                  <c:v>-908.02499999999998</c:v>
                </c:pt>
                <c:pt idx="7">
                  <c:v>-455.15913899999998</c:v>
                </c:pt>
                <c:pt idx="8">
                  <c:v>-440.20856500000014</c:v>
                </c:pt>
                <c:pt idx="9">
                  <c:v>-311.00430600000004</c:v>
                </c:pt>
                <c:pt idx="10">
                  <c:v>328.65148099999982</c:v>
                </c:pt>
                <c:pt idx="11">
                  <c:v>653.30070700000022</c:v>
                </c:pt>
                <c:pt idx="12">
                  <c:v>2190.1366800000001</c:v>
                </c:pt>
                <c:pt idx="13">
                  <c:v>2262.4554579999999</c:v>
                </c:pt>
                <c:pt idx="14">
                  <c:v>1905.0309930000001</c:v>
                </c:pt>
                <c:pt idx="15">
                  <c:v>688.09127811208987</c:v>
                </c:pt>
                <c:pt idx="16">
                  <c:v>-6146.7388980542328</c:v>
                </c:pt>
                <c:pt idx="17">
                  <c:v>-8061.8034753122856</c:v>
                </c:pt>
                <c:pt idx="18">
                  <c:v>-11931.858236763221</c:v>
                </c:pt>
                <c:pt idx="19">
                  <c:v>-12037.861640102699</c:v>
                </c:pt>
                <c:pt idx="20">
                  <c:v>-19033.717018390907</c:v>
                </c:pt>
                <c:pt idx="21">
                  <c:v>-23173.066224822262</c:v>
                </c:pt>
                <c:pt idx="22">
                  <c:v>-29315.84006477908</c:v>
                </c:pt>
                <c:pt idx="23">
                  <c:v>-33813.1</c:v>
                </c:pt>
                <c:pt idx="24">
                  <c:v>-29328.9</c:v>
                </c:pt>
                <c:pt idx="25">
                  <c:v>-15862.082772082074</c:v>
                </c:pt>
                <c:pt idx="26">
                  <c:v>-5321.2673923754692</c:v>
                </c:pt>
              </c:numCache>
            </c:numRef>
          </c:val>
          <c:smooth val="0"/>
        </c:ser>
        <c:dLbls>
          <c:showLegendKey val="0"/>
          <c:showVal val="0"/>
          <c:showCatName val="0"/>
          <c:showSerName val="0"/>
          <c:showPercent val="0"/>
          <c:showBubbleSize val="0"/>
        </c:dLbls>
        <c:smooth val="0"/>
        <c:axId val="307785800"/>
        <c:axId val="307784232"/>
      </c:lineChart>
      <c:catAx>
        <c:axId val="307785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307784232"/>
        <c:crosses val="autoZero"/>
        <c:auto val="1"/>
        <c:lblAlgn val="ctr"/>
        <c:lblOffset val="100"/>
        <c:noMultiLvlLbl val="0"/>
      </c:catAx>
      <c:valAx>
        <c:axId val="307784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307785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2000" dirty="0">
                <a:solidFill>
                  <a:sysClr val="windowText" lastClr="000000"/>
                </a:solidFill>
              </a:rPr>
              <a:t>Bolivia:</a:t>
            </a:r>
            <a:r>
              <a:rPr lang="es-MX" sz="2000" baseline="0" dirty="0">
                <a:solidFill>
                  <a:sysClr val="windowText" lastClr="000000"/>
                </a:solidFill>
              </a:rPr>
              <a:t> </a:t>
            </a:r>
            <a:r>
              <a:rPr lang="es-MX" sz="2000" baseline="0" dirty="0" smtClean="0">
                <a:solidFill>
                  <a:sysClr val="windowText" lastClr="000000"/>
                </a:solidFill>
              </a:rPr>
              <a:t>Crédito </a:t>
            </a:r>
            <a:r>
              <a:rPr lang="es-MX" sz="2000" baseline="0" dirty="0">
                <a:solidFill>
                  <a:sysClr val="windowText" lastClr="000000"/>
                </a:solidFill>
              </a:rPr>
              <a:t>a Bancos 1990 - 2016 </a:t>
            </a:r>
          </a:p>
          <a:p>
            <a:pPr>
              <a:defRPr/>
            </a:pPr>
            <a:r>
              <a:rPr lang="es-MX" sz="2000" baseline="0" dirty="0">
                <a:solidFill>
                  <a:sysClr val="windowText" lastClr="000000"/>
                </a:solidFill>
              </a:rPr>
              <a:t>(Millones de Bolivianos)</a:t>
            </a:r>
            <a:endParaRPr lang="es-MX" sz="2000"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lineChart>
        <c:grouping val="standard"/>
        <c:varyColors val="0"/>
        <c:ser>
          <c:idx val="0"/>
          <c:order val="0"/>
          <c:spPr>
            <a:ln w="28575" cap="rnd">
              <a:solidFill>
                <a:schemeClr val="accent1"/>
              </a:solidFill>
              <a:round/>
            </a:ln>
            <a:effectLst/>
          </c:spPr>
          <c:marker>
            <c:symbol val="none"/>
          </c:marker>
          <c:cat>
            <c:strRef>
              <c:f>'Base Monetaria'!$A$16:$A$42</c:f>
              <c:strCache>
                <c:ptCount val="27"/>
                <c:pt idx="0">
                  <c:v>1990 </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'Base Monetaria'!$D$16:$D$42</c:f>
              <c:numCache>
                <c:formatCode>0</c:formatCode>
                <c:ptCount val="27"/>
                <c:pt idx="0">
                  <c:v>1496.9680000000001</c:v>
                </c:pt>
                <c:pt idx="1">
                  <c:v>1610.345</c:v>
                </c:pt>
                <c:pt idx="2">
                  <c:v>1544.049</c:v>
                </c:pt>
                <c:pt idx="3">
                  <c:v>1483.4559999999999</c:v>
                </c:pt>
                <c:pt idx="4">
                  <c:v>2512.33</c:v>
                </c:pt>
                <c:pt idx="5">
                  <c:v>2905.114</c:v>
                </c:pt>
                <c:pt idx="6">
                  <c:v>2969.4920000000002</c:v>
                </c:pt>
                <c:pt idx="7">
                  <c:v>2896.4386800000002</c:v>
                </c:pt>
                <c:pt idx="8">
                  <c:v>3089.7060000000001</c:v>
                </c:pt>
                <c:pt idx="9">
                  <c:v>3375.4614910000005</c:v>
                </c:pt>
                <c:pt idx="10">
                  <c:v>2707.2380520000002</c:v>
                </c:pt>
                <c:pt idx="11">
                  <c:v>2617.5472409999998</c:v>
                </c:pt>
                <c:pt idx="12">
                  <c:v>2500.6855530000003</c:v>
                </c:pt>
                <c:pt idx="13">
                  <c:v>2497.0802140000001</c:v>
                </c:pt>
                <c:pt idx="14">
                  <c:v>2182.1295340000001</c:v>
                </c:pt>
                <c:pt idx="15">
                  <c:v>2071.4392541300003</c:v>
                </c:pt>
                <c:pt idx="16">
                  <c:v>2015.6425982008996</c:v>
                </c:pt>
                <c:pt idx="17">
                  <c:v>2118.6212585100998</c:v>
                </c:pt>
                <c:pt idx="18">
                  <c:v>1681.2231419049997</c:v>
                </c:pt>
                <c:pt idx="19">
                  <c:v>1363.7109500244003</c:v>
                </c:pt>
                <c:pt idx="20">
                  <c:v>1292.9324461787999</c:v>
                </c:pt>
                <c:pt idx="21">
                  <c:v>1072.5300812348003</c:v>
                </c:pt>
                <c:pt idx="22">
                  <c:v>1230.4354774110002</c:v>
                </c:pt>
                <c:pt idx="23">
                  <c:v>5303.6596270042</c:v>
                </c:pt>
                <c:pt idx="24">
                  <c:v>5371.4</c:v>
                </c:pt>
                <c:pt idx="25">
                  <c:v>5214.5972507601991</c:v>
                </c:pt>
                <c:pt idx="26">
                  <c:v>5280.7396013034004</c:v>
                </c:pt>
              </c:numCache>
            </c:numRef>
          </c:val>
          <c:smooth val="0"/>
        </c:ser>
        <c:dLbls>
          <c:showLegendKey val="0"/>
          <c:showVal val="0"/>
          <c:showCatName val="0"/>
          <c:showSerName val="0"/>
          <c:showPercent val="0"/>
          <c:showBubbleSize val="0"/>
        </c:dLbls>
        <c:smooth val="0"/>
        <c:axId val="307786976"/>
        <c:axId val="307779528"/>
      </c:lineChart>
      <c:catAx>
        <c:axId val="30778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307779528"/>
        <c:crosses val="autoZero"/>
        <c:auto val="1"/>
        <c:lblAlgn val="ctr"/>
        <c:lblOffset val="100"/>
        <c:noMultiLvlLbl val="0"/>
      </c:catAx>
      <c:valAx>
        <c:axId val="307779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307786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43E5685-789E-49FF-9AB6-EB4E86475722}" type="datetimeFigureOut">
              <a:rPr lang="es-MX" smtClean="0"/>
              <a:t>26/02/2020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FF5C54E-F2BC-4E62-A6F6-0780A3DE9DEB}" type="slidenum">
              <a:rPr lang="es-MX" smtClean="0"/>
              <a:t>‹Nº›</a:t>
            </a:fld>
            <a:endParaRPr lang="es-MX"/>
          </a:p>
        </p:txBody>
      </p:sp>
    </p:spTree>
    <p:extLst>
      <p:ext uri="{BB962C8B-B14F-4D97-AF65-F5344CB8AC3E}">
        <p14:creationId xmlns:p14="http://schemas.microsoft.com/office/powerpoint/2010/main" val="344780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43E5685-789E-49FF-9AB6-EB4E86475722}" type="datetimeFigureOut">
              <a:rPr lang="es-MX" smtClean="0"/>
              <a:t>26/02/2020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FF5C54E-F2BC-4E62-A6F6-0780A3DE9DEB}" type="slidenum">
              <a:rPr lang="es-MX" smtClean="0"/>
              <a:t>‹Nº›</a:t>
            </a:fld>
            <a:endParaRPr lang="es-MX"/>
          </a:p>
        </p:txBody>
      </p:sp>
    </p:spTree>
    <p:extLst>
      <p:ext uri="{BB962C8B-B14F-4D97-AF65-F5344CB8AC3E}">
        <p14:creationId xmlns:p14="http://schemas.microsoft.com/office/powerpoint/2010/main" val="51964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43E5685-789E-49FF-9AB6-EB4E86475722}" type="datetimeFigureOut">
              <a:rPr lang="es-MX" smtClean="0"/>
              <a:t>26/02/2020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FF5C54E-F2BC-4E62-A6F6-0780A3DE9DEB}" type="slidenum">
              <a:rPr lang="es-MX" smtClean="0"/>
              <a:t>‹Nº›</a:t>
            </a:fld>
            <a:endParaRPr lang="es-MX"/>
          </a:p>
        </p:txBody>
      </p:sp>
    </p:spTree>
    <p:extLst>
      <p:ext uri="{BB962C8B-B14F-4D97-AF65-F5344CB8AC3E}">
        <p14:creationId xmlns:p14="http://schemas.microsoft.com/office/powerpoint/2010/main" val="45168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43E5685-789E-49FF-9AB6-EB4E86475722}" type="datetimeFigureOut">
              <a:rPr lang="es-MX" smtClean="0"/>
              <a:t>26/02/2020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FF5C54E-F2BC-4E62-A6F6-0780A3DE9DEB}" type="slidenum">
              <a:rPr lang="es-MX" smtClean="0"/>
              <a:t>‹Nº›</a:t>
            </a:fld>
            <a:endParaRPr lang="es-MX"/>
          </a:p>
        </p:txBody>
      </p:sp>
    </p:spTree>
    <p:extLst>
      <p:ext uri="{BB962C8B-B14F-4D97-AF65-F5344CB8AC3E}">
        <p14:creationId xmlns:p14="http://schemas.microsoft.com/office/powerpoint/2010/main" val="390399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43E5685-789E-49FF-9AB6-EB4E86475722}" type="datetimeFigureOut">
              <a:rPr lang="es-MX" smtClean="0"/>
              <a:t>26/02/2020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FF5C54E-F2BC-4E62-A6F6-0780A3DE9DEB}" type="slidenum">
              <a:rPr lang="es-MX" smtClean="0"/>
              <a:t>‹Nº›</a:t>
            </a:fld>
            <a:endParaRPr lang="es-MX"/>
          </a:p>
        </p:txBody>
      </p:sp>
    </p:spTree>
    <p:extLst>
      <p:ext uri="{BB962C8B-B14F-4D97-AF65-F5344CB8AC3E}">
        <p14:creationId xmlns:p14="http://schemas.microsoft.com/office/powerpoint/2010/main" val="118686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43E5685-789E-49FF-9AB6-EB4E86475722}" type="datetimeFigureOut">
              <a:rPr lang="es-MX" smtClean="0"/>
              <a:t>26/02/2020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FF5C54E-F2BC-4E62-A6F6-0780A3DE9DEB}" type="slidenum">
              <a:rPr lang="es-MX" smtClean="0"/>
              <a:t>‹Nº›</a:t>
            </a:fld>
            <a:endParaRPr lang="es-MX"/>
          </a:p>
        </p:txBody>
      </p:sp>
    </p:spTree>
    <p:extLst>
      <p:ext uri="{BB962C8B-B14F-4D97-AF65-F5344CB8AC3E}">
        <p14:creationId xmlns:p14="http://schemas.microsoft.com/office/powerpoint/2010/main" val="404154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E43E5685-789E-49FF-9AB6-EB4E86475722}" type="datetimeFigureOut">
              <a:rPr lang="es-MX" smtClean="0"/>
              <a:t>26/02/2020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FF5C54E-F2BC-4E62-A6F6-0780A3DE9DEB}" type="slidenum">
              <a:rPr lang="es-MX" smtClean="0"/>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63758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3E5685-789E-49FF-9AB6-EB4E86475722}" type="datetimeFigureOut">
              <a:rPr lang="es-MX" smtClean="0"/>
              <a:t>26/02/2020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FF5C54E-F2BC-4E62-A6F6-0780A3DE9DEB}" type="slidenum">
              <a:rPr lang="es-MX" smtClean="0"/>
              <a:t>‹Nº›</a:t>
            </a:fld>
            <a:endParaRPr lang="es-MX"/>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131130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E5685-789E-49FF-9AB6-EB4E86475722}" type="datetimeFigureOut">
              <a:rPr lang="es-MX" smtClean="0"/>
              <a:t>26/02/2020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FF5C54E-F2BC-4E62-A6F6-0780A3DE9DEB}" type="slidenum">
              <a:rPr lang="es-MX" smtClean="0"/>
              <a:t>‹Nº›</a:t>
            </a:fld>
            <a:endParaRPr lang="es-MX"/>
          </a:p>
        </p:txBody>
      </p:sp>
    </p:spTree>
    <p:extLst>
      <p:ext uri="{BB962C8B-B14F-4D97-AF65-F5344CB8AC3E}">
        <p14:creationId xmlns:p14="http://schemas.microsoft.com/office/powerpoint/2010/main" val="398251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43E5685-789E-49FF-9AB6-EB4E86475722}" type="datetimeFigureOut">
              <a:rPr lang="es-MX" smtClean="0"/>
              <a:t>26/02/2020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FF5C54E-F2BC-4E62-A6F6-0780A3DE9DEB}" type="slidenum">
              <a:rPr lang="es-MX" smtClean="0"/>
              <a:t>‹Nº›</a:t>
            </a:fld>
            <a:endParaRPr lang="es-MX"/>
          </a:p>
        </p:txBody>
      </p:sp>
    </p:spTree>
    <p:extLst>
      <p:ext uri="{BB962C8B-B14F-4D97-AF65-F5344CB8AC3E}">
        <p14:creationId xmlns:p14="http://schemas.microsoft.com/office/powerpoint/2010/main" val="309812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43E5685-789E-49FF-9AB6-EB4E86475722}" type="datetimeFigureOut">
              <a:rPr lang="es-MX" smtClean="0"/>
              <a:t>26/02/2020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FF5C54E-F2BC-4E62-A6F6-0780A3DE9DEB}" type="slidenum">
              <a:rPr lang="es-MX" smtClean="0"/>
              <a:t>‹Nº›</a:t>
            </a:fld>
            <a:endParaRPr lang="es-MX"/>
          </a:p>
        </p:txBody>
      </p:sp>
    </p:spTree>
    <p:extLst>
      <p:ext uri="{BB962C8B-B14F-4D97-AF65-F5344CB8AC3E}">
        <p14:creationId xmlns:p14="http://schemas.microsoft.com/office/powerpoint/2010/main" val="181677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43E5685-789E-49FF-9AB6-EB4E86475722}" type="datetimeFigureOut">
              <a:rPr lang="es-MX" smtClean="0"/>
              <a:t>26/02/2020</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MX"/>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FF5C54E-F2BC-4E62-A6F6-0780A3DE9DEB}" type="slidenum">
              <a:rPr lang="es-MX" smtClean="0"/>
              <a:t>‹Nº›</a:t>
            </a:fld>
            <a:endParaRPr lang="es-MX"/>
          </a:p>
        </p:txBody>
      </p:sp>
    </p:spTree>
    <p:extLst>
      <p:ext uri="{BB962C8B-B14F-4D97-AF65-F5344CB8AC3E}">
        <p14:creationId xmlns:p14="http://schemas.microsoft.com/office/powerpoint/2010/main" val="27454223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626807"/>
            <a:ext cx="9144000" cy="2387600"/>
          </a:xfrm>
        </p:spPr>
        <p:txBody>
          <a:bodyPr>
            <a:normAutofit fontScale="90000"/>
          </a:bodyPr>
          <a:lstStyle/>
          <a:p>
            <a:r>
              <a:rPr lang="es-MX" dirty="0"/>
              <a:t/>
            </a:r>
            <a:br>
              <a:rPr lang="es-MX" dirty="0"/>
            </a:br>
            <a:r>
              <a:rPr lang="es-MX" dirty="0">
                <a:solidFill>
                  <a:srgbClr val="002060"/>
                </a:solidFill>
              </a:rPr>
              <a:t> </a:t>
            </a:r>
            <a:r>
              <a:rPr lang="es-MX" b="1" dirty="0">
                <a:solidFill>
                  <a:srgbClr val="002060"/>
                </a:solidFill>
              </a:rPr>
              <a:t>DINERO PRIMARIO, BASE MONETARIA O DINERO DE ALTO PODER </a:t>
            </a:r>
            <a:endParaRPr lang="es-MX" dirty="0">
              <a:solidFill>
                <a:srgbClr val="002060"/>
              </a:solidFill>
            </a:endParaRPr>
          </a:p>
        </p:txBody>
      </p:sp>
      <p:sp>
        <p:nvSpPr>
          <p:cNvPr id="3" name="Subtítulo 2"/>
          <p:cNvSpPr>
            <a:spLocks noGrp="1"/>
          </p:cNvSpPr>
          <p:nvPr>
            <p:ph type="subTitle" idx="1"/>
          </p:nvPr>
        </p:nvSpPr>
        <p:spPr>
          <a:xfrm>
            <a:off x="1524000" y="4400528"/>
            <a:ext cx="9144000" cy="1655762"/>
          </a:xfrm>
        </p:spPr>
        <p:txBody>
          <a:bodyPr/>
          <a:lstStyle/>
          <a:p>
            <a:endParaRPr lang="es-MX" dirty="0"/>
          </a:p>
        </p:txBody>
      </p:sp>
    </p:spTree>
    <p:extLst>
      <p:ext uri="{BB962C8B-B14F-4D97-AF65-F5344CB8AC3E}">
        <p14:creationId xmlns:p14="http://schemas.microsoft.com/office/powerpoint/2010/main" val="2305794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b="1" dirty="0" smtClean="0"/>
              <a:t>Medio de intercambio: </a:t>
            </a:r>
            <a:r>
              <a:rPr lang="es-MX" dirty="0"/>
              <a:t>Es la función más importante porque nos permite desarrollar una economía monetaria al intercambiar bienes y servicios por dinero y viceversa, eliminando la economía de trueque y permitiendo la especialización que a su vez incrementa los niveles de la productividad y producción de la economía. </a:t>
            </a:r>
          </a:p>
        </p:txBody>
      </p:sp>
    </p:spTree>
    <p:extLst>
      <p:ext uri="{BB962C8B-B14F-4D97-AF65-F5344CB8AC3E}">
        <p14:creationId xmlns:p14="http://schemas.microsoft.com/office/powerpoint/2010/main" val="311251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287" y="0"/>
            <a:ext cx="936245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363478" y="4947822"/>
            <a:ext cx="4732522" cy="1569660"/>
          </a:xfrm>
          <a:prstGeom prst="rect">
            <a:avLst/>
          </a:prstGeom>
          <a:noFill/>
        </p:spPr>
        <p:txBody>
          <a:bodyPr wrap="square" lIns="91440" tIns="45720" rIns="91440" bIns="45720">
            <a:spAutoFit/>
          </a:bodyPr>
          <a:lstStyle/>
          <a:p>
            <a:pPr algn="ctr"/>
            <a:r>
              <a:rPr lang="es-ES" sz="9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Trueque</a:t>
            </a:r>
            <a:endParaRPr lang="es-ES"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22281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dirty="0"/>
              <a:t>Esta función facilita el comercio pues es artículo de aceptación general para los pagos. Se evita el tiempo y energías buscando a alguien que tenga la mercancía buscada y a su vez esté dispuesto a aceptar lo ofrecido, o sea, que no hay necesidad de la doble coincidencia de necesidades. </a:t>
            </a:r>
          </a:p>
        </p:txBody>
      </p:sp>
    </p:spTree>
    <p:extLst>
      <p:ext uri="{BB962C8B-B14F-4D97-AF65-F5344CB8AC3E}">
        <p14:creationId xmlns:p14="http://schemas.microsoft.com/office/powerpoint/2010/main" val="1189135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5122" name="Picture 2" descr="Resultado de imagen para de comp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93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685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algn="just"/>
            <a:r>
              <a:rPr lang="es-MX" b="1" dirty="0"/>
              <a:t>Unidad de pagos </a:t>
            </a:r>
            <a:r>
              <a:rPr lang="es-MX" b="1" dirty="0" smtClean="0"/>
              <a:t>diferidos: </a:t>
            </a:r>
            <a:r>
              <a:rPr lang="es-MX" dirty="0"/>
              <a:t>El dinero realiza esta función cuando bienes y servicios se entregan en fecha futura a cambio de cierta cantidad de dinero pagadera en el futuro. </a:t>
            </a:r>
          </a:p>
          <a:p>
            <a:pPr algn="just"/>
            <a:r>
              <a:rPr lang="es-MX" dirty="0"/>
              <a:t>Las transacciones de crédito son importantes. El volumen de deudas existentes en forma de títulos (pagarés, letras de cambio, bonos) es considerable por lo que los cambios en el valor del dinero adquieren importancia, ya que, se recibe el bien o servicio ahora y el deudor se compromete a pagar en una fecha futura. </a:t>
            </a:r>
            <a:r>
              <a:rPr lang="es-MX" b="1" dirty="0" smtClean="0"/>
              <a:t> </a:t>
            </a:r>
            <a:endParaRPr lang="es-MX" dirty="0"/>
          </a:p>
        </p:txBody>
      </p:sp>
    </p:spTree>
    <p:extLst>
      <p:ext uri="{BB962C8B-B14F-4D97-AF65-F5344CB8AC3E}">
        <p14:creationId xmlns:p14="http://schemas.microsoft.com/office/powerpoint/2010/main" val="2712735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7170" name="Picture 2" descr="Resultado de imagen para credito bancario ca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303"/>
            <a:ext cx="12219319" cy="6503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334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indent="0">
              <a:buNone/>
            </a:pPr>
            <a:r>
              <a:rPr lang="es-MX" b="1" dirty="0"/>
              <a:t>Portador de </a:t>
            </a:r>
            <a:r>
              <a:rPr lang="es-MX" b="1" dirty="0" smtClean="0"/>
              <a:t>valor: </a:t>
            </a:r>
            <a:r>
              <a:rPr lang="es-MX" dirty="0"/>
              <a:t>El dinero es un activo que con otros activos (edificios, terrenos, maquinarias, etc.) conforman la riqueza de la economía y en la medida en que se acumule dinero se estará acumulando valor o riqueza. Si el dinero no cumpliese con esta función no sería aceptado como medio de pago porque nadie cambia un bien o servicio por una unidad monetaria que no representa riqueza. </a:t>
            </a:r>
          </a:p>
        </p:txBody>
      </p:sp>
    </p:spTree>
    <p:extLst>
      <p:ext uri="{BB962C8B-B14F-4D97-AF65-F5344CB8AC3E}">
        <p14:creationId xmlns:p14="http://schemas.microsoft.com/office/powerpoint/2010/main" val="3306502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8194" name="Picture 2" descr="CON ESTA FÃRMULA CONSTRUIRÃS RIQUEZA DESDE C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945" y="197699"/>
            <a:ext cx="10223096" cy="666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860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fontScale="85000" lnSpcReduction="20000"/>
          </a:bodyPr>
          <a:lstStyle/>
          <a:p>
            <a:pPr marL="0" indent="0">
              <a:buNone/>
            </a:pPr>
            <a:r>
              <a:rPr lang="es-MX" dirty="0"/>
              <a:t>Tener líquido tiene sus ventajas y sus desventajas. Entre las ventajas encontramos: </a:t>
            </a:r>
          </a:p>
          <a:p>
            <a:r>
              <a:rPr lang="es-MX" dirty="0" smtClean="0"/>
              <a:t>Es </a:t>
            </a:r>
            <a:r>
              <a:rPr lang="es-MX" dirty="0"/>
              <a:t>transferible y muy fácil de cambiar por otras formas de riqueza. </a:t>
            </a:r>
          </a:p>
          <a:p>
            <a:r>
              <a:rPr lang="es-MX" dirty="0" smtClean="0"/>
              <a:t>No </a:t>
            </a:r>
            <a:r>
              <a:rPr lang="es-MX" dirty="0"/>
              <a:t>se deprecia físicamente como ocurre con otras formas de riqueza. </a:t>
            </a:r>
          </a:p>
          <a:p>
            <a:r>
              <a:rPr lang="es-MX" dirty="0" smtClean="0"/>
              <a:t>No </a:t>
            </a:r>
            <a:r>
              <a:rPr lang="es-MX" dirty="0"/>
              <a:t>implica comisiones el poder adquirirlo. </a:t>
            </a:r>
          </a:p>
          <a:p>
            <a:r>
              <a:rPr lang="es-MX" dirty="0" smtClean="0"/>
              <a:t>Nos </a:t>
            </a:r>
            <a:r>
              <a:rPr lang="es-MX" dirty="0"/>
              <a:t>permite adquirir fácilmente bienes de consumo y servicio. </a:t>
            </a:r>
          </a:p>
          <a:p>
            <a:endParaRPr lang="es-MX" dirty="0"/>
          </a:p>
          <a:p>
            <a:pPr marL="0" indent="0">
              <a:buNone/>
            </a:pPr>
            <a:r>
              <a:rPr lang="es-MX" dirty="0"/>
              <a:t>Entre las desventajas tenemos: </a:t>
            </a:r>
          </a:p>
          <a:p>
            <a:r>
              <a:rPr lang="es-MX" dirty="0" smtClean="0"/>
              <a:t>Al </a:t>
            </a:r>
            <a:r>
              <a:rPr lang="es-MX" dirty="0"/>
              <a:t>aumentar los precios a través del tiempo (inflación), el flujo de bienes y servicios que se adquieren con la misma cantidad de dinero será cada días menor. </a:t>
            </a:r>
          </a:p>
          <a:p>
            <a:r>
              <a:rPr lang="es-MX" dirty="0" smtClean="0"/>
              <a:t>La </a:t>
            </a:r>
            <a:r>
              <a:rPr lang="es-MX" dirty="0"/>
              <a:t>devaluación del dinero es el incremento del tipo del cambio, y en el caso en que dé más pesos por dólar, más se devalúa. Ejemplo: US$ 1 dólar = $2.000; 1 US$ = $2.500. </a:t>
            </a:r>
          </a:p>
          <a:p>
            <a:pPr marL="0" indent="0">
              <a:buNone/>
            </a:pPr>
            <a:endParaRPr lang="es-MX" dirty="0"/>
          </a:p>
        </p:txBody>
      </p:sp>
    </p:spTree>
    <p:extLst>
      <p:ext uri="{BB962C8B-B14F-4D97-AF65-F5344CB8AC3E}">
        <p14:creationId xmlns:p14="http://schemas.microsoft.com/office/powerpoint/2010/main" val="2874001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b="1" dirty="0" smtClean="0"/>
              <a:t>Determinantes </a:t>
            </a:r>
            <a:r>
              <a:rPr lang="es-MX" b="1" dirty="0"/>
              <a:t>del dinero primario </a:t>
            </a:r>
            <a:endParaRPr lang="es-MX" dirty="0"/>
          </a:p>
        </p:txBody>
      </p:sp>
      <p:sp>
        <p:nvSpPr>
          <p:cNvPr id="3" name="Marcador de contenido 2"/>
          <p:cNvSpPr>
            <a:spLocks noGrp="1"/>
          </p:cNvSpPr>
          <p:nvPr>
            <p:ph idx="1"/>
          </p:nvPr>
        </p:nvSpPr>
        <p:spPr>
          <a:xfrm>
            <a:off x="845127" y="1828801"/>
            <a:ext cx="10515600" cy="1004552"/>
          </a:xfrm>
        </p:spPr>
        <p:txBody>
          <a:bodyPr/>
          <a:lstStyle/>
          <a:p>
            <a:pPr marL="0" indent="0">
              <a:buNone/>
            </a:pPr>
            <a:r>
              <a:rPr lang="es-MX" dirty="0" smtClean="0"/>
              <a:t>El </a:t>
            </a:r>
            <a:r>
              <a:rPr lang="es-MX" dirty="0"/>
              <a:t>proceso de creación primaria, se efectúa por el Banco Central a partir de la variación de las “fuentes (origen) de la base monetaria” </a:t>
            </a:r>
          </a:p>
        </p:txBody>
      </p:sp>
      <p:graphicFrame>
        <p:nvGraphicFramePr>
          <p:cNvPr id="4" name="Tabla 3"/>
          <p:cNvGraphicFramePr>
            <a:graphicFrameLocks noGrp="1"/>
          </p:cNvGraphicFramePr>
          <p:nvPr>
            <p:extLst>
              <p:ext uri="{D42A27DB-BD31-4B8C-83A1-F6EECF244321}">
                <p14:modId xmlns:p14="http://schemas.microsoft.com/office/powerpoint/2010/main" val="2767772715"/>
              </p:ext>
            </p:extLst>
          </p:nvPr>
        </p:nvGraphicFramePr>
        <p:xfrm>
          <a:off x="1761543" y="3282562"/>
          <a:ext cx="8657464" cy="2651760"/>
        </p:xfrm>
        <a:graphic>
          <a:graphicData uri="http://schemas.openxmlformats.org/drawingml/2006/table">
            <a:tbl>
              <a:tblPr firstRow="1" bandRow="1">
                <a:tableStyleId>{5C22544A-7EE6-4342-B048-85BDC9FD1C3A}</a:tableStyleId>
              </a:tblPr>
              <a:tblGrid>
                <a:gridCol w="4328732"/>
                <a:gridCol w="4328732"/>
              </a:tblGrid>
              <a:tr h="606858">
                <a:tc>
                  <a:txBody>
                    <a:bodyPr/>
                    <a:lstStyle/>
                    <a:p>
                      <a:pPr algn="ctr"/>
                      <a:r>
                        <a:rPr lang="es-MX" sz="3600" b="1" i="0" u="none" strike="noStrike" baseline="0" dirty="0" smtClean="0">
                          <a:solidFill>
                            <a:srgbClr val="000000"/>
                          </a:solidFill>
                          <a:latin typeface="Calibri" panose="020F0502020204030204" pitchFamily="34" charset="0"/>
                        </a:rPr>
                        <a:t>         ACTIVO </a:t>
                      </a:r>
                      <a:r>
                        <a:rPr lang="es-MX" sz="3600" b="0" i="0" u="none" strike="noStrike" baseline="0" dirty="0" smtClean="0">
                          <a:solidFill>
                            <a:srgbClr val="000000"/>
                          </a:solidFill>
                          <a:latin typeface="Calibri" panose="020F0502020204030204" pitchFamily="34" charset="0"/>
                        </a:rPr>
                        <a:t>		</a:t>
                      </a:r>
                    </a:p>
                  </a:txBody>
                  <a:tcPr/>
                </a:tc>
                <a:tc>
                  <a:txBody>
                    <a:bodyPr/>
                    <a:lstStyle/>
                    <a:p>
                      <a:pPr algn="ctr"/>
                      <a:r>
                        <a:rPr lang="es-MX" sz="3600" b="1" i="0" u="none" strike="noStrike" baseline="0" dirty="0" smtClean="0">
                          <a:solidFill>
                            <a:srgbClr val="000000"/>
                          </a:solidFill>
                          <a:latin typeface="Calibri" panose="020F0502020204030204" pitchFamily="34" charset="0"/>
                        </a:rPr>
                        <a:t>PASIVO </a:t>
                      </a:r>
                      <a:r>
                        <a:rPr lang="es-MX" sz="3600" b="0" i="0" u="none" strike="noStrike" baseline="0" dirty="0" smtClean="0">
                          <a:solidFill>
                            <a:srgbClr val="000000"/>
                          </a:solidFill>
                          <a:latin typeface="Calibri" panose="020F0502020204030204" pitchFamily="34" charset="0"/>
                        </a:rPr>
                        <a:t>	</a:t>
                      </a:r>
                    </a:p>
                  </a:txBody>
                  <a:tcPr/>
                </a:tc>
              </a:tr>
              <a:tr h="799265">
                <a:tc>
                  <a:txBody>
                    <a:bodyPr/>
                    <a:lstStyle/>
                    <a:p>
                      <a:r>
                        <a:rPr lang="es-MX" sz="1800" b="0" i="0" u="none" strike="noStrike" kern="1200" baseline="0" dirty="0" smtClean="0">
                          <a:solidFill>
                            <a:schemeClr val="dk1"/>
                          </a:solidFill>
                          <a:latin typeface="+mn-lt"/>
                          <a:ea typeface="+mn-ea"/>
                          <a:cs typeface="+mn-cs"/>
                        </a:rPr>
                        <a:t>- Activos externos (oro y divisas) </a:t>
                      </a:r>
                    </a:p>
                    <a:p>
                      <a:r>
                        <a:rPr lang="es-MX" sz="1800" b="0" i="0" u="none" strike="noStrike" kern="1200" baseline="0" dirty="0" smtClean="0">
                          <a:solidFill>
                            <a:schemeClr val="dk1"/>
                          </a:solidFill>
                          <a:latin typeface="+mn-lt"/>
                          <a:ea typeface="+mn-ea"/>
                          <a:cs typeface="+mn-cs"/>
                        </a:rPr>
                        <a:t>- Activos internos </a:t>
                      </a:r>
                    </a:p>
                    <a:p>
                      <a:r>
                        <a:rPr lang="es-MX" sz="1800" b="0" i="0" u="none" strike="noStrike" kern="1200" baseline="0" dirty="0" smtClean="0">
                          <a:solidFill>
                            <a:schemeClr val="dk1"/>
                          </a:solidFill>
                          <a:latin typeface="+mn-lt"/>
                          <a:ea typeface="+mn-ea"/>
                          <a:cs typeface="+mn-cs"/>
                        </a:rPr>
                        <a:t>           Crédito al gobierno </a:t>
                      </a:r>
                    </a:p>
                    <a:p>
                      <a:r>
                        <a:rPr lang="es-MX" sz="1800" b="0" i="0" u="none" strike="noStrike" kern="1200" baseline="0" dirty="0" smtClean="0">
                          <a:solidFill>
                            <a:schemeClr val="dk1"/>
                          </a:solidFill>
                          <a:latin typeface="+mn-lt"/>
                          <a:ea typeface="+mn-ea"/>
                          <a:cs typeface="+mn-cs"/>
                        </a:rPr>
                        <a:t>           Crédito a los bancos </a:t>
                      </a:r>
                    </a:p>
                    <a:p>
                      <a:endParaRPr lang="es-MX" sz="1800" b="0" i="0" u="none" strike="noStrike" kern="1200" baseline="0" dirty="0" smtClean="0">
                        <a:solidFill>
                          <a:schemeClr val="dk1"/>
                        </a:solidFill>
                        <a:latin typeface="+mn-lt"/>
                        <a:ea typeface="+mn-ea"/>
                        <a:cs typeface="+mn-cs"/>
                      </a:endParaRPr>
                    </a:p>
                    <a:p>
                      <a:pPr algn="ctr"/>
                      <a:r>
                        <a:rPr lang="es-MX" sz="1800" b="0" i="0" u="none" strike="noStrike" kern="1200" baseline="0" dirty="0" smtClean="0">
                          <a:solidFill>
                            <a:schemeClr val="dk1"/>
                          </a:solidFill>
                          <a:latin typeface="+mn-lt"/>
                          <a:ea typeface="+mn-ea"/>
                          <a:cs typeface="+mn-cs"/>
                        </a:rPr>
                        <a:t>(Fuentes de la Base Monetaria) 	</a:t>
                      </a:r>
                    </a:p>
                    <a:p>
                      <a:endParaRPr lang="es-MX" dirty="0"/>
                    </a:p>
                  </a:txBody>
                  <a:tcPr/>
                </a:tc>
                <a:tc>
                  <a:txBody>
                    <a:bodyPr/>
                    <a:lstStyle/>
                    <a:p>
                      <a:r>
                        <a:rPr lang="es-MX" sz="1800" b="0" i="0" u="none" strike="noStrike" kern="1200" baseline="0" dirty="0" smtClean="0">
                          <a:solidFill>
                            <a:schemeClr val="dk1"/>
                          </a:solidFill>
                          <a:latin typeface="+mn-lt"/>
                          <a:ea typeface="+mn-ea"/>
                          <a:cs typeface="+mn-cs"/>
                        </a:rPr>
                        <a:t>-Billetes y monedad en el sector privado (1) </a:t>
                      </a:r>
                    </a:p>
                    <a:p>
                      <a:r>
                        <a:rPr lang="es-MX" sz="1800" b="0" i="0" u="none" strike="noStrike" kern="1200" baseline="0" dirty="0" smtClean="0">
                          <a:solidFill>
                            <a:schemeClr val="dk1"/>
                          </a:solidFill>
                          <a:latin typeface="+mn-lt"/>
                          <a:ea typeface="+mn-ea"/>
                          <a:cs typeface="+mn-cs"/>
                        </a:rPr>
                        <a:t>-Reservas de los Bancos </a:t>
                      </a:r>
                    </a:p>
                    <a:p>
                      <a:r>
                        <a:rPr lang="es-MX" sz="1800" b="0" i="0" u="none" strike="noStrike" kern="1200" baseline="0" dirty="0" smtClean="0">
                          <a:solidFill>
                            <a:schemeClr val="dk1"/>
                          </a:solidFill>
                          <a:latin typeface="+mn-lt"/>
                          <a:ea typeface="+mn-ea"/>
                          <a:cs typeface="+mn-cs"/>
                        </a:rPr>
                        <a:t>          Billetes y monedad en los bancos </a:t>
                      </a:r>
                    </a:p>
                    <a:p>
                      <a:r>
                        <a:rPr lang="es-MX" sz="1800" b="0" i="0" u="none" strike="noStrike" kern="1200" baseline="0" dirty="0" smtClean="0">
                          <a:solidFill>
                            <a:schemeClr val="dk1"/>
                          </a:solidFill>
                          <a:latin typeface="+mn-lt"/>
                          <a:ea typeface="+mn-ea"/>
                          <a:cs typeface="+mn-cs"/>
                        </a:rPr>
                        <a:t>           Depósitos de los Bancos </a:t>
                      </a:r>
                    </a:p>
                    <a:p>
                      <a:endParaRPr lang="es-MX" sz="1800" b="0" i="0" u="none" strike="noStrike" kern="1200" baseline="0" dirty="0" smtClean="0">
                        <a:solidFill>
                          <a:schemeClr val="dk1"/>
                        </a:solidFill>
                        <a:latin typeface="+mn-lt"/>
                        <a:ea typeface="+mn-ea"/>
                        <a:cs typeface="+mn-cs"/>
                      </a:endParaRPr>
                    </a:p>
                    <a:p>
                      <a:pPr algn="ctr"/>
                      <a:r>
                        <a:rPr lang="es-MX" sz="1800" b="0" i="0" u="none" strike="noStrike" kern="1200" baseline="0" dirty="0" smtClean="0">
                          <a:solidFill>
                            <a:schemeClr val="dk1"/>
                          </a:solidFill>
                          <a:latin typeface="+mn-lt"/>
                          <a:ea typeface="+mn-ea"/>
                          <a:cs typeface="+mn-cs"/>
                        </a:rPr>
                        <a:t>  (Base monetaria) 	</a:t>
                      </a:r>
                    </a:p>
                    <a:p>
                      <a:endParaRPr lang="es-MX" dirty="0"/>
                    </a:p>
                  </a:txBody>
                  <a:tcPr/>
                </a:tc>
              </a:tr>
            </a:tbl>
          </a:graphicData>
        </a:graphic>
      </p:graphicFrame>
    </p:spTree>
    <p:extLst>
      <p:ext uri="{BB962C8B-B14F-4D97-AF65-F5344CB8AC3E}">
        <p14:creationId xmlns:p14="http://schemas.microsoft.com/office/powerpoint/2010/main" val="3560095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Dinero</a:t>
            </a:r>
            <a:endParaRPr lang="es-MX" b="1" dirty="0"/>
          </a:p>
        </p:txBody>
      </p:sp>
      <p:sp>
        <p:nvSpPr>
          <p:cNvPr id="3" name="Marcador de contenido 2"/>
          <p:cNvSpPr>
            <a:spLocks noGrp="1"/>
          </p:cNvSpPr>
          <p:nvPr>
            <p:ph idx="1"/>
          </p:nvPr>
        </p:nvSpPr>
        <p:spPr/>
        <p:txBody>
          <a:bodyPr/>
          <a:lstStyle/>
          <a:p>
            <a:endParaRPr lang="es-MX" dirty="0"/>
          </a:p>
          <a:p>
            <a:pPr algn="just"/>
            <a:r>
              <a:rPr lang="es-MX" dirty="0"/>
              <a:t> Según </a:t>
            </a:r>
            <a:r>
              <a:rPr lang="es-MX" dirty="0" err="1"/>
              <a:t>Pedersen</a:t>
            </a:r>
            <a:r>
              <a:rPr lang="es-MX" dirty="0"/>
              <a:t> (1960:10) dinero “es una capacidad general de compra expresada en alguna unidad de cálculo”, o sea, es sinónimo de renta y las especies monetarias son los títulos por los cuales se expresa el dinero. </a:t>
            </a:r>
          </a:p>
        </p:txBody>
      </p:sp>
    </p:spTree>
    <p:extLst>
      <p:ext uri="{BB962C8B-B14F-4D97-AF65-F5344CB8AC3E}">
        <p14:creationId xmlns:p14="http://schemas.microsoft.com/office/powerpoint/2010/main" val="4276415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indent="0">
              <a:buNone/>
            </a:pPr>
            <a:endParaRPr lang="es-MX" dirty="0" smtClean="0"/>
          </a:p>
          <a:p>
            <a:pPr marL="0" indent="0">
              <a:buNone/>
            </a:pPr>
            <a:r>
              <a:rPr lang="es-MX" dirty="0"/>
              <a:t>Dentro de este esquema, a cada variación de las cuentas del activo, corresponderá una variación igual en las cuentas del pasivo. En otras palabras, las variaciones en las “fuentes de la base monetaria” serán el origen de las variaciones de la “base monetaria”. </a:t>
            </a:r>
          </a:p>
        </p:txBody>
      </p:sp>
    </p:spTree>
    <p:extLst>
      <p:ext uri="{BB962C8B-B14F-4D97-AF65-F5344CB8AC3E}">
        <p14:creationId xmlns:p14="http://schemas.microsoft.com/office/powerpoint/2010/main" val="97762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r>
              <a:rPr lang="es-MX" b="1" dirty="0"/>
              <a:t>Sector externo </a:t>
            </a:r>
            <a:endParaRPr lang="es-MX" b="1" dirty="0" smtClean="0"/>
          </a:p>
          <a:p>
            <a:pPr algn="just"/>
            <a:r>
              <a:rPr lang="es-MX" dirty="0"/>
              <a:t>Los agentes económicos del país, reciben divisas a través de múltiples operaciones con el exterior (exportaciones, préstamos externos, inversiones del exterior en divisas, donaciones, turismo de extranjeros, etc.) </a:t>
            </a:r>
            <a:endParaRPr lang="es-MX" dirty="0" smtClean="0"/>
          </a:p>
          <a:p>
            <a:pPr algn="just"/>
            <a:endParaRPr lang="es-MX" dirty="0"/>
          </a:p>
          <a:p>
            <a:pPr algn="just"/>
            <a:r>
              <a:rPr lang="es-MX" dirty="0"/>
              <a:t>Estas divisas, que representan un crédito o poder de compra sobre el exterior son cambiadas por sus tenedores para obtener medios de pago con poder </a:t>
            </a:r>
            <a:r>
              <a:rPr lang="es-MX" dirty="0" err="1"/>
              <a:t>cancelatorio</a:t>
            </a:r>
            <a:r>
              <a:rPr lang="es-MX" dirty="0"/>
              <a:t> en el orden nacional. Para ello, cederán sus divisas a una institución bancaria quien a su vez las negociara por moneda nacional con el Banco Central. </a:t>
            </a:r>
          </a:p>
        </p:txBody>
      </p:sp>
    </p:spTree>
    <p:extLst>
      <p:ext uri="{BB962C8B-B14F-4D97-AF65-F5344CB8AC3E}">
        <p14:creationId xmlns:p14="http://schemas.microsoft.com/office/powerpoint/2010/main" val="1313753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indent="0">
              <a:buNone/>
            </a:pPr>
            <a:endParaRPr lang="es-MX" dirty="0" smtClean="0"/>
          </a:p>
          <a:p>
            <a:pPr marL="0" indent="0" algn="just">
              <a:buNone/>
            </a:pPr>
            <a:r>
              <a:rPr lang="es-MX" dirty="0" smtClean="0"/>
              <a:t>Cuando </a:t>
            </a:r>
            <a:r>
              <a:rPr lang="es-MX" dirty="0"/>
              <a:t>el Banco Central compra divisas, aumentan sus activos externos y la contrapartida se refleja en el aumento de la base monetaria ya sea mediante el incremento de los billetes y monedad o de los depósitos de los Bancos en el Banco Central. Cuando el Banco Central venda divisas, se producirá el efecto contrario. </a:t>
            </a:r>
          </a:p>
        </p:txBody>
      </p:sp>
    </p:spTree>
    <p:extLst>
      <p:ext uri="{BB962C8B-B14F-4D97-AF65-F5344CB8AC3E}">
        <p14:creationId xmlns:p14="http://schemas.microsoft.com/office/powerpoint/2010/main" val="2644758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2748309595"/>
              </p:ext>
            </p:extLst>
          </p:nvPr>
        </p:nvGraphicFramePr>
        <p:xfrm>
          <a:off x="675250" y="689317"/>
          <a:ext cx="10803988" cy="5176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25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2309953308"/>
              </p:ext>
            </p:extLst>
          </p:nvPr>
        </p:nvGraphicFramePr>
        <p:xfrm>
          <a:off x="548640" y="844061"/>
          <a:ext cx="10874325" cy="5247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0840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2710778663"/>
              </p:ext>
            </p:extLst>
          </p:nvPr>
        </p:nvGraphicFramePr>
        <p:xfrm>
          <a:off x="787792" y="731519"/>
          <a:ext cx="10719580" cy="54441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7562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b="1" dirty="0"/>
              <a:t>Sector publico </a:t>
            </a:r>
            <a:endParaRPr lang="es-MX" dirty="0"/>
          </a:p>
          <a:p>
            <a:pPr marL="0" indent="0" algn="just">
              <a:buNone/>
            </a:pPr>
            <a:r>
              <a:rPr lang="es-MX" dirty="0"/>
              <a:t>Cuando el banco central otorga préstamos al gobierno, el mecanismo de creación monetaria es el mismo que el indicado en el punto anterior. Aumentan los activos del Banco Central, esta vez en la cuenta Créditos al gobierno, y se expande la base monetaria: es decir, el Banco Central procede a monetizar dichos créditos. </a:t>
            </a:r>
            <a:endParaRPr lang="es-MX" dirty="0" smtClean="0"/>
          </a:p>
          <a:p>
            <a:pPr marL="0" indent="0" algn="just">
              <a:buNone/>
            </a:pPr>
            <a:endParaRPr lang="es-MX" dirty="0"/>
          </a:p>
          <a:p>
            <a:pPr marL="0" indent="0" algn="just">
              <a:buNone/>
            </a:pPr>
            <a:r>
              <a:rPr lang="es-MX" dirty="0"/>
              <a:t>Sin embargo el Banco Central no puede efectuar préstamos al gobierno en forma ilimitada e indiscriminadamente. </a:t>
            </a:r>
          </a:p>
        </p:txBody>
      </p:sp>
    </p:spTree>
    <p:extLst>
      <p:ext uri="{BB962C8B-B14F-4D97-AF65-F5344CB8AC3E}">
        <p14:creationId xmlns:p14="http://schemas.microsoft.com/office/powerpoint/2010/main" val="1412989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3295518726"/>
              </p:ext>
            </p:extLst>
          </p:nvPr>
        </p:nvGraphicFramePr>
        <p:xfrm>
          <a:off x="984737" y="956603"/>
          <a:ext cx="10199077" cy="4909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6436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b="1" dirty="0"/>
              <a:t>Sector Financiero </a:t>
            </a:r>
            <a:endParaRPr lang="es-MX" dirty="0"/>
          </a:p>
          <a:p>
            <a:endParaRPr lang="es-MX" dirty="0" smtClean="0"/>
          </a:p>
          <a:p>
            <a:pPr algn="just"/>
            <a:r>
              <a:rPr lang="es-MX" dirty="0" smtClean="0"/>
              <a:t>La </a:t>
            </a:r>
            <a:r>
              <a:rPr lang="es-MX" dirty="0"/>
              <a:t>creación primaria de dinero, vía sector financiero, tiene lugar a través de las operaciones de redescuento que el Banco Central efectúa a las entidades financieras, de documentos y efectos de sus respectivas carteras o bien, del otorgamiento de créditos que en circunstancias especiales puede acordar a estas entidades. </a:t>
            </a:r>
          </a:p>
        </p:txBody>
      </p:sp>
    </p:spTree>
    <p:extLst>
      <p:ext uri="{BB962C8B-B14F-4D97-AF65-F5344CB8AC3E}">
        <p14:creationId xmlns:p14="http://schemas.microsoft.com/office/powerpoint/2010/main" val="3749673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indent="0">
              <a:buNone/>
            </a:pPr>
            <a:endParaRPr lang="es-MX" dirty="0" smtClean="0"/>
          </a:p>
          <a:p>
            <a:pPr marL="0" indent="0" algn="just">
              <a:buNone/>
            </a:pPr>
            <a:r>
              <a:rPr lang="es-MX" dirty="0"/>
              <a:t>El mecanismo de creación es siempre el mismo. Los documentos o efectos re descontados, incrementan el activo del Banco Central y se expande la Base monetaria en la misma medida. Se han transformado títulos de crédito sin poder liberatorio en medios de pago. Cuando las entidades cancelen los documentos o los créditos, se producirá el fenómeno inverso, habrá entonces, contracción de la base monetaria y extinción del dinero. </a:t>
            </a:r>
          </a:p>
        </p:txBody>
      </p:sp>
    </p:spTree>
    <p:extLst>
      <p:ext uri="{BB962C8B-B14F-4D97-AF65-F5344CB8AC3E}">
        <p14:creationId xmlns:p14="http://schemas.microsoft.com/office/powerpoint/2010/main" val="4107885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a:p>
          <a:p>
            <a:r>
              <a:rPr lang="es-MX" dirty="0"/>
              <a:t> Según el diccionario el dinero es “todo lo que siendo susceptible de ser expresado en unidades homogéneas se acepta de modo general en razón de determinar cualidades intrínsecas, a cambio de bienes y servicios” (</a:t>
            </a:r>
            <a:r>
              <a:rPr lang="es-MX" dirty="0" err="1"/>
              <a:t>Heller</a:t>
            </a:r>
            <a:r>
              <a:rPr lang="es-MX" dirty="0"/>
              <a:t>, 1965). </a:t>
            </a:r>
          </a:p>
        </p:txBody>
      </p:sp>
    </p:spTree>
    <p:extLst>
      <p:ext uri="{BB962C8B-B14F-4D97-AF65-F5344CB8AC3E}">
        <p14:creationId xmlns:p14="http://schemas.microsoft.com/office/powerpoint/2010/main" val="3187155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931171428"/>
              </p:ext>
            </p:extLst>
          </p:nvPr>
        </p:nvGraphicFramePr>
        <p:xfrm>
          <a:off x="1111348" y="829994"/>
          <a:ext cx="10156874" cy="53175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0589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b="1" dirty="0" smtClean="0"/>
              <a:t>Determinantes </a:t>
            </a:r>
            <a:r>
              <a:rPr lang="es-MX" b="1" dirty="0"/>
              <a:t>del dinero primario en Bolivia </a:t>
            </a:r>
            <a:endParaRPr lang="es-MX" dirty="0"/>
          </a:p>
        </p:txBody>
      </p:sp>
      <p:sp>
        <p:nvSpPr>
          <p:cNvPr id="3" name="Marcador de contenido 2"/>
          <p:cNvSpPr>
            <a:spLocks noGrp="1"/>
          </p:cNvSpPr>
          <p:nvPr>
            <p:ph idx="1"/>
          </p:nvPr>
        </p:nvSpPr>
        <p:spPr>
          <a:xfrm>
            <a:off x="845127" y="1691322"/>
            <a:ext cx="10515600" cy="940158"/>
          </a:xfrm>
        </p:spPr>
        <p:txBody>
          <a:bodyPr/>
          <a:lstStyle/>
          <a:p>
            <a:pPr marL="0" indent="0">
              <a:buNone/>
            </a:pPr>
            <a:r>
              <a:rPr lang="es-MX" dirty="0"/>
              <a:t>En Bolivia las principales cuentas del balance de un banco central, permiten definir los determinantes de la base monetaria. </a:t>
            </a:r>
          </a:p>
        </p:txBody>
      </p:sp>
      <p:graphicFrame>
        <p:nvGraphicFramePr>
          <p:cNvPr id="4" name="Tabla 3"/>
          <p:cNvGraphicFramePr>
            <a:graphicFrameLocks noGrp="1"/>
          </p:cNvGraphicFramePr>
          <p:nvPr>
            <p:extLst>
              <p:ext uri="{D42A27DB-BD31-4B8C-83A1-F6EECF244321}">
                <p14:modId xmlns:p14="http://schemas.microsoft.com/office/powerpoint/2010/main" val="217291321"/>
              </p:ext>
            </p:extLst>
          </p:nvPr>
        </p:nvGraphicFramePr>
        <p:xfrm>
          <a:off x="1584100" y="3016884"/>
          <a:ext cx="9414457" cy="2613737"/>
        </p:xfrm>
        <a:graphic>
          <a:graphicData uri="http://schemas.openxmlformats.org/drawingml/2006/table">
            <a:tbl>
              <a:tblPr firstRow="1" bandRow="1">
                <a:tableStyleId>{5C22544A-7EE6-4342-B048-85BDC9FD1C3A}</a:tableStyleId>
              </a:tblPr>
              <a:tblGrid>
                <a:gridCol w="4034768"/>
                <a:gridCol w="5379689"/>
              </a:tblGrid>
              <a:tr h="624648">
                <a:tc>
                  <a:txBody>
                    <a:bodyPr/>
                    <a:lstStyle/>
                    <a:p>
                      <a:pPr algn="ctr"/>
                      <a:r>
                        <a:rPr lang="es-MX" sz="3600" b="1" i="0" u="none" strike="noStrike" baseline="0" dirty="0" smtClean="0">
                          <a:solidFill>
                            <a:srgbClr val="000000"/>
                          </a:solidFill>
                          <a:latin typeface="Calibri" panose="020F0502020204030204" pitchFamily="34" charset="0"/>
                        </a:rPr>
                        <a:t>         ACTIVO </a:t>
                      </a:r>
                      <a:r>
                        <a:rPr lang="es-MX" sz="3600" b="0" i="0" u="none" strike="noStrike" baseline="0" dirty="0" smtClean="0">
                          <a:solidFill>
                            <a:srgbClr val="000000"/>
                          </a:solidFill>
                          <a:latin typeface="Calibri" panose="020F0502020204030204" pitchFamily="34" charset="0"/>
                        </a:rPr>
                        <a:t>		</a:t>
                      </a:r>
                    </a:p>
                  </a:txBody>
                  <a:tcPr/>
                </a:tc>
                <a:tc>
                  <a:txBody>
                    <a:bodyPr/>
                    <a:lstStyle/>
                    <a:p>
                      <a:pPr algn="ctr"/>
                      <a:r>
                        <a:rPr lang="es-MX" sz="3600" b="1" i="0" u="none" strike="noStrike" baseline="0" dirty="0" smtClean="0">
                          <a:solidFill>
                            <a:srgbClr val="000000"/>
                          </a:solidFill>
                          <a:latin typeface="Calibri" panose="020F0502020204030204" pitchFamily="34" charset="0"/>
                        </a:rPr>
                        <a:t>PASIVO </a:t>
                      </a:r>
                      <a:r>
                        <a:rPr lang="es-MX" sz="3600" b="0" i="0" u="none" strike="noStrike" baseline="0" dirty="0" smtClean="0">
                          <a:solidFill>
                            <a:srgbClr val="000000"/>
                          </a:solidFill>
                          <a:latin typeface="Calibri" panose="020F0502020204030204" pitchFamily="34" charset="0"/>
                        </a:rPr>
                        <a:t>	</a:t>
                      </a:r>
                    </a:p>
                  </a:txBody>
                  <a:tcPr/>
                </a:tc>
              </a:tr>
              <a:tr h="1973657">
                <a:tc>
                  <a:txBody>
                    <a:bodyPr/>
                    <a:lstStyle/>
                    <a:p>
                      <a:r>
                        <a:rPr lang="es-MX" sz="2000" b="0" i="0" u="none" strike="noStrike" kern="1200" baseline="0" dirty="0" smtClean="0">
                          <a:solidFill>
                            <a:schemeClr val="dk1"/>
                          </a:solidFill>
                          <a:latin typeface="+mn-lt"/>
                          <a:ea typeface="+mn-ea"/>
                          <a:cs typeface="+mn-cs"/>
                        </a:rPr>
                        <a:t>	</a:t>
                      </a:r>
                    </a:p>
                    <a:p>
                      <a:r>
                        <a:rPr lang="es-MX" sz="2000" b="0" i="0" u="none" strike="noStrike" kern="1200" baseline="0" dirty="0" smtClean="0">
                          <a:solidFill>
                            <a:schemeClr val="dk1"/>
                          </a:solidFill>
                          <a:latin typeface="+mn-lt"/>
                          <a:ea typeface="+mn-ea"/>
                          <a:cs typeface="+mn-cs"/>
                        </a:rPr>
                        <a:t>Reservas Internacionales </a:t>
                      </a:r>
                      <a:r>
                        <a:rPr lang="es-MX" sz="2000" b="0" i="0" u="none" strike="noStrike" kern="1200" baseline="0" dirty="0" err="1" smtClean="0">
                          <a:solidFill>
                            <a:schemeClr val="dk1"/>
                          </a:solidFill>
                          <a:latin typeface="+mn-lt"/>
                          <a:ea typeface="+mn-ea"/>
                          <a:cs typeface="+mn-cs"/>
                        </a:rPr>
                        <a:t>Ri</a:t>
                      </a:r>
                      <a:r>
                        <a:rPr lang="es-MX" sz="2000" b="0" i="0" u="none" strike="noStrike" kern="1200" baseline="0" dirty="0" smtClean="0">
                          <a:solidFill>
                            <a:schemeClr val="dk1"/>
                          </a:solidFill>
                          <a:latin typeface="+mn-lt"/>
                          <a:ea typeface="+mn-ea"/>
                          <a:cs typeface="+mn-cs"/>
                        </a:rPr>
                        <a:t> </a:t>
                      </a:r>
                    </a:p>
                    <a:p>
                      <a:r>
                        <a:rPr lang="es-MX" sz="2000" b="0" i="0" u="none" strike="noStrike" kern="1200" baseline="0" dirty="0" smtClean="0">
                          <a:solidFill>
                            <a:schemeClr val="dk1"/>
                          </a:solidFill>
                          <a:latin typeface="+mn-lt"/>
                          <a:ea typeface="+mn-ea"/>
                          <a:cs typeface="+mn-cs"/>
                        </a:rPr>
                        <a:t>Crédito al Gobierno Cg </a:t>
                      </a:r>
                    </a:p>
                    <a:p>
                      <a:r>
                        <a:rPr lang="es-MX" sz="2000" b="0" i="0" u="none" strike="noStrike" kern="1200" baseline="0" dirty="0" smtClean="0">
                          <a:solidFill>
                            <a:schemeClr val="dk1"/>
                          </a:solidFill>
                          <a:latin typeface="+mn-lt"/>
                          <a:ea typeface="+mn-ea"/>
                          <a:cs typeface="+mn-cs"/>
                        </a:rPr>
                        <a:t>Crédito a Bancos </a:t>
                      </a:r>
                      <a:r>
                        <a:rPr lang="es-MX" sz="2000" b="0" i="0" u="none" strike="noStrike" kern="1200" baseline="0" dirty="0" err="1" smtClean="0">
                          <a:solidFill>
                            <a:schemeClr val="dk1"/>
                          </a:solidFill>
                          <a:latin typeface="+mn-lt"/>
                          <a:ea typeface="+mn-ea"/>
                          <a:cs typeface="+mn-cs"/>
                        </a:rPr>
                        <a:t>Cb</a:t>
                      </a:r>
                      <a:r>
                        <a:rPr lang="es-MX" sz="2000" b="0" i="0" u="none" strike="noStrike" kern="1200" baseline="0" dirty="0" smtClean="0">
                          <a:solidFill>
                            <a:schemeClr val="dk1"/>
                          </a:solidFill>
                          <a:latin typeface="+mn-lt"/>
                          <a:ea typeface="+mn-ea"/>
                          <a:cs typeface="+mn-cs"/>
                        </a:rPr>
                        <a:t> 	</a:t>
                      </a:r>
                    </a:p>
                  </a:txBody>
                  <a:tcPr/>
                </a:tc>
                <a:tc>
                  <a:txBody>
                    <a:bodyPr/>
                    <a:lstStyle/>
                    <a:p>
                      <a:r>
                        <a:rPr lang="es-MX" sz="2000" b="0" i="0" u="none" strike="noStrike" kern="1200" baseline="0" dirty="0" smtClean="0">
                          <a:solidFill>
                            <a:schemeClr val="dk1"/>
                          </a:solidFill>
                          <a:latin typeface="+mn-lt"/>
                          <a:ea typeface="+mn-ea"/>
                          <a:cs typeface="+mn-cs"/>
                        </a:rPr>
                        <a:t>Circulante                                                               C </a:t>
                      </a:r>
                    </a:p>
                    <a:p>
                      <a:r>
                        <a:rPr lang="es-MX" sz="2000" b="0" i="0" u="none" strike="noStrike" kern="1200" baseline="0" dirty="0" smtClean="0">
                          <a:solidFill>
                            <a:schemeClr val="dk1"/>
                          </a:solidFill>
                          <a:latin typeface="+mn-lt"/>
                          <a:ea typeface="+mn-ea"/>
                          <a:cs typeface="+mn-cs"/>
                        </a:rPr>
                        <a:t>Depósitos del Gobierno                                      Dg </a:t>
                      </a:r>
                    </a:p>
                    <a:p>
                      <a:r>
                        <a:rPr lang="es-MX" sz="2000" b="0" i="0" u="none" strike="noStrike" kern="1200" baseline="0" dirty="0" smtClean="0">
                          <a:solidFill>
                            <a:schemeClr val="dk1"/>
                          </a:solidFill>
                          <a:latin typeface="+mn-lt"/>
                          <a:ea typeface="+mn-ea"/>
                          <a:cs typeface="+mn-cs"/>
                        </a:rPr>
                        <a:t>Depósitos de los Bancos                                     </a:t>
                      </a:r>
                      <a:r>
                        <a:rPr lang="es-MX" sz="2000" b="0" i="0" u="none" strike="noStrike" kern="1200" baseline="0" dirty="0" err="1" smtClean="0">
                          <a:solidFill>
                            <a:schemeClr val="dk1"/>
                          </a:solidFill>
                          <a:latin typeface="+mn-lt"/>
                          <a:ea typeface="+mn-ea"/>
                          <a:cs typeface="+mn-cs"/>
                        </a:rPr>
                        <a:t>Db</a:t>
                      </a:r>
                      <a:r>
                        <a:rPr lang="es-MX" sz="2000" b="0" i="0" u="none" strike="noStrike" kern="1200" baseline="0" dirty="0" smtClean="0">
                          <a:solidFill>
                            <a:schemeClr val="dk1"/>
                          </a:solidFill>
                          <a:latin typeface="+mn-lt"/>
                          <a:ea typeface="+mn-ea"/>
                          <a:cs typeface="+mn-cs"/>
                        </a:rPr>
                        <a:t> </a:t>
                      </a:r>
                    </a:p>
                    <a:p>
                      <a:r>
                        <a:rPr lang="es-MX" sz="2000" b="0" i="0" u="none" strike="noStrike" kern="1200" baseline="0" dirty="0" smtClean="0">
                          <a:solidFill>
                            <a:schemeClr val="dk1"/>
                          </a:solidFill>
                          <a:latin typeface="+mn-lt"/>
                          <a:ea typeface="+mn-ea"/>
                          <a:cs typeface="+mn-cs"/>
                        </a:rPr>
                        <a:t>Obligaciones Externas de Corto Plazo              </a:t>
                      </a:r>
                      <a:r>
                        <a:rPr lang="es-MX" sz="2000" b="0" i="0" u="none" strike="noStrike" kern="1200" baseline="0" dirty="0" err="1" smtClean="0">
                          <a:solidFill>
                            <a:schemeClr val="dk1"/>
                          </a:solidFill>
                          <a:latin typeface="+mn-lt"/>
                          <a:ea typeface="+mn-ea"/>
                          <a:cs typeface="+mn-cs"/>
                        </a:rPr>
                        <a:t>Oecp</a:t>
                      </a:r>
                      <a:r>
                        <a:rPr lang="es-MX" sz="2000" b="0" i="0" u="none" strike="noStrike" kern="1200" baseline="0" dirty="0" smtClean="0">
                          <a:solidFill>
                            <a:schemeClr val="dk1"/>
                          </a:solidFill>
                          <a:latin typeface="+mn-lt"/>
                          <a:ea typeface="+mn-ea"/>
                          <a:cs typeface="+mn-cs"/>
                        </a:rPr>
                        <a:t> </a:t>
                      </a:r>
                    </a:p>
                    <a:p>
                      <a:r>
                        <a:rPr lang="es-MX" sz="2000" b="0" i="0" u="none" strike="noStrike" kern="1200" baseline="0" dirty="0" smtClean="0">
                          <a:solidFill>
                            <a:schemeClr val="dk1"/>
                          </a:solidFill>
                          <a:latin typeface="+mn-lt"/>
                          <a:ea typeface="+mn-ea"/>
                          <a:cs typeface="+mn-cs"/>
                        </a:rPr>
                        <a:t>Obligaciones Externas de </a:t>
                      </a:r>
                      <a:r>
                        <a:rPr lang="es-MX" sz="2000" b="0" i="0" u="none" strike="noStrike" kern="1200" baseline="0" dirty="0" err="1" smtClean="0">
                          <a:solidFill>
                            <a:schemeClr val="dk1"/>
                          </a:solidFill>
                          <a:latin typeface="+mn-lt"/>
                          <a:ea typeface="+mn-ea"/>
                          <a:cs typeface="+mn-cs"/>
                        </a:rPr>
                        <a:t>Med</a:t>
                      </a:r>
                      <a:r>
                        <a:rPr lang="es-MX" sz="2000" b="0" i="0" u="none" strike="noStrike" kern="1200" baseline="0" dirty="0" smtClean="0">
                          <a:solidFill>
                            <a:schemeClr val="dk1"/>
                          </a:solidFill>
                          <a:latin typeface="+mn-lt"/>
                          <a:ea typeface="+mn-ea"/>
                          <a:cs typeface="+mn-cs"/>
                        </a:rPr>
                        <a:t>. y Lar. Plazo    </a:t>
                      </a:r>
                      <a:r>
                        <a:rPr lang="es-MX" sz="2000" b="0" i="0" u="none" strike="noStrike" kern="1200" baseline="0" dirty="0" err="1" smtClean="0">
                          <a:solidFill>
                            <a:schemeClr val="dk1"/>
                          </a:solidFill>
                          <a:latin typeface="+mn-lt"/>
                          <a:ea typeface="+mn-ea"/>
                          <a:cs typeface="+mn-cs"/>
                        </a:rPr>
                        <a:t>Omlp</a:t>
                      </a:r>
                      <a:r>
                        <a:rPr lang="es-MX" sz="2000" b="0" i="0" u="none" strike="noStrike" kern="1200" baseline="0" dirty="0" smtClean="0">
                          <a:solidFill>
                            <a:schemeClr val="dk1"/>
                          </a:solidFill>
                          <a:latin typeface="+mn-lt"/>
                          <a:ea typeface="+mn-ea"/>
                          <a:cs typeface="+mn-cs"/>
                        </a:rPr>
                        <a:t> </a:t>
                      </a:r>
                      <a:endParaRPr lang="es-MX" sz="2000" dirty="0"/>
                    </a:p>
                  </a:txBody>
                  <a:tcPr/>
                </a:tc>
              </a:tr>
            </a:tbl>
          </a:graphicData>
        </a:graphic>
      </p:graphicFrame>
    </p:spTree>
    <p:extLst>
      <p:ext uri="{BB962C8B-B14F-4D97-AF65-F5344CB8AC3E}">
        <p14:creationId xmlns:p14="http://schemas.microsoft.com/office/powerpoint/2010/main" val="3329276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dirty="0"/>
              <a:t>Partiendo de este balance simplificado y mediante la identidad contable en la que el total del activo es idéntico al total del pasivo, tenemos: </a:t>
            </a:r>
          </a:p>
          <a:p>
            <a:pPr marL="0" indent="0">
              <a:buNone/>
            </a:pPr>
            <a:r>
              <a:rPr lang="es-MX" dirty="0" smtClean="0"/>
              <a:t>                          </a:t>
            </a:r>
            <a:r>
              <a:rPr lang="es-MX" dirty="0" err="1" smtClean="0"/>
              <a:t>Ri</a:t>
            </a:r>
            <a:r>
              <a:rPr lang="es-MX" dirty="0" smtClean="0"/>
              <a:t> </a:t>
            </a:r>
            <a:r>
              <a:rPr lang="es-MX" dirty="0"/>
              <a:t>+ Cg + </a:t>
            </a:r>
            <a:r>
              <a:rPr lang="es-MX" dirty="0" err="1"/>
              <a:t>Cb</a:t>
            </a:r>
            <a:r>
              <a:rPr lang="es-MX" dirty="0"/>
              <a:t> = C + Dg + </a:t>
            </a:r>
            <a:r>
              <a:rPr lang="es-MX" dirty="0" err="1"/>
              <a:t>Db</a:t>
            </a:r>
            <a:r>
              <a:rPr lang="es-MX" dirty="0"/>
              <a:t>+ </a:t>
            </a:r>
            <a:r>
              <a:rPr lang="es-MX" dirty="0" err="1"/>
              <a:t>Oecp</a:t>
            </a:r>
            <a:r>
              <a:rPr lang="es-MX" dirty="0"/>
              <a:t> + </a:t>
            </a:r>
            <a:r>
              <a:rPr lang="es-MX" dirty="0" err="1"/>
              <a:t>Omlp</a:t>
            </a:r>
            <a:r>
              <a:rPr lang="es-MX" dirty="0"/>
              <a:t> </a:t>
            </a:r>
            <a:endParaRPr lang="es-MX" dirty="0" smtClean="0"/>
          </a:p>
          <a:p>
            <a:pPr marL="0" indent="0">
              <a:buNone/>
            </a:pPr>
            <a:endParaRPr lang="es-MX" dirty="0"/>
          </a:p>
          <a:p>
            <a:r>
              <a:rPr lang="es-MX" dirty="0"/>
              <a:t>Reordenando términos, se logra la siguiente igualdad: </a:t>
            </a:r>
            <a:endParaRPr lang="es-MX" dirty="0" smtClean="0"/>
          </a:p>
          <a:p>
            <a:endParaRPr lang="es-MX" dirty="0"/>
          </a:p>
          <a:p>
            <a:pPr marL="0" indent="0">
              <a:buNone/>
            </a:pPr>
            <a:r>
              <a:rPr lang="es-MX" dirty="0" smtClean="0"/>
              <a:t>                  (</a:t>
            </a:r>
            <a:r>
              <a:rPr lang="es-MX" dirty="0" err="1"/>
              <a:t>Ri</a:t>
            </a:r>
            <a:r>
              <a:rPr lang="es-MX" dirty="0"/>
              <a:t> – </a:t>
            </a:r>
            <a:r>
              <a:rPr lang="es-MX" dirty="0" err="1"/>
              <a:t>Oecp</a:t>
            </a:r>
            <a:r>
              <a:rPr lang="es-MX" dirty="0"/>
              <a:t>) + (Cg – Dg) + </a:t>
            </a:r>
            <a:r>
              <a:rPr lang="es-MX" dirty="0" err="1"/>
              <a:t>Cb</a:t>
            </a:r>
            <a:r>
              <a:rPr lang="es-MX" dirty="0"/>
              <a:t> – </a:t>
            </a:r>
            <a:r>
              <a:rPr lang="es-MX" dirty="0" err="1"/>
              <a:t>Omlp</a:t>
            </a:r>
            <a:r>
              <a:rPr lang="es-MX" dirty="0"/>
              <a:t> = BM = C + </a:t>
            </a:r>
            <a:r>
              <a:rPr lang="es-MX" dirty="0" err="1"/>
              <a:t>Db</a:t>
            </a:r>
            <a:r>
              <a:rPr lang="es-MX" dirty="0"/>
              <a:t> </a:t>
            </a:r>
          </a:p>
        </p:txBody>
      </p:sp>
    </p:spTree>
    <p:extLst>
      <p:ext uri="{BB962C8B-B14F-4D97-AF65-F5344CB8AC3E}">
        <p14:creationId xmlns:p14="http://schemas.microsoft.com/office/powerpoint/2010/main" val="1939678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5127" y="850006"/>
            <a:ext cx="10515600" cy="5330131"/>
          </a:xfrm>
        </p:spPr>
        <p:txBody>
          <a:bodyPr>
            <a:normAutofit fontScale="92500" lnSpcReduction="10000"/>
          </a:bodyPr>
          <a:lstStyle/>
          <a:p>
            <a:pPr marL="0" indent="0">
              <a:buNone/>
            </a:pPr>
            <a:r>
              <a:rPr lang="es-MX" dirty="0"/>
              <a:t>En el caso específico de Bolivia, el Banco Central expande o contrae la base monetaria a través de las siguientes operaciones: </a:t>
            </a:r>
          </a:p>
          <a:p>
            <a:r>
              <a:rPr lang="es-MX" b="1" dirty="0">
                <a:solidFill>
                  <a:srgbClr val="C00000"/>
                </a:solidFill>
              </a:rPr>
              <a:t>1. </a:t>
            </a:r>
            <a:r>
              <a:rPr lang="es-MX" b="1" i="1" dirty="0">
                <a:solidFill>
                  <a:srgbClr val="C00000"/>
                </a:solidFill>
              </a:rPr>
              <a:t>Compra y Venta de divisas. </a:t>
            </a:r>
            <a:r>
              <a:rPr lang="es-MX" dirty="0"/>
              <a:t>Las divisas en poder de la autoridad monetaria representan el activo denominado Reservas Internacionales Netas </a:t>
            </a:r>
            <a:r>
              <a:rPr lang="es-MX" b="1" dirty="0">
                <a:solidFill>
                  <a:srgbClr val="C00000"/>
                </a:solidFill>
              </a:rPr>
              <a:t>(RIN). </a:t>
            </a:r>
          </a:p>
          <a:p>
            <a:r>
              <a:rPr lang="es-MX" b="1" dirty="0">
                <a:solidFill>
                  <a:srgbClr val="C00000"/>
                </a:solidFill>
              </a:rPr>
              <a:t>2</a:t>
            </a:r>
            <a:r>
              <a:rPr lang="es-MX" b="1" i="1" dirty="0">
                <a:solidFill>
                  <a:srgbClr val="C00000"/>
                </a:solidFill>
              </a:rPr>
              <a:t>. Expansión y Contracción del Crédito Neto al Sector Público (CNSP) </a:t>
            </a:r>
            <a:r>
              <a:rPr lang="es-MX" i="1" dirty="0"/>
              <a:t>y del </a:t>
            </a:r>
            <a:r>
              <a:rPr lang="es-MX" b="1" i="1" dirty="0">
                <a:solidFill>
                  <a:srgbClr val="C00000"/>
                </a:solidFill>
              </a:rPr>
              <a:t>Crédito a Bancos (CB). </a:t>
            </a:r>
            <a:r>
              <a:rPr lang="es-MX" dirty="0"/>
              <a:t>La deuda neta del sector público y el crédito a los bancos representan también activos para la autoridad monetaria. </a:t>
            </a:r>
          </a:p>
          <a:p>
            <a:r>
              <a:rPr lang="es-MX" b="1" dirty="0">
                <a:solidFill>
                  <a:srgbClr val="C00000"/>
                </a:solidFill>
              </a:rPr>
              <a:t>3. </a:t>
            </a:r>
            <a:r>
              <a:rPr lang="es-MX" b="1" i="1" dirty="0">
                <a:solidFill>
                  <a:srgbClr val="C00000"/>
                </a:solidFill>
              </a:rPr>
              <a:t>Colocación y Redención de Certificados de Depósito (CD)</a:t>
            </a:r>
            <a:r>
              <a:rPr lang="es-MX" b="1" dirty="0">
                <a:solidFill>
                  <a:srgbClr val="C00000"/>
                </a:solidFill>
              </a:rPr>
              <a:t>. </a:t>
            </a:r>
            <a:r>
              <a:rPr lang="es-MX" dirty="0"/>
              <a:t>Las entidades financieras depositan en el Banco Central dinero primario en forma de CD. </a:t>
            </a:r>
          </a:p>
          <a:p>
            <a:r>
              <a:rPr lang="es-MX" b="1" dirty="0">
                <a:solidFill>
                  <a:srgbClr val="C00000"/>
                </a:solidFill>
              </a:rPr>
              <a:t>4. </a:t>
            </a:r>
            <a:r>
              <a:rPr lang="es-MX" b="1" i="1" dirty="0">
                <a:solidFill>
                  <a:srgbClr val="C00000"/>
                </a:solidFill>
              </a:rPr>
              <a:t>Mediante otras Operaciones Netas</a:t>
            </a:r>
            <a:r>
              <a:rPr lang="es-MX" b="1" dirty="0">
                <a:solidFill>
                  <a:srgbClr val="C00000"/>
                </a:solidFill>
              </a:rPr>
              <a:t>. </a:t>
            </a:r>
            <a:r>
              <a:rPr lang="es-MX" dirty="0"/>
              <a:t>El resto de operaciones netas que realiza el banco central se agrupan en un activo denominado Otras Cuentas Netas </a:t>
            </a:r>
            <a:r>
              <a:rPr lang="es-MX" b="1" dirty="0">
                <a:solidFill>
                  <a:srgbClr val="C00000"/>
                </a:solidFill>
              </a:rPr>
              <a:t>(OCN), </a:t>
            </a:r>
            <a:r>
              <a:rPr lang="es-MX" dirty="0"/>
              <a:t>las cuales son principalmente de deuda externa de mediano y largo plazo. </a:t>
            </a:r>
          </a:p>
        </p:txBody>
      </p:sp>
    </p:spTree>
    <p:extLst>
      <p:ext uri="{BB962C8B-B14F-4D97-AF65-F5344CB8AC3E}">
        <p14:creationId xmlns:p14="http://schemas.microsoft.com/office/powerpoint/2010/main" val="2998604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indent="0">
              <a:buNone/>
            </a:pPr>
            <a:r>
              <a:rPr lang="es-MX" dirty="0"/>
              <a:t>El pasivo del banco central está compuesto por el dinero primario en circulación, el mismo que tiene dos destinos: </a:t>
            </a:r>
            <a:endParaRPr lang="es-MX" dirty="0" smtClean="0"/>
          </a:p>
          <a:p>
            <a:pPr marL="0" indent="0">
              <a:buNone/>
            </a:pPr>
            <a:endParaRPr lang="es-MX" dirty="0"/>
          </a:p>
          <a:p>
            <a:pPr marL="0" indent="0" algn="just">
              <a:buNone/>
            </a:pPr>
            <a:r>
              <a:rPr lang="es-MX" dirty="0"/>
              <a:t>1. El dinero primario en poder de los agentes económicos, que se denomina </a:t>
            </a:r>
            <a:r>
              <a:rPr lang="es-MX" b="1" dirty="0">
                <a:solidFill>
                  <a:srgbClr val="C00000"/>
                </a:solidFill>
              </a:rPr>
              <a:t>Billetes y Monedas en Poder del Público o Circulante (C). </a:t>
            </a:r>
            <a:endParaRPr lang="es-MX" b="1" dirty="0" smtClean="0">
              <a:solidFill>
                <a:srgbClr val="C00000"/>
              </a:solidFill>
            </a:endParaRPr>
          </a:p>
          <a:p>
            <a:pPr marL="0" indent="0" algn="just">
              <a:buNone/>
            </a:pPr>
            <a:endParaRPr lang="es-MX" dirty="0"/>
          </a:p>
          <a:p>
            <a:pPr marL="0" indent="0" algn="just">
              <a:buNone/>
            </a:pPr>
            <a:r>
              <a:rPr lang="es-MX" dirty="0"/>
              <a:t>2. El dinero primario que las entidades financieras tienen como reserva, ya sea en sus propias bóvedas (caja) o como depósitos en el Banco Central, denominado </a:t>
            </a:r>
            <a:r>
              <a:rPr lang="es-MX" b="1" dirty="0">
                <a:solidFill>
                  <a:srgbClr val="C00000"/>
                </a:solidFill>
              </a:rPr>
              <a:t>Reservas Bancarias (RB). </a:t>
            </a:r>
          </a:p>
        </p:txBody>
      </p:sp>
    </p:spTree>
    <p:extLst>
      <p:ext uri="{BB962C8B-B14F-4D97-AF65-F5344CB8AC3E}">
        <p14:creationId xmlns:p14="http://schemas.microsoft.com/office/powerpoint/2010/main" val="12361100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5127" y="746976"/>
            <a:ext cx="10515600" cy="5433162"/>
          </a:xfrm>
        </p:spPr>
        <p:txBody>
          <a:bodyPr>
            <a:normAutofit/>
          </a:bodyPr>
          <a:lstStyle/>
          <a:p>
            <a:pPr algn="just"/>
            <a:r>
              <a:rPr lang="es-MX" dirty="0"/>
              <a:t>La siguiente ecuación representaría el origen y destino de la Base Monetaria (BM), si Bolivia tuviera una economía </a:t>
            </a:r>
            <a:r>
              <a:rPr lang="es-MX" dirty="0" err="1"/>
              <a:t>unimonetaria</a:t>
            </a:r>
            <a:r>
              <a:rPr lang="es-MX" dirty="0"/>
              <a:t>: </a:t>
            </a:r>
            <a:endParaRPr lang="es-MX" dirty="0" smtClean="0"/>
          </a:p>
          <a:p>
            <a:endParaRPr lang="es-MX" dirty="0"/>
          </a:p>
          <a:p>
            <a:pPr marL="0" indent="0" algn="ctr">
              <a:buNone/>
            </a:pPr>
            <a:r>
              <a:rPr lang="es-MX" dirty="0"/>
              <a:t>RIN + CNSP + CB – CD + OCN = BM = C + RB </a:t>
            </a:r>
            <a:endParaRPr lang="es-MX" dirty="0" smtClean="0"/>
          </a:p>
          <a:p>
            <a:endParaRPr lang="es-MX" dirty="0"/>
          </a:p>
          <a:p>
            <a:pPr algn="just"/>
            <a:r>
              <a:rPr lang="es-MX" dirty="0"/>
              <a:t>Sin embargo, en una economía </a:t>
            </a:r>
            <a:r>
              <a:rPr lang="es-MX" dirty="0" err="1"/>
              <a:t>bi</a:t>
            </a:r>
            <a:r>
              <a:rPr lang="es-MX" dirty="0"/>
              <a:t>-monetaria como la boliviana, las operaciones que efectúa el Banco Central con el sector público y las entidades financieras se realizan en bolivianos y en dólares. </a:t>
            </a:r>
            <a:endParaRPr lang="es-MX" dirty="0" smtClean="0"/>
          </a:p>
          <a:p>
            <a:endParaRPr lang="es-MX" dirty="0"/>
          </a:p>
          <a:p>
            <a:pPr marL="0" indent="0" algn="ctr">
              <a:buNone/>
            </a:pPr>
            <a:r>
              <a:rPr lang="es-MX" sz="2400" dirty="0"/>
              <a:t>RIN</a:t>
            </a:r>
            <a:r>
              <a:rPr lang="es-MX" sz="1400" dirty="0"/>
              <a:t>ME + </a:t>
            </a:r>
            <a:r>
              <a:rPr lang="es-MX" sz="2400" dirty="0"/>
              <a:t>CNSP</a:t>
            </a:r>
            <a:r>
              <a:rPr lang="es-MX" sz="1400" dirty="0"/>
              <a:t>MN + </a:t>
            </a:r>
            <a:r>
              <a:rPr lang="es-MX" sz="2400" dirty="0"/>
              <a:t>CNSP</a:t>
            </a:r>
            <a:r>
              <a:rPr lang="es-MX" sz="1400" dirty="0"/>
              <a:t>ME + </a:t>
            </a:r>
            <a:r>
              <a:rPr lang="es-MX" sz="2400" dirty="0"/>
              <a:t>CB</a:t>
            </a:r>
            <a:r>
              <a:rPr lang="es-MX" sz="1400" dirty="0"/>
              <a:t>MN + </a:t>
            </a:r>
            <a:r>
              <a:rPr lang="es-MX" sz="2400" dirty="0"/>
              <a:t>CB</a:t>
            </a:r>
            <a:r>
              <a:rPr lang="es-MX" sz="1400" dirty="0"/>
              <a:t>ME + </a:t>
            </a:r>
            <a:r>
              <a:rPr lang="es-MX" sz="2400" dirty="0"/>
              <a:t>OCN</a:t>
            </a:r>
            <a:r>
              <a:rPr lang="es-MX" sz="1400" dirty="0"/>
              <a:t>MN + </a:t>
            </a:r>
            <a:r>
              <a:rPr lang="es-MX" sz="2400" dirty="0"/>
              <a:t>OCN</a:t>
            </a:r>
            <a:r>
              <a:rPr lang="es-MX" sz="1400" dirty="0"/>
              <a:t>ME = </a:t>
            </a:r>
            <a:r>
              <a:rPr lang="es-MX" sz="2400" dirty="0"/>
              <a:t>BM</a:t>
            </a:r>
            <a:r>
              <a:rPr lang="es-MX" sz="1400" dirty="0"/>
              <a:t>* = </a:t>
            </a:r>
            <a:r>
              <a:rPr lang="es-MX" sz="2400" dirty="0"/>
              <a:t>C</a:t>
            </a:r>
            <a:r>
              <a:rPr lang="es-MX" sz="1400" dirty="0"/>
              <a:t>MN + </a:t>
            </a:r>
            <a:r>
              <a:rPr lang="es-MX" sz="2400" dirty="0"/>
              <a:t>C</a:t>
            </a:r>
            <a:r>
              <a:rPr lang="es-MX" sz="1400" dirty="0"/>
              <a:t>ME + </a:t>
            </a:r>
            <a:r>
              <a:rPr lang="es-MX" sz="2400" dirty="0"/>
              <a:t>RB</a:t>
            </a:r>
            <a:r>
              <a:rPr lang="es-MX" sz="1400" dirty="0"/>
              <a:t>MN +</a:t>
            </a:r>
            <a:r>
              <a:rPr lang="es-MX" sz="2400" dirty="0"/>
              <a:t>RB</a:t>
            </a:r>
            <a:r>
              <a:rPr lang="es-MX" sz="1400" dirty="0"/>
              <a:t>ME </a:t>
            </a:r>
          </a:p>
        </p:txBody>
      </p:sp>
    </p:spTree>
    <p:extLst>
      <p:ext uri="{BB962C8B-B14F-4D97-AF65-F5344CB8AC3E}">
        <p14:creationId xmlns:p14="http://schemas.microsoft.com/office/powerpoint/2010/main" val="3587248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Dinero primario e inflación </a:t>
            </a:r>
            <a:endParaRPr lang="es-MX" dirty="0"/>
          </a:p>
        </p:txBody>
      </p:sp>
      <p:sp>
        <p:nvSpPr>
          <p:cNvPr id="3" name="Marcador de contenido 2"/>
          <p:cNvSpPr>
            <a:spLocks noGrp="1"/>
          </p:cNvSpPr>
          <p:nvPr>
            <p:ph idx="1"/>
          </p:nvPr>
        </p:nvSpPr>
        <p:spPr/>
        <p:txBody>
          <a:bodyPr/>
          <a:lstStyle/>
          <a:p>
            <a:r>
              <a:rPr lang="es-MX" b="1" dirty="0"/>
              <a:t>Teoría cuantitativa del dinero </a:t>
            </a:r>
            <a:endParaRPr lang="es-MX" dirty="0"/>
          </a:p>
          <a:p>
            <a:endParaRPr lang="es-MX" dirty="0" smtClean="0"/>
          </a:p>
          <a:p>
            <a:r>
              <a:rPr lang="es-MX" dirty="0" smtClean="0"/>
              <a:t>Desde </a:t>
            </a:r>
            <a:r>
              <a:rPr lang="es-MX" dirty="0"/>
              <a:t>la literatura económica clásica, se ha trabajado la relación existente entre la oferta monetaria y los precios en la economía, a través de la denominada teoría Cuantitativa del dinero, cuya formulación se debe a Irving </a:t>
            </a:r>
            <a:r>
              <a:rPr lang="es-MX" dirty="0" smtClean="0"/>
              <a:t>Fisher</a:t>
            </a:r>
            <a:r>
              <a:rPr lang="es-MX" dirty="0"/>
              <a:t>.</a:t>
            </a:r>
          </a:p>
        </p:txBody>
      </p:sp>
    </p:spTree>
    <p:extLst>
      <p:ext uri="{BB962C8B-B14F-4D97-AF65-F5344CB8AC3E}">
        <p14:creationId xmlns:p14="http://schemas.microsoft.com/office/powerpoint/2010/main" val="21399695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5127" y="539262"/>
            <a:ext cx="10515600" cy="5640875"/>
          </a:xfrm>
        </p:spPr>
        <p:txBody>
          <a:bodyPr>
            <a:normAutofit/>
          </a:bodyPr>
          <a:lstStyle/>
          <a:p>
            <a:pPr marL="0" indent="0" algn="just">
              <a:buNone/>
            </a:pPr>
            <a:r>
              <a:rPr lang="es-MX" dirty="0"/>
              <a:t>La formulación de la teoría cuantitativa parte de la siguiente definición: </a:t>
            </a:r>
          </a:p>
          <a:p>
            <a:pPr marL="0" indent="0" algn="ctr">
              <a:buNone/>
            </a:pPr>
            <a:r>
              <a:rPr lang="es-MX" sz="4400" dirty="0" smtClean="0"/>
              <a:t>MV = </a:t>
            </a:r>
            <a:r>
              <a:rPr lang="es-MX" sz="4400" dirty="0" err="1" smtClean="0"/>
              <a:t>Py</a:t>
            </a:r>
            <a:r>
              <a:rPr lang="es-MX" sz="4400" dirty="0" smtClean="0"/>
              <a:t> </a:t>
            </a:r>
            <a:endParaRPr lang="es-MX" sz="4400" dirty="0"/>
          </a:p>
          <a:p>
            <a:pPr marL="0" indent="0" algn="just">
              <a:buNone/>
            </a:pPr>
            <a:r>
              <a:rPr lang="es-MX" dirty="0" smtClean="0"/>
              <a:t>M: Cantidad </a:t>
            </a:r>
            <a:r>
              <a:rPr lang="es-MX" dirty="0"/>
              <a:t>de dinero, </a:t>
            </a:r>
            <a:endParaRPr lang="es-MX" dirty="0" smtClean="0"/>
          </a:p>
          <a:p>
            <a:pPr marL="0" indent="0" algn="just">
              <a:buNone/>
            </a:pPr>
            <a:r>
              <a:rPr lang="es-MX" dirty="0" smtClean="0"/>
              <a:t>V: Velocidad </a:t>
            </a:r>
            <a:r>
              <a:rPr lang="es-MX" dirty="0"/>
              <a:t>de circulación, </a:t>
            </a:r>
            <a:endParaRPr lang="es-MX" dirty="0" smtClean="0"/>
          </a:p>
          <a:p>
            <a:pPr marL="0" indent="0" algn="just">
              <a:buNone/>
            </a:pPr>
            <a:r>
              <a:rPr lang="es-MX" dirty="0" smtClean="0"/>
              <a:t>P : Es el </a:t>
            </a:r>
            <a:r>
              <a:rPr lang="es-MX" dirty="0"/>
              <a:t>nivel de Precios </a:t>
            </a:r>
            <a:endParaRPr lang="es-MX" dirty="0" smtClean="0"/>
          </a:p>
          <a:p>
            <a:pPr marL="0" indent="0" algn="just">
              <a:buNone/>
            </a:pPr>
            <a:r>
              <a:rPr lang="es-MX" dirty="0" smtClean="0"/>
              <a:t>“</a:t>
            </a:r>
            <a:r>
              <a:rPr lang="es-MX" dirty="0"/>
              <a:t>y” </a:t>
            </a:r>
            <a:r>
              <a:rPr lang="es-MX" dirty="0" smtClean="0"/>
              <a:t>: Es </a:t>
            </a:r>
            <a:r>
              <a:rPr lang="es-MX" dirty="0"/>
              <a:t>el PIB real. </a:t>
            </a:r>
            <a:endParaRPr lang="es-MX" dirty="0" smtClean="0"/>
          </a:p>
          <a:p>
            <a:pPr marL="0" indent="0" algn="just">
              <a:buNone/>
            </a:pPr>
            <a:r>
              <a:rPr lang="es-MX" dirty="0" smtClean="0"/>
              <a:t>Es </a:t>
            </a:r>
            <a:r>
              <a:rPr lang="es-MX" dirty="0"/>
              <a:t>decir el lado derecho de la ecuación representa el PIB nominal, que denotaremos por Y (</a:t>
            </a:r>
            <a:r>
              <a:rPr lang="es-MX" dirty="0" err="1"/>
              <a:t>Py</a:t>
            </a:r>
            <a:r>
              <a:rPr lang="es-MX" dirty="0"/>
              <a:t>=Y). La idea es que el PIB nominal representa el total de transacciones que se realizan en la economía. Estas transacciones se realizan con dinero, el cual circula varias veces en la economía realizando transacciones. </a:t>
            </a:r>
          </a:p>
        </p:txBody>
      </p:sp>
    </p:spTree>
    <p:extLst>
      <p:ext uri="{BB962C8B-B14F-4D97-AF65-F5344CB8AC3E}">
        <p14:creationId xmlns:p14="http://schemas.microsoft.com/office/powerpoint/2010/main" val="29274656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indent="0">
              <a:buNone/>
            </a:pPr>
            <a:endParaRPr lang="es-MX" dirty="0" smtClean="0"/>
          </a:p>
          <a:p>
            <a:pPr marL="0" indent="0" algn="just">
              <a:buNone/>
            </a:pPr>
            <a:r>
              <a:rPr lang="es-MX" sz="4000" dirty="0" smtClean="0"/>
              <a:t>Si </a:t>
            </a:r>
            <a:r>
              <a:rPr lang="es-MX" sz="4000" dirty="0"/>
              <a:t>deseamos calcular la velocidad del dinero podemos hacerlo dividiendo el PIB nominal y la oferta monetaria (V=Y/M), por otra parte el cálculo de los precios se realiza a través del cálculo del deflactor del PIB (P=Y/y), dividiendo el PIB nominal con respecto al PIB real. </a:t>
            </a:r>
          </a:p>
        </p:txBody>
      </p:sp>
    </p:spTree>
    <p:extLst>
      <p:ext uri="{BB962C8B-B14F-4D97-AF65-F5344CB8AC3E}">
        <p14:creationId xmlns:p14="http://schemas.microsoft.com/office/powerpoint/2010/main" val="3116073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45127" y="1828801"/>
                <a:ext cx="10515600" cy="3845168"/>
              </a:xfrm>
            </p:spPr>
            <p:txBody>
              <a:bodyPr>
                <a:normAutofit fontScale="92500" lnSpcReduction="10000"/>
              </a:bodyPr>
              <a:lstStyle/>
              <a:p>
                <a:r>
                  <a:rPr lang="es-MX" dirty="0"/>
                  <a:t>si el producto es de pleno empleo ( ) y la velocidad es constante, entonces (…) el nivel de precios en la economía está determinado por la cantidad de dinero. </a:t>
                </a:r>
                <a:endParaRPr lang="es-MX" dirty="0" smtClean="0"/>
              </a:p>
              <a:p>
                <a:endParaRPr lang="es-MX" dirty="0" smtClean="0"/>
              </a:p>
              <a:p>
                <a:r>
                  <a:rPr lang="es-MX" dirty="0" smtClean="0"/>
                  <a:t>                                                    </a:t>
                </a:r>
                <a14:m>
                  <m:oMath xmlns:m="http://schemas.openxmlformats.org/officeDocument/2006/math">
                    <m:r>
                      <a:rPr lang="es-MX" sz="3900" i="1">
                        <a:latin typeface="Cambria Math" panose="02040503050406030204" pitchFamily="18" charset="0"/>
                      </a:rPr>
                      <m:t>𝑃</m:t>
                    </m:r>
                    <m:r>
                      <a:rPr lang="es-MX" sz="3900" i="1">
                        <a:latin typeface="Cambria Math" panose="02040503050406030204" pitchFamily="18" charset="0"/>
                      </a:rPr>
                      <m:t>=</m:t>
                    </m:r>
                    <m:f>
                      <m:fPr>
                        <m:ctrlPr>
                          <a:rPr lang="es-MX" sz="3900" i="1">
                            <a:latin typeface="Cambria Math" panose="02040503050406030204" pitchFamily="18" charset="0"/>
                          </a:rPr>
                        </m:ctrlPr>
                      </m:fPr>
                      <m:num>
                        <m:r>
                          <a:rPr lang="es-MX" sz="3900" i="1">
                            <a:latin typeface="Cambria Math" panose="02040503050406030204" pitchFamily="18" charset="0"/>
                          </a:rPr>
                          <m:t>𝑀</m:t>
                        </m:r>
                        <m:bar>
                          <m:barPr>
                            <m:pos m:val="top"/>
                            <m:ctrlPr>
                              <a:rPr lang="es-MX" sz="3900" i="1">
                                <a:latin typeface="Cambria Math" panose="02040503050406030204" pitchFamily="18" charset="0"/>
                              </a:rPr>
                            </m:ctrlPr>
                          </m:barPr>
                          <m:e>
                            <m:r>
                              <a:rPr lang="es-MX" sz="3900" i="1">
                                <a:latin typeface="Cambria Math" panose="02040503050406030204" pitchFamily="18" charset="0"/>
                              </a:rPr>
                              <m:t>𝑉</m:t>
                            </m:r>
                          </m:e>
                        </m:bar>
                      </m:num>
                      <m:den>
                        <m:bar>
                          <m:barPr>
                            <m:pos m:val="top"/>
                            <m:ctrlPr>
                              <a:rPr lang="es-MX" sz="3900" i="1">
                                <a:latin typeface="Cambria Math" panose="02040503050406030204" pitchFamily="18" charset="0"/>
                              </a:rPr>
                            </m:ctrlPr>
                          </m:barPr>
                          <m:e>
                            <m:r>
                              <a:rPr lang="es-MX" sz="3900" i="1">
                                <a:latin typeface="Cambria Math" panose="02040503050406030204" pitchFamily="18" charset="0"/>
                              </a:rPr>
                              <m:t>𝑦</m:t>
                            </m:r>
                          </m:e>
                        </m:bar>
                      </m:den>
                    </m:f>
                  </m:oMath>
                </a14:m>
                <a:endParaRPr lang="es-MX" sz="3900" dirty="0"/>
              </a:p>
              <a:p>
                <a:r>
                  <a:rPr lang="es-MX" dirty="0" smtClean="0"/>
                  <a:t> </a:t>
                </a:r>
                <a:endParaRPr lang="es-MX" dirty="0"/>
              </a:p>
              <a:p>
                <a:r>
                  <a:rPr lang="es-MX" dirty="0"/>
                  <a:t>Si la cantidad de dinero sube, dado que la velocidad del dinero y el PIB real no cambian, el nivel de precios aumentara </a:t>
                </a:r>
                <a:r>
                  <a:rPr lang="es-MX" dirty="0" smtClean="0"/>
                  <a:t>proporcionalmente</a:t>
                </a:r>
                <a:r>
                  <a:rPr lang="es-MX" dirty="0"/>
                  <a:t>. </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45127" y="1828801"/>
                <a:ext cx="10515600" cy="3845168"/>
              </a:xfrm>
              <a:blipFill rotWithShape="0">
                <a:blip r:embed="rId2"/>
                <a:stretch>
                  <a:fillRect l="-812" t="-3170" r="-696"/>
                </a:stretch>
              </a:blipFill>
            </p:spPr>
            <p:txBody>
              <a:bodyPr/>
              <a:lstStyle/>
              <a:p>
                <a:r>
                  <a:rPr lang="es-MX">
                    <a:noFill/>
                  </a:rPr>
                  <a:t> </a:t>
                </a:r>
              </a:p>
            </p:txBody>
          </p:sp>
        </mc:Fallback>
      </mc:AlternateContent>
    </p:spTree>
    <p:extLst>
      <p:ext uri="{BB962C8B-B14F-4D97-AF65-F5344CB8AC3E}">
        <p14:creationId xmlns:p14="http://schemas.microsoft.com/office/powerpoint/2010/main" val="150410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Refrán</a:t>
            </a:r>
            <a:endParaRPr lang="es-MX" b="1" dirty="0"/>
          </a:p>
        </p:txBody>
      </p:sp>
      <p:sp>
        <p:nvSpPr>
          <p:cNvPr id="3" name="Marcador de contenido 2"/>
          <p:cNvSpPr>
            <a:spLocks noGrp="1"/>
          </p:cNvSpPr>
          <p:nvPr>
            <p:ph idx="1"/>
          </p:nvPr>
        </p:nvSpPr>
        <p:spPr/>
        <p:txBody>
          <a:bodyPr>
            <a:normAutofit/>
          </a:bodyPr>
          <a:lstStyle/>
          <a:p>
            <a:pPr marL="0" indent="0" algn="ctr">
              <a:buNone/>
            </a:pPr>
            <a:endParaRPr lang="es-MX" sz="4800" dirty="0" smtClean="0"/>
          </a:p>
          <a:p>
            <a:pPr marL="0" indent="0" algn="ctr">
              <a:buNone/>
            </a:pPr>
            <a:r>
              <a:rPr lang="es-MX" sz="4800" dirty="0" smtClean="0">
                <a:solidFill>
                  <a:schemeClr val="accent5">
                    <a:lumMod val="50000"/>
                  </a:schemeClr>
                </a:solidFill>
              </a:rPr>
              <a:t>El dinero y la bolsa, hasta que no se gastan no se gozan</a:t>
            </a:r>
          </a:p>
          <a:p>
            <a:pPr marL="0" indent="0" algn="ctr">
              <a:buNone/>
            </a:pPr>
            <a:endParaRPr lang="es-MX" sz="4800" dirty="0"/>
          </a:p>
        </p:txBody>
      </p:sp>
    </p:spTree>
    <p:extLst>
      <p:ext uri="{BB962C8B-B14F-4D97-AF65-F5344CB8AC3E}">
        <p14:creationId xmlns:p14="http://schemas.microsoft.com/office/powerpoint/2010/main" val="2915938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r>
                  <a:rPr lang="es-MX" dirty="0"/>
                  <a:t>Por otro lado asumiendo que efectivamente el producto crece en el tiempo, y manteniendo el supuesto que la velocidad es constante, llegamos a: </a:t>
                </a:r>
                <a:endParaRPr lang="es-MX" dirty="0" smtClean="0"/>
              </a:p>
              <a:p>
                <a:pPr marL="0" indent="0">
                  <a:buNone/>
                </a:pPr>
                <a:endParaRPr lang="es-MX" dirty="0"/>
              </a:p>
              <a:p>
                <a:pPr marL="0" indent="0">
                  <a:buNone/>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𝜋</m:t>
                      </m:r>
                      <m:r>
                        <a:rPr lang="es-MX" i="1">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m:t>
                          </m:r>
                          <m:r>
                            <a:rPr lang="es-MX" i="1">
                              <a:latin typeface="Cambria Math" panose="02040503050406030204" pitchFamily="18" charset="0"/>
                            </a:rPr>
                            <m:t>𝑃</m:t>
                          </m:r>
                        </m:num>
                        <m:den>
                          <m:r>
                            <a:rPr lang="es-MX" i="1">
                              <a:latin typeface="Cambria Math" panose="02040503050406030204" pitchFamily="18" charset="0"/>
                            </a:rPr>
                            <m:t>𝑃</m:t>
                          </m:r>
                        </m:den>
                      </m:f>
                      <m:r>
                        <a:rPr lang="es-MX" i="1">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m:t>
                          </m:r>
                          <m:r>
                            <a:rPr lang="es-MX" i="1">
                              <a:latin typeface="Cambria Math" panose="02040503050406030204" pitchFamily="18" charset="0"/>
                            </a:rPr>
                            <m:t>𝑀</m:t>
                          </m:r>
                        </m:num>
                        <m:den>
                          <m:r>
                            <a:rPr lang="es-MX" i="1">
                              <a:latin typeface="Cambria Math" panose="02040503050406030204" pitchFamily="18" charset="0"/>
                            </a:rPr>
                            <m:t>𝑀</m:t>
                          </m:r>
                        </m:den>
                      </m:f>
                      <m:r>
                        <a:rPr lang="es-MX" i="1">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m:t>
                          </m:r>
                          <m:r>
                            <a:rPr lang="es-MX" i="1">
                              <a:latin typeface="Cambria Math" panose="02040503050406030204" pitchFamily="18" charset="0"/>
                            </a:rPr>
                            <m:t>𝑦</m:t>
                          </m:r>
                        </m:num>
                        <m:den>
                          <m:r>
                            <a:rPr lang="es-MX" i="1">
                              <a:latin typeface="Cambria Math" panose="02040503050406030204" pitchFamily="18" charset="0"/>
                            </a:rPr>
                            <m:t>𝑦</m:t>
                          </m:r>
                        </m:den>
                      </m:f>
                    </m:oMath>
                  </m:oMathPara>
                </a14:m>
                <a:endParaRPr lang="es-MX" dirty="0"/>
              </a:p>
              <a:p>
                <a:pPr marL="0" indent="0">
                  <a:buNone/>
                </a:pPr>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s-MX">
                    <a:noFill/>
                  </a:rPr>
                  <a:t> </a:t>
                </a:r>
              </a:p>
            </p:txBody>
          </p:sp>
        </mc:Fallback>
      </mc:AlternateContent>
    </p:spTree>
    <p:extLst>
      <p:ext uri="{BB962C8B-B14F-4D97-AF65-F5344CB8AC3E}">
        <p14:creationId xmlns:p14="http://schemas.microsoft.com/office/powerpoint/2010/main" val="4244844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r>
                  <a:rPr lang="es-MX" dirty="0"/>
                  <a:t>En una economía sin crecimiento </a:t>
                </a:r>
                <a14:m>
                  <m:oMath xmlns:m="http://schemas.openxmlformats.org/officeDocument/2006/math">
                    <m:r>
                      <a:rPr lang="es-MX" i="1">
                        <a:latin typeface="Cambria Math" panose="02040503050406030204" pitchFamily="18" charset="0"/>
                      </a:rPr>
                      <m:t>(∆</m:t>
                    </m:r>
                    <m:r>
                      <a:rPr lang="es-MX" i="1">
                        <a:latin typeface="Cambria Math" panose="02040503050406030204" pitchFamily="18" charset="0"/>
                      </a:rPr>
                      <m:t>𝑦</m:t>
                    </m:r>
                    <m:r>
                      <a:rPr lang="es-MX" i="1">
                        <a:latin typeface="Cambria Math" panose="02040503050406030204" pitchFamily="18" charset="0"/>
                      </a:rPr>
                      <m:t>/</m:t>
                    </m:r>
                    <m:r>
                      <a:rPr lang="es-MX" i="1">
                        <a:latin typeface="Cambria Math" panose="02040503050406030204" pitchFamily="18" charset="0"/>
                      </a:rPr>
                      <m:t>𝑦</m:t>
                    </m:r>
                    <m:r>
                      <a:rPr lang="es-MX" i="1">
                        <a:latin typeface="Cambria Math" panose="02040503050406030204" pitchFamily="18" charset="0"/>
                      </a:rPr>
                      <m:t>=0)</m:t>
                    </m:r>
                  </m:oMath>
                </a14:m>
                <a:r>
                  <a:rPr lang="es-MX" dirty="0" smtClean="0"/>
                  <a:t>, </a:t>
                </a:r>
                <a:r>
                  <a:rPr lang="es-MX" dirty="0"/>
                  <a:t>la tasa de inflación </a:t>
                </a:r>
                <a:r>
                  <a:rPr lang="es-MX" dirty="0" smtClean="0"/>
                  <a:t>(</a:t>
                </a:r>
                <a:r>
                  <a:rPr lang="el-GR" dirty="0" smtClean="0"/>
                  <a:t>π</a:t>
                </a:r>
                <a:r>
                  <a:rPr lang="es-MX" dirty="0" smtClean="0"/>
                  <a:t>), </a:t>
                </a:r>
                <a:r>
                  <a:rPr lang="es-MX" dirty="0"/>
                  <a:t>es igual a la tasa de crecimiento de la cantidad de dinero. Cuando hay crecimiento, hay espacio para que la tasa de crecimiento de la cantidad de dinero sea positiva sin que haya inflación, puesto que el aumento de las transacciones en la economía lleva a un aumento de la demanda por dinero, el que es absorbido sin necesidad de que suban los precios. En este caso la autoridad que imprime el dinero puede comprar bienes y servicios sin que el valor del dinero se deteriore</a:t>
                </a:r>
                <a:r>
                  <a:rPr lang="es-MX" dirty="0" smtClean="0"/>
                  <a:t>. </a:t>
                </a:r>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1217" t="-2241" r="-1623"/>
                </a:stretch>
              </a:blipFill>
            </p:spPr>
            <p:txBody>
              <a:bodyPr/>
              <a:lstStyle/>
              <a:p>
                <a:r>
                  <a:rPr lang="es-MX">
                    <a:noFill/>
                  </a:rPr>
                  <a:t> </a:t>
                </a:r>
              </a:p>
            </p:txBody>
          </p:sp>
        </mc:Fallback>
      </mc:AlternateContent>
    </p:spTree>
    <p:extLst>
      <p:ext uri="{BB962C8B-B14F-4D97-AF65-F5344CB8AC3E}">
        <p14:creationId xmlns:p14="http://schemas.microsoft.com/office/powerpoint/2010/main" val="750521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indent="0" algn="just">
              <a:buNone/>
            </a:pPr>
            <a:endParaRPr lang="es-MX" dirty="0" smtClean="0"/>
          </a:p>
          <a:p>
            <a:pPr marL="0" indent="0" algn="just">
              <a:buNone/>
            </a:pPr>
            <a:endParaRPr lang="es-MX" dirty="0"/>
          </a:p>
          <a:p>
            <a:pPr marL="0" indent="0" algn="just">
              <a:buNone/>
            </a:pPr>
            <a:r>
              <a:rPr lang="es-MX" dirty="0" smtClean="0"/>
              <a:t>Es </a:t>
            </a:r>
            <a:r>
              <a:rPr lang="es-MX" dirty="0"/>
              <a:t>importante destacar que esta es una teoría que compara la oferta de dinero (M/P) con la demanda por dinero (y/V), la que es dada por la necesidad de transacciones. Si la gente quisiera más dinero, porque V disminuye los precios caerían, a menos que se aumente la oferta de dinero. </a:t>
            </a:r>
          </a:p>
        </p:txBody>
      </p:sp>
    </p:spTree>
    <p:extLst>
      <p:ext uri="{BB962C8B-B14F-4D97-AF65-F5344CB8AC3E}">
        <p14:creationId xmlns:p14="http://schemas.microsoft.com/office/powerpoint/2010/main" val="2998361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b="1" dirty="0" smtClean="0"/>
              <a:t>Emisión </a:t>
            </a:r>
            <a:r>
              <a:rPr lang="es-MX" b="1" dirty="0"/>
              <a:t>monetaria </a:t>
            </a:r>
            <a:endParaRPr lang="es-MX" b="1" dirty="0" smtClean="0"/>
          </a:p>
          <a:p>
            <a:endParaRPr lang="es-MX" b="1" dirty="0"/>
          </a:p>
          <a:p>
            <a:pPr algn="just"/>
            <a:r>
              <a:rPr lang="es-MX" dirty="0"/>
              <a:t>La emisión monetaria constituye una forma de crédito, cuya práctica adquirió relevancia con la creación de los Bancos Centrales; su utilización ha originado importantes polémicas entre los múltiples partidarios y opositores del mismo. Su estudio –en principio, parte del estudio de las finanzas públicas únicamente- pasó, conjunta y simultáneamente con el establecimiento de la banca central, al terreno de la política monetaria. </a:t>
            </a:r>
          </a:p>
          <a:p>
            <a:pPr marL="0" indent="0">
              <a:buNone/>
            </a:pPr>
            <a:endParaRPr lang="es-MX" dirty="0"/>
          </a:p>
        </p:txBody>
      </p:sp>
    </p:spTree>
    <p:extLst>
      <p:ext uri="{BB962C8B-B14F-4D97-AF65-F5344CB8AC3E}">
        <p14:creationId xmlns:p14="http://schemas.microsoft.com/office/powerpoint/2010/main" val="35284377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buNone/>
            </a:pPr>
            <a:endParaRPr lang="es-MX" dirty="0" smtClean="0"/>
          </a:p>
          <a:p>
            <a:pPr marL="0" indent="0" algn="just">
              <a:buNone/>
            </a:pPr>
            <a:r>
              <a:rPr lang="es-MX" sz="3200" dirty="0"/>
              <a:t>Constituida como una de las formas de financiamiento más naturales e idóneas, siempre que se sepa controlar: la emisión monetaria (tanto monedas acuñadas como billetes) es al mismo tiempo el punto de referencia y de manipulación principal de la inflación. </a:t>
            </a:r>
          </a:p>
        </p:txBody>
      </p:sp>
    </p:spTree>
    <p:extLst>
      <p:ext uri="{BB962C8B-B14F-4D97-AF65-F5344CB8AC3E}">
        <p14:creationId xmlns:p14="http://schemas.microsoft.com/office/powerpoint/2010/main" val="1196967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
            </a:r>
            <a:br>
              <a:rPr lang="es-MX" dirty="0"/>
            </a:br>
            <a:r>
              <a:rPr lang="es-MX" b="1" dirty="0"/>
              <a:t>Señoreaje </a:t>
            </a:r>
            <a:r>
              <a:rPr lang="es-MX" dirty="0"/>
              <a:t/>
            </a:r>
            <a:br>
              <a:rPr lang="es-MX" dirty="0"/>
            </a:b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lgn="just">
                  <a:buNone/>
                </a:pPr>
                <a:r>
                  <a:rPr lang="es-MX" dirty="0" smtClean="0"/>
                  <a:t>Entendemos como señoreaje al </a:t>
                </a:r>
                <a:r>
                  <a:rPr lang="es-MX" b="1" dirty="0">
                    <a:solidFill>
                      <a:srgbClr val="0070C0"/>
                    </a:solidFill>
                  </a:rPr>
                  <a:t>ingreso real </a:t>
                </a:r>
                <a:r>
                  <a:rPr lang="es-MX" dirty="0"/>
                  <a:t>obtenido a partir de la expansión de dinero por el banco central y el sistema financiero. Esto puede llevarse a cabo ya que el costo de imprimir billetes es prácticamente nulo o despreciable y con ellos se pueden comprar bienes y servicios. En otras palabras, es el poder adquisitivo del dinero que se pone en circulación. </a:t>
                </a:r>
                <a:r>
                  <a:rPr lang="es-MX" dirty="0" smtClean="0"/>
                  <a:t>Formalmente </a:t>
                </a:r>
                <a:r>
                  <a:rPr lang="es-MX" dirty="0"/>
                  <a:t>es la siguiente expresión: </a:t>
                </a:r>
                <a:endParaRPr lang="es-MX" dirty="0" smtClean="0"/>
              </a:p>
              <a:p>
                <a:pPr marL="0" indent="0">
                  <a:buNone/>
                </a:pPr>
                <a:endParaRPr lang="es-MX" dirty="0"/>
              </a:p>
              <a:p>
                <a:pPr marL="0" indent="0">
                  <a:buNone/>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𝑆𝑒</m:t>
                      </m:r>
                      <m:r>
                        <a:rPr lang="es-MX" i="1">
                          <a:latin typeface="Cambria Math" panose="02040503050406030204" pitchFamily="18" charset="0"/>
                        </a:rPr>
                        <m:t>ñ</m:t>
                      </m:r>
                      <m:r>
                        <a:rPr lang="es-MX" i="1">
                          <a:latin typeface="Cambria Math" panose="02040503050406030204" pitchFamily="18" charset="0"/>
                        </a:rPr>
                        <m:t>𝑜𝑟𝑒𝑎𝑗𝑒</m:t>
                      </m:r>
                      <m:r>
                        <a:rPr lang="es-MX" b="0" i="1" smtClean="0">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m:t>
                          </m:r>
                          <m:r>
                            <a:rPr lang="es-MX" i="1">
                              <a:latin typeface="Cambria Math" panose="02040503050406030204" pitchFamily="18" charset="0"/>
                            </a:rPr>
                            <m:t>𝑀</m:t>
                          </m:r>
                        </m:num>
                        <m:den>
                          <m:r>
                            <a:rPr lang="es-MX" i="1">
                              <a:latin typeface="Cambria Math" panose="02040503050406030204" pitchFamily="18" charset="0"/>
                            </a:rPr>
                            <m:t>𝑃</m:t>
                          </m:r>
                        </m:den>
                      </m:f>
                    </m:oMath>
                  </m:oMathPara>
                </a14:m>
                <a:endParaRPr lang="es-MX" dirty="0"/>
              </a:p>
              <a:p>
                <a:pPr marL="0" indent="0">
                  <a:buNone/>
                </a:pPr>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1217"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15890164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b="1" dirty="0" smtClean="0"/>
                  <a:t>A. Señoreaje primario: </a:t>
                </a:r>
                <a:endParaRPr lang="es-MX" dirty="0"/>
              </a:p>
              <a:p>
                <a:pPr algn="just"/>
                <a:r>
                  <a:rPr lang="es-MX" dirty="0"/>
                  <a:t>Son los ingresos exclusivos de los bancos centrales al detentar el poder de monopolio sobre la emisión de dinero, es decir, solo tenemos en cuenta a la base monetaria (BM) para su cálculo: son los billetes y monedas tanto en poder del público como en los bancos (E) más los depósitos de los bancos en el banco central (R). </a:t>
                </a:r>
                <a:endParaRPr lang="es-MX" dirty="0" smtClean="0"/>
              </a:p>
              <a:p>
                <a:pPr algn="ctr"/>
                <a:r>
                  <a:rPr lang="es-MX" dirty="0" smtClean="0"/>
                  <a:t>BM= E+R</a:t>
                </a:r>
              </a:p>
              <a:p>
                <a:pPr algn="ctr"/>
                <a:endParaRPr lang="es-MX" dirty="0" smtClean="0"/>
              </a:p>
              <a:p>
                <a:pPr marL="0" indent="0">
                  <a:buNone/>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𝑆𝑒</m:t>
                      </m:r>
                      <m:r>
                        <a:rPr lang="es-MX" i="1">
                          <a:latin typeface="Cambria Math" panose="02040503050406030204" pitchFamily="18" charset="0"/>
                        </a:rPr>
                        <m:t>ñ</m:t>
                      </m:r>
                      <m:r>
                        <a:rPr lang="es-MX" i="1">
                          <a:latin typeface="Cambria Math" panose="02040503050406030204" pitchFamily="18" charset="0"/>
                        </a:rPr>
                        <m:t>𝑜𝑟𝑒𝑎𝑗𝑒</m:t>
                      </m:r>
                      <m:r>
                        <a:rPr lang="es-MX" b="0" i="1" smtClean="0">
                          <a:latin typeface="Cambria Math" panose="02040503050406030204" pitchFamily="18" charset="0"/>
                        </a:rPr>
                        <m:t> </m:t>
                      </m:r>
                      <m:r>
                        <a:rPr lang="es-MX" b="0" i="1" smtClean="0">
                          <a:latin typeface="Cambria Math" panose="02040503050406030204" pitchFamily="18" charset="0"/>
                        </a:rPr>
                        <m:t>𝑝𝑟𝑖𝑚𝑎𝑟𝑖𝑜</m:t>
                      </m:r>
                      <m:r>
                        <a:rPr lang="es-MX" b="0" i="1" smtClean="0">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m:t>
                          </m:r>
                          <m:r>
                            <a:rPr lang="es-MX" i="1">
                              <a:latin typeface="Cambria Math" panose="02040503050406030204" pitchFamily="18" charset="0"/>
                            </a:rPr>
                            <m:t>𝑀</m:t>
                          </m:r>
                        </m:num>
                        <m:den>
                          <m:r>
                            <a:rPr lang="es-MX" i="1">
                              <a:latin typeface="Cambria Math" panose="02040503050406030204" pitchFamily="18" charset="0"/>
                            </a:rPr>
                            <m:t>𝑃</m:t>
                          </m:r>
                        </m:den>
                      </m:f>
                    </m:oMath>
                  </m:oMathPara>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928"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14158591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b="1" dirty="0"/>
              <a:t>Señoreaje secundario</a:t>
            </a:r>
            <a:r>
              <a:rPr lang="es-MX" dirty="0"/>
              <a:t>: </a:t>
            </a:r>
          </a:p>
          <a:p>
            <a:pPr algn="just"/>
            <a:r>
              <a:rPr lang="es-MX" dirty="0"/>
              <a:t>Son los ingresos del resto de bancos por la expansión del dinero, sin tener en cuenta la que le corresponde al banco central por la base monetaria. El sistema financiero puede crear medio de pagos mediante la captación de depósitos y el otorgamiento de préstamos. Inducen a una propagación del dinero conocido en la literatura como multiplicador </a:t>
            </a:r>
            <a:r>
              <a:rPr lang="es-MX" dirty="0" smtClean="0"/>
              <a:t>monetario.</a:t>
            </a:r>
            <a:endParaRPr lang="es-MX" dirty="0"/>
          </a:p>
        </p:txBody>
      </p:sp>
    </p:spTree>
    <p:extLst>
      <p:ext uri="{BB962C8B-B14F-4D97-AF65-F5344CB8AC3E}">
        <p14:creationId xmlns:p14="http://schemas.microsoft.com/office/powerpoint/2010/main" val="18519000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fontScale="85000" lnSpcReduction="10000"/>
          </a:bodyPr>
          <a:lstStyle/>
          <a:p>
            <a:pPr marL="0" indent="0">
              <a:buNone/>
            </a:pPr>
            <a:endParaRPr lang="es-MX" dirty="0" smtClean="0"/>
          </a:p>
          <a:p>
            <a:r>
              <a:rPr lang="es-MX" dirty="0"/>
              <a:t>La oferta total de dinero (M) está compuesta por el efectivo en poder del público y el efectivo de los bancos (E) más los depósitos bancarios (D). </a:t>
            </a:r>
            <a:endParaRPr lang="es-MX" dirty="0" smtClean="0"/>
          </a:p>
          <a:p>
            <a:endParaRPr lang="es-MX" dirty="0"/>
          </a:p>
          <a:p>
            <a:pPr marL="0" indent="0" algn="ctr">
              <a:buNone/>
            </a:pPr>
            <a:r>
              <a:rPr lang="es-MX" smtClean="0"/>
              <a:t>M</a:t>
            </a:r>
            <a:r>
              <a:rPr lang="es-MX" dirty="0" smtClean="0"/>
              <a:t>= E + D </a:t>
            </a:r>
            <a:endParaRPr lang="es-MX" dirty="0"/>
          </a:p>
          <a:p>
            <a:pPr marL="0" indent="0" algn="ctr">
              <a:buNone/>
            </a:pPr>
            <a:endParaRPr lang="es-MX" dirty="0" smtClean="0"/>
          </a:p>
          <a:p>
            <a:r>
              <a:rPr lang="es-MX" dirty="0"/>
              <a:t>Esta definición sufre modificaciones según el depósito que se tiene en cuenta. En forma sintética y simple los agregados monetarios en orden de liquidez son: </a:t>
            </a:r>
          </a:p>
          <a:p>
            <a:r>
              <a:rPr lang="es-MX" dirty="0"/>
              <a:t>M1 = Efectivo en manos del público y bancos + Depósitos en cuentas corrientes </a:t>
            </a:r>
          </a:p>
          <a:p>
            <a:r>
              <a:rPr lang="es-MX" dirty="0"/>
              <a:t>M2 = M1 + Depósitos en cajas de ahorro </a:t>
            </a:r>
          </a:p>
          <a:p>
            <a:r>
              <a:rPr lang="es-MX" dirty="0"/>
              <a:t>M3 = M2 + Depósitos en plazos fijos </a:t>
            </a:r>
            <a:endParaRPr lang="es-MX" dirty="0" smtClean="0"/>
          </a:p>
        </p:txBody>
      </p:sp>
    </p:spTree>
    <p:extLst>
      <p:ext uri="{BB962C8B-B14F-4D97-AF65-F5344CB8AC3E}">
        <p14:creationId xmlns:p14="http://schemas.microsoft.com/office/powerpoint/2010/main" val="28783655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5127" y="2414954"/>
            <a:ext cx="10515600" cy="3765184"/>
          </a:xfrm>
        </p:spPr>
        <p:txBody>
          <a:bodyPr/>
          <a:lstStyle/>
          <a:p>
            <a:pPr algn="just"/>
            <a:r>
              <a:rPr lang="es-MX" dirty="0"/>
              <a:t>Existe una relación inversa entre liquidez y rendimiento. Las cuentas corrientes no otorgan intereses, sí las cajas de ahorro pero en menor medida que los plazos fijos. En lo que respecta a liquidez las cuentas corrientes son similares a efectivo, las cajas de ahorro tienen algunas restricciones para el retiro del </a:t>
            </a:r>
            <a:r>
              <a:rPr lang="es-MX" dirty="0" smtClean="0"/>
              <a:t>dinero, </a:t>
            </a:r>
            <a:r>
              <a:rPr lang="es-MX" dirty="0"/>
              <a:t>y en los plazos fijos es necesario esperar hasta su </a:t>
            </a:r>
            <a:r>
              <a:rPr lang="es-MX" dirty="0" smtClean="0"/>
              <a:t>vencimiento </a:t>
            </a:r>
            <a:r>
              <a:rPr lang="es-MX" dirty="0"/>
              <a:t>para el recupero del mismo más los intereses. </a:t>
            </a:r>
          </a:p>
        </p:txBody>
      </p:sp>
    </p:spTree>
    <p:extLst>
      <p:ext uri="{BB962C8B-B14F-4D97-AF65-F5344CB8AC3E}">
        <p14:creationId xmlns:p14="http://schemas.microsoft.com/office/powerpoint/2010/main" val="2869593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indent="0" algn="ctr">
              <a:buNone/>
            </a:pPr>
            <a:endParaRPr lang="es-MX" sz="8000" b="1" dirty="0" smtClean="0"/>
          </a:p>
          <a:p>
            <a:pPr marL="0" indent="0" algn="ctr">
              <a:buNone/>
            </a:pPr>
            <a:r>
              <a:rPr lang="es-MX" sz="8000" b="1" dirty="0" smtClean="0"/>
              <a:t>¿Cómo te vez con dinero?</a:t>
            </a:r>
          </a:p>
          <a:p>
            <a:endParaRPr lang="es-MX" dirty="0"/>
          </a:p>
        </p:txBody>
      </p:sp>
    </p:spTree>
    <p:extLst>
      <p:ext uri="{BB962C8B-B14F-4D97-AF65-F5344CB8AC3E}">
        <p14:creationId xmlns:p14="http://schemas.microsoft.com/office/powerpoint/2010/main" val="19734243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45127" y="1828800"/>
                <a:ext cx="10515600" cy="4736123"/>
              </a:xfrm>
            </p:spPr>
            <p:txBody>
              <a:bodyPr>
                <a:normAutofit/>
              </a:bodyPr>
              <a:lstStyle/>
              <a:p>
                <a:pPr marL="0" indent="0">
                  <a:buNone/>
                </a:pPr>
                <a:r>
                  <a:rPr lang="es-MX" dirty="0"/>
                  <a:t>Trabajando matemáticamente llegamos a: </a:t>
                </a:r>
                <a:endParaRPr lang="es-MX" dirty="0" smtClean="0"/>
              </a:p>
              <a:p>
                <a:pPr marL="0" indent="0">
                  <a:buNone/>
                </a:pPr>
                <a:endParaRPr lang="es-MX" dirty="0"/>
              </a:p>
              <a:p>
                <a:pPr marL="0" indent="0">
                  <a:buNone/>
                </a:pPr>
                <a14:m>
                  <m:oMathPara xmlns:m="http://schemas.openxmlformats.org/officeDocument/2006/math">
                    <m:oMathParaPr>
                      <m:jc m:val="centerGroup"/>
                    </m:oMathParaPr>
                    <m:oMath xmlns:m="http://schemas.openxmlformats.org/officeDocument/2006/math">
                      <m:f>
                        <m:fPr>
                          <m:ctrlPr>
                            <a:rPr lang="es-MX" i="1">
                              <a:latin typeface="Cambria Math" panose="02040503050406030204" pitchFamily="18" charset="0"/>
                            </a:rPr>
                          </m:ctrlPr>
                        </m:fPr>
                        <m:num>
                          <m:r>
                            <a:rPr lang="es-MX" i="1">
                              <a:latin typeface="Cambria Math" panose="02040503050406030204" pitchFamily="18" charset="0"/>
                            </a:rPr>
                            <m:t>𝑀</m:t>
                          </m:r>
                        </m:num>
                        <m:den>
                          <m:r>
                            <a:rPr lang="es-MX" i="1">
                              <a:latin typeface="Cambria Math" panose="02040503050406030204" pitchFamily="18" charset="0"/>
                            </a:rPr>
                            <m:t>𝐵𝑀</m:t>
                          </m:r>
                        </m:den>
                      </m:f>
                      <m:r>
                        <a:rPr lang="es-MX" i="1">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𝐸</m:t>
                          </m:r>
                          <m:r>
                            <a:rPr lang="es-MX" i="1">
                              <a:latin typeface="Cambria Math" panose="02040503050406030204" pitchFamily="18" charset="0"/>
                            </a:rPr>
                            <m:t>+</m:t>
                          </m:r>
                          <m:r>
                            <a:rPr lang="es-MX" i="1">
                              <a:latin typeface="Cambria Math" panose="02040503050406030204" pitchFamily="18" charset="0"/>
                            </a:rPr>
                            <m:t>𝐷</m:t>
                          </m:r>
                        </m:num>
                        <m:den>
                          <m:r>
                            <a:rPr lang="es-MX" i="1">
                              <a:latin typeface="Cambria Math" panose="02040503050406030204" pitchFamily="18" charset="0"/>
                            </a:rPr>
                            <m:t>𝐸</m:t>
                          </m:r>
                          <m:r>
                            <a:rPr lang="es-MX" i="1">
                              <a:latin typeface="Cambria Math" panose="02040503050406030204" pitchFamily="18" charset="0"/>
                            </a:rPr>
                            <m:t>+</m:t>
                          </m:r>
                          <m:r>
                            <a:rPr lang="es-MX" i="1">
                              <a:latin typeface="Cambria Math" panose="02040503050406030204" pitchFamily="18" charset="0"/>
                            </a:rPr>
                            <m:t>𝑅</m:t>
                          </m:r>
                        </m:den>
                      </m:f>
                      <m:r>
                        <a:rPr lang="es-MX" i="1">
                          <a:latin typeface="Cambria Math" panose="02040503050406030204" pitchFamily="18" charset="0"/>
                        </a:rPr>
                        <m:t>=</m:t>
                      </m:r>
                      <m:f>
                        <m:fPr>
                          <m:ctrlPr>
                            <a:rPr lang="es-MX" i="1">
                              <a:latin typeface="Cambria Math" panose="02040503050406030204" pitchFamily="18" charset="0"/>
                            </a:rPr>
                          </m:ctrlPr>
                        </m:fPr>
                        <m:num>
                          <m:f>
                            <m:fPr>
                              <m:ctrlPr>
                                <a:rPr lang="es-MX" i="1">
                                  <a:latin typeface="Cambria Math" panose="02040503050406030204" pitchFamily="18" charset="0"/>
                                </a:rPr>
                              </m:ctrlPr>
                            </m:fPr>
                            <m:num>
                              <m:r>
                                <a:rPr lang="es-MX" i="1">
                                  <a:latin typeface="Cambria Math" panose="02040503050406030204" pitchFamily="18" charset="0"/>
                                </a:rPr>
                                <m:t>𝐸</m:t>
                              </m:r>
                            </m:num>
                            <m:den>
                              <m:r>
                                <a:rPr lang="es-MX" i="1">
                                  <a:latin typeface="Cambria Math" panose="02040503050406030204" pitchFamily="18" charset="0"/>
                                </a:rPr>
                                <m:t>𝐷</m:t>
                              </m:r>
                            </m:den>
                          </m:f>
                          <m:r>
                            <a:rPr lang="es-MX" i="1">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𝐷</m:t>
                              </m:r>
                            </m:num>
                            <m:den>
                              <m:r>
                                <a:rPr lang="es-MX" i="1">
                                  <a:latin typeface="Cambria Math" panose="02040503050406030204" pitchFamily="18" charset="0"/>
                                </a:rPr>
                                <m:t>𝐷</m:t>
                              </m:r>
                            </m:den>
                          </m:f>
                        </m:num>
                        <m:den>
                          <m:f>
                            <m:fPr>
                              <m:ctrlPr>
                                <a:rPr lang="es-MX" i="1">
                                  <a:latin typeface="Cambria Math" panose="02040503050406030204" pitchFamily="18" charset="0"/>
                                </a:rPr>
                              </m:ctrlPr>
                            </m:fPr>
                            <m:num>
                              <m:r>
                                <a:rPr lang="es-MX" i="1">
                                  <a:latin typeface="Cambria Math" panose="02040503050406030204" pitchFamily="18" charset="0"/>
                                </a:rPr>
                                <m:t>𝐸</m:t>
                              </m:r>
                            </m:num>
                            <m:den>
                              <m:r>
                                <a:rPr lang="es-MX" i="1">
                                  <a:latin typeface="Cambria Math" panose="02040503050406030204" pitchFamily="18" charset="0"/>
                                </a:rPr>
                                <m:t>𝐷</m:t>
                              </m:r>
                            </m:den>
                          </m:f>
                          <m:r>
                            <a:rPr lang="es-MX" i="1">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𝑅</m:t>
                              </m:r>
                            </m:num>
                            <m:den>
                              <m:r>
                                <a:rPr lang="es-MX" i="1">
                                  <a:latin typeface="Cambria Math" panose="02040503050406030204" pitchFamily="18" charset="0"/>
                                </a:rPr>
                                <m:t>𝐷</m:t>
                              </m:r>
                            </m:den>
                          </m:f>
                        </m:den>
                      </m:f>
                      <m:r>
                        <a:rPr lang="es-MX" i="1">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𝑒</m:t>
                          </m:r>
                          <m:r>
                            <a:rPr lang="es-MX" i="1">
                              <a:latin typeface="Cambria Math" panose="02040503050406030204" pitchFamily="18" charset="0"/>
                            </a:rPr>
                            <m:t>+1</m:t>
                          </m:r>
                        </m:num>
                        <m:den>
                          <m:r>
                            <a:rPr lang="es-MX" i="1">
                              <a:latin typeface="Cambria Math" panose="02040503050406030204" pitchFamily="18" charset="0"/>
                            </a:rPr>
                            <m:t>𝑒</m:t>
                          </m:r>
                          <m:r>
                            <a:rPr lang="es-MX" i="1">
                              <a:latin typeface="Cambria Math" panose="02040503050406030204" pitchFamily="18" charset="0"/>
                            </a:rPr>
                            <m:t>+</m:t>
                          </m:r>
                          <m:r>
                            <a:rPr lang="es-MX" i="1">
                              <a:latin typeface="Cambria Math" panose="02040503050406030204" pitchFamily="18" charset="0"/>
                            </a:rPr>
                            <m:t>𝑟</m:t>
                          </m:r>
                        </m:den>
                      </m:f>
                      <m:r>
                        <a:rPr lang="es-MX" i="1">
                          <a:latin typeface="Cambria Math" panose="02040503050406030204" pitchFamily="18" charset="0"/>
                        </a:rPr>
                        <m:t>=</m:t>
                      </m:r>
                      <m:r>
                        <a:rPr lang="es-MX" i="1">
                          <a:latin typeface="Cambria Math" panose="02040503050406030204" pitchFamily="18" charset="0"/>
                        </a:rPr>
                        <m:t>𝑚𝑚</m:t>
                      </m:r>
                    </m:oMath>
                  </m:oMathPara>
                </a14:m>
                <a:endParaRPr lang="es-MX" dirty="0"/>
              </a:p>
              <a:p>
                <a:pPr marL="0" indent="0">
                  <a:buNone/>
                </a:pPr>
                <a:r>
                  <a:rPr lang="es-MX" dirty="0" smtClean="0"/>
                  <a:t>e= relación efectivo depósitos, depende de la confianza de las </a:t>
                </a:r>
                <a:r>
                  <a:rPr lang="es-MX" dirty="0"/>
                  <a:t>personas en el sistema </a:t>
                </a:r>
                <a:r>
                  <a:rPr lang="es-MX" dirty="0" smtClean="0"/>
                  <a:t>financiero </a:t>
                </a:r>
                <a:r>
                  <a:rPr lang="es-MX" dirty="0"/>
                  <a:t>y el grado de bancarización de cada </a:t>
                </a:r>
                <a:r>
                  <a:rPr lang="es-MX" dirty="0" smtClean="0"/>
                  <a:t>país.</a:t>
                </a:r>
              </a:p>
              <a:p>
                <a:pPr marL="0" indent="0">
                  <a:buNone/>
                </a:pPr>
                <a:r>
                  <a:rPr lang="es-MX" dirty="0" smtClean="0"/>
                  <a:t>r=  </a:t>
                </a:r>
                <a:r>
                  <a:rPr lang="es-MX" dirty="0"/>
                  <a:t>relación reservas depósitos, es la suma de la tasa de encaje legal y un excedente </a:t>
                </a:r>
                <a:r>
                  <a:rPr lang="es-MX" dirty="0" smtClean="0"/>
                  <a:t>voluntario.</a:t>
                </a:r>
              </a:p>
              <a:p>
                <a:pPr marL="0" indent="0">
                  <a:buNone/>
                </a:pPr>
                <a:r>
                  <a:rPr lang="es-MX" dirty="0"/>
                  <a:t>m</a:t>
                </a:r>
                <a:r>
                  <a:rPr lang="es-MX" dirty="0" smtClean="0"/>
                  <a:t>m= </a:t>
                </a:r>
                <a:r>
                  <a:rPr lang="es-MX" dirty="0"/>
                  <a:t>multiplicador </a:t>
                </a:r>
                <a:r>
                  <a:rPr lang="es-MX" dirty="0" smtClean="0"/>
                  <a:t>monetario.  </a:t>
                </a:r>
              </a:p>
              <a:p>
                <a:pPr marL="0" indent="0">
                  <a:buNone/>
                </a:pPr>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45127" y="1828800"/>
                <a:ext cx="10515600" cy="4736123"/>
              </a:xfrm>
              <a:blipFill rotWithShape="0">
                <a:blip r:embed="rId2"/>
                <a:stretch>
                  <a:fillRect l="-1217" t="-2059" r="-1333"/>
                </a:stretch>
              </a:blipFill>
            </p:spPr>
            <p:txBody>
              <a:bodyPr/>
              <a:lstStyle/>
              <a:p>
                <a:r>
                  <a:rPr lang="es-MX">
                    <a:noFill/>
                  </a:rPr>
                  <a:t> </a:t>
                </a:r>
              </a:p>
            </p:txBody>
          </p:sp>
        </mc:Fallback>
      </mc:AlternateContent>
    </p:spTree>
    <p:extLst>
      <p:ext uri="{BB962C8B-B14F-4D97-AF65-F5344CB8AC3E}">
        <p14:creationId xmlns:p14="http://schemas.microsoft.com/office/powerpoint/2010/main" val="3636537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algn="just"/>
            <a:r>
              <a:rPr lang="es-MX" dirty="0"/>
              <a:t>Como los bancos para poder dar préstamos mantienen en sus reservas sólo una fracción de los depósitos, teniendo en cuenta que no todo el mundo retirará su dinero a la vez, r es menor que uno siempre, de lo contrario no existiría la creación secundaria de dinero. Así el multiplicador (mm) es siempre mayor a la unidad. </a:t>
            </a:r>
          </a:p>
          <a:p>
            <a:pPr marL="0" indent="0" algn="ctr">
              <a:buNone/>
            </a:pPr>
            <a:r>
              <a:rPr lang="es-MX" dirty="0" smtClean="0"/>
              <a:t>Oferta monetaria</a:t>
            </a:r>
          </a:p>
          <a:p>
            <a:pPr marL="0" indent="0" algn="ctr">
              <a:buNone/>
            </a:pPr>
            <a:r>
              <a:rPr lang="es-MX" dirty="0" smtClean="0"/>
              <a:t>M= </a:t>
            </a:r>
            <a:r>
              <a:rPr lang="es-MX" dirty="0" err="1" smtClean="0"/>
              <a:t>BMxmm</a:t>
            </a:r>
            <a:r>
              <a:rPr lang="es-MX" dirty="0" smtClean="0"/>
              <a:t> </a:t>
            </a:r>
          </a:p>
          <a:p>
            <a:pPr marL="0" indent="0" algn="ctr">
              <a:buNone/>
            </a:pPr>
            <a:r>
              <a:rPr lang="es-MX" dirty="0" smtClean="0"/>
              <a:t>Multiplicador monetario</a:t>
            </a:r>
          </a:p>
          <a:p>
            <a:pPr marL="0" indent="0" algn="ctr">
              <a:buNone/>
            </a:pPr>
            <a:r>
              <a:rPr lang="es-MX" dirty="0" smtClean="0"/>
              <a:t>M/BM=mm</a:t>
            </a:r>
            <a:endParaRPr lang="es-MX" dirty="0"/>
          </a:p>
        </p:txBody>
      </p:sp>
    </p:spTree>
    <p:extLst>
      <p:ext uri="{BB962C8B-B14F-4D97-AF65-F5344CB8AC3E}">
        <p14:creationId xmlns:p14="http://schemas.microsoft.com/office/powerpoint/2010/main" val="1549893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r>
                  <a:rPr lang="es-MX" dirty="0" smtClean="0"/>
                  <a:t>Formalmente el señoreaje secundario es:</a:t>
                </a:r>
              </a:p>
              <a:p>
                <a:pPr marL="0" indent="0">
                  <a:buNone/>
                </a:pPr>
                <a:endParaRPr lang="es-MX" dirty="0" smtClean="0"/>
              </a:p>
              <a:p>
                <a:pPr marL="0" indent="0" algn="ctr">
                  <a:buNone/>
                </a:pPr>
                <a14:m>
                  <m:oMath xmlns:m="http://schemas.openxmlformats.org/officeDocument/2006/math">
                    <m:r>
                      <a:rPr lang="es-MX" sz="3200" i="1">
                        <a:latin typeface="Cambria Math" panose="02040503050406030204" pitchFamily="18" charset="0"/>
                      </a:rPr>
                      <m:t>𝑆𝑒</m:t>
                    </m:r>
                    <m:r>
                      <a:rPr lang="es-MX" sz="3200" i="1">
                        <a:latin typeface="Cambria Math" panose="02040503050406030204" pitchFamily="18" charset="0"/>
                      </a:rPr>
                      <m:t>ñ</m:t>
                    </m:r>
                    <m:r>
                      <a:rPr lang="es-MX" sz="3200" i="1">
                        <a:latin typeface="Cambria Math" panose="02040503050406030204" pitchFamily="18" charset="0"/>
                      </a:rPr>
                      <m:t>𝑜𝑟𝑒𝑎𝑗𝑒</m:t>
                    </m:r>
                    <m:r>
                      <a:rPr lang="es-MX" sz="3200" i="1">
                        <a:latin typeface="Cambria Math" panose="02040503050406030204" pitchFamily="18" charset="0"/>
                      </a:rPr>
                      <m:t> </m:t>
                    </m:r>
                    <m:r>
                      <a:rPr lang="es-MX" sz="3200" b="0" i="1" smtClean="0">
                        <a:latin typeface="Cambria Math" panose="02040503050406030204" pitchFamily="18" charset="0"/>
                      </a:rPr>
                      <m:t>𝑆𝑒𝑐𝑢𝑛𝑑𝑎𝑟𝑖𝑜</m:t>
                    </m:r>
                    <m:r>
                      <a:rPr lang="es-MX" sz="3200" i="1">
                        <a:latin typeface="Cambria Math" panose="02040503050406030204" pitchFamily="18" charset="0"/>
                      </a:rPr>
                      <m:t>=</m:t>
                    </m:r>
                    <m:d>
                      <m:dPr>
                        <m:ctrlPr>
                          <a:rPr lang="es-MX" sz="3200" b="0" i="1" smtClean="0">
                            <a:latin typeface="Cambria Math" panose="02040503050406030204" pitchFamily="18" charset="0"/>
                          </a:rPr>
                        </m:ctrlPr>
                      </m:dPr>
                      <m:e>
                        <m:r>
                          <a:rPr lang="es-MX" sz="3200" b="0" i="1" smtClean="0">
                            <a:latin typeface="Cambria Math" panose="02040503050406030204" pitchFamily="18" charset="0"/>
                          </a:rPr>
                          <m:t>𝑚𝑚</m:t>
                        </m:r>
                        <m:r>
                          <a:rPr lang="es-MX" sz="3200" b="0" i="1" smtClean="0">
                            <a:latin typeface="Cambria Math" panose="02040503050406030204" pitchFamily="18" charset="0"/>
                          </a:rPr>
                          <m:t> −1</m:t>
                        </m:r>
                      </m:e>
                    </m:d>
                    <m:f>
                      <m:fPr>
                        <m:ctrlPr>
                          <a:rPr lang="es-MX" sz="3200" i="1">
                            <a:latin typeface="Cambria Math" panose="02040503050406030204" pitchFamily="18" charset="0"/>
                          </a:rPr>
                        </m:ctrlPr>
                      </m:fPr>
                      <m:num>
                        <m:r>
                          <a:rPr lang="es-MX" sz="3200" i="1">
                            <a:latin typeface="Cambria Math" panose="02040503050406030204" pitchFamily="18" charset="0"/>
                          </a:rPr>
                          <m:t>∆</m:t>
                        </m:r>
                        <m:r>
                          <a:rPr lang="es-MX" sz="3200" i="1">
                            <a:latin typeface="Cambria Math" panose="02040503050406030204" pitchFamily="18" charset="0"/>
                          </a:rPr>
                          <m:t>𝑀</m:t>
                        </m:r>
                      </m:num>
                      <m:den>
                        <m:r>
                          <a:rPr lang="es-MX" sz="3200" i="1">
                            <a:latin typeface="Cambria Math" panose="02040503050406030204" pitchFamily="18" charset="0"/>
                          </a:rPr>
                          <m:t>𝑃</m:t>
                        </m:r>
                      </m:den>
                    </m:f>
                  </m:oMath>
                </a14:m>
                <a:r>
                  <a:rPr lang="es-MX" sz="3200" dirty="0" smtClean="0"/>
                  <a:t> </a:t>
                </a:r>
              </a:p>
              <a:p>
                <a:pPr marL="0" indent="0">
                  <a:buNone/>
                </a:pPr>
                <a:endParaRPr lang="es-MX" dirty="0"/>
              </a:p>
              <a:p>
                <a:pPr marL="0" indent="0">
                  <a:buNone/>
                </a:pPr>
                <a:r>
                  <a:rPr lang="es-MX" dirty="0" smtClean="0"/>
                  <a:t>Señoreaje total:</a:t>
                </a:r>
              </a:p>
              <a:p>
                <a:pPr marL="0" indent="0">
                  <a:buNone/>
                </a:pPr>
                <a:endParaRPr lang="es-MX" dirty="0"/>
              </a:p>
              <a:p>
                <a:pPr marL="0" indent="0">
                  <a:buNone/>
                </a:pPr>
                <a14:m>
                  <m:oMath xmlns:m="http://schemas.openxmlformats.org/officeDocument/2006/math">
                    <m:r>
                      <a:rPr lang="es-MX" sz="3200" i="1">
                        <a:latin typeface="Cambria Math" panose="02040503050406030204" pitchFamily="18" charset="0"/>
                      </a:rPr>
                      <m:t>𝑆𝑒</m:t>
                    </m:r>
                    <m:r>
                      <a:rPr lang="es-MX" sz="3200" i="1">
                        <a:latin typeface="Cambria Math" panose="02040503050406030204" pitchFamily="18" charset="0"/>
                      </a:rPr>
                      <m:t>ñ</m:t>
                    </m:r>
                    <m:r>
                      <a:rPr lang="es-MX" sz="3200" i="1">
                        <a:latin typeface="Cambria Math" panose="02040503050406030204" pitchFamily="18" charset="0"/>
                      </a:rPr>
                      <m:t>𝑜𝑟𝑒𝑎𝑗𝑒</m:t>
                    </m:r>
                    <m:r>
                      <a:rPr lang="es-MX" sz="3200" i="1">
                        <a:latin typeface="Cambria Math" panose="02040503050406030204" pitchFamily="18" charset="0"/>
                      </a:rPr>
                      <m:t> </m:t>
                    </m:r>
                    <m:r>
                      <a:rPr lang="es-MX" sz="3200" i="1">
                        <a:latin typeface="Cambria Math" panose="02040503050406030204" pitchFamily="18" charset="0"/>
                      </a:rPr>
                      <m:t>𝑆𝑒𝑐𝑢𝑛𝑑𝑎𝑟𝑖𝑜</m:t>
                    </m:r>
                    <m:r>
                      <a:rPr lang="es-MX" sz="3200" i="1">
                        <a:latin typeface="Cambria Math" panose="02040503050406030204" pitchFamily="18" charset="0"/>
                      </a:rPr>
                      <m:t>=</m:t>
                    </m:r>
                    <m:f>
                      <m:fPr>
                        <m:ctrlPr>
                          <a:rPr lang="es-MX" sz="3200" i="1">
                            <a:latin typeface="Cambria Math" panose="02040503050406030204" pitchFamily="18" charset="0"/>
                          </a:rPr>
                        </m:ctrlPr>
                      </m:fPr>
                      <m:num>
                        <m:r>
                          <a:rPr lang="es-MX" sz="3200" i="1">
                            <a:latin typeface="Cambria Math" panose="02040503050406030204" pitchFamily="18" charset="0"/>
                          </a:rPr>
                          <m:t>∆</m:t>
                        </m:r>
                        <m:r>
                          <a:rPr lang="es-MX" sz="3200" i="1">
                            <a:latin typeface="Cambria Math" panose="02040503050406030204" pitchFamily="18" charset="0"/>
                          </a:rPr>
                          <m:t>𝑀</m:t>
                        </m:r>
                      </m:num>
                      <m:den>
                        <m:r>
                          <a:rPr lang="es-MX" sz="3200" i="1">
                            <a:latin typeface="Cambria Math" panose="02040503050406030204" pitchFamily="18" charset="0"/>
                          </a:rPr>
                          <m:t>𝑃</m:t>
                        </m:r>
                      </m:den>
                    </m:f>
                    <m:r>
                      <m:rPr>
                        <m:nor/>
                      </m:rPr>
                      <a:rPr lang="es-MX" sz="3200" b="0" i="0" smtClean="0">
                        <a:latin typeface="Cambria Math" panose="02040503050406030204" pitchFamily="18" charset="0"/>
                      </a:rPr>
                      <m:t>=</m:t>
                    </m:r>
                    <m:r>
                      <m:rPr>
                        <m:nor/>
                      </m:rPr>
                      <a:rPr lang="es-MX" sz="3200" dirty="0"/>
                      <m:t> </m:t>
                    </m:r>
                    <m:f>
                      <m:fPr>
                        <m:ctrlPr>
                          <a:rPr lang="es-MX" sz="3200" i="1">
                            <a:latin typeface="Cambria Math" panose="02040503050406030204" pitchFamily="18" charset="0"/>
                          </a:rPr>
                        </m:ctrlPr>
                      </m:fPr>
                      <m:num>
                        <m:r>
                          <a:rPr lang="es-MX" sz="3200" i="1">
                            <a:latin typeface="Cambria Math" panose="02040503050406030204" pitchFamily="18" charset="0"/>
                          </a:rPr>
                          <m:t>∆</m:t>
                        </m:r>
                        <m:r>
                          <a:rPr lang="es-MX" sz="3200" b="0" i="1" smtClean="0">
                            <a:latin typeface="Cambria Math" panose="02040503050406030204" pitchFamily="18" charset="0"/>
                          </a:rPr>
                          <m:t>𝐵</m:t>
                        </m:r>
                        <m:r>
                          <a:rPr lang="es-MX" sz="3200" i="1">
                            <a:latin typeface="Cambria Math" panose="02040503050406030204" pitchFamily="18" charset="0"/>
                          </a:rPr>
                          <m:t>𝑀</m:t>
                        </m:r>
                      </m:num>
                      <m:den>
                        <m:r>
                          <a:rPr lang="es-MX" sz="3200" i="1">
                            <a:latin typeface="Cambria Math" panose="02040503050406030204" pitchFamily="18" charset="0"/>
                          </a:rPr>
                          <m:t>𝑃</m:t>
                        </m:r>
                      </m:den>
                    </m:f>
                  </m:oMath>
                </a14:m>
                <a:r>
                  <a:rPr lang="es-MX" sz="3200" dirty="0" smtClean="0"/>
                  <a:t> +</a:t>
                </a:r>
                <a14:m>
                  <m:oMath xmlns:m="http://schemas.openxmlformats.org/officeDocument/2006/math">
                    <m:d>
                      <m:dPr>
                        <m:ctrlPr>
                          <a:rPr lang="es-MX" sz="3200" i="1">
                            <a:latin typeface="Cambria Math" panose="02040503050406030204" pitchFamily="18" charset="0"/>
                          </a:rPr>
                        </m:ctrlPr>
                      </m:dPr>
                      <m:e>
                        <m:r>
                          <a:rPr lang="es-MX" sz="3200" i="1">
                            <a:latin typeface="Cambria Math" panose="02040503050406030204" pitchFamily="18" charset="0"/>
                          </a:rPr>
                          <m:t>𝑚𝑚</m:t>
                        </m:r>
                        <m:r>
                          <a:rPr lang="es-MX" sz="3200" i="1">
                            <a:latin typeface="Cambria Math" panose="02040503050406030204" pitchFamily="18" charset="0"/>
                          </a:rPr>
                          <m:t> −1</m:t>
                        </m:r>
                      </m:e>
                    </m:d>
                    <m:f>
                      <m:fPr>
                        <m:ctrlPr>
                          <a:rPr lang="es-MX" sz="3200" i="1">
                            <a:latin typeface="Cambria Math" panose="02040503050406030204" pitchFamily="18" charset="0"/>
                          </a:rPr>
                        </m:ctrlPr>
                      </m:fPr>
                      <m:num>
                        <m:r>
                          <a:rPr lang="es-MX" sz="3200" i="1">
                            <a:latin typeface="Cambria Math" panose="02040503050406030204" pitchFamily="18" charset="0"/>
                          </a:rPr>
                          <m:t>∆</m:t>
                        </m:r>
                        <m:r>
                          <a:rPr lang="es-MX" sz="3200" b="0" i="1" smtClean="0">
                            <a:latin typeface="Cambria Math" panose="02040503050406030204" pitchFamily="18" charset="0"/>
                          </a:rPr>
                          <m:t>𝐵</m:t>
                        </m:r>
                        <m:r>
                          <a:rPr lang="es-MX" sz="3200" i="1">
                            <a:latin typeface="Cambria Math" panose="02040503050406030204" pitchFamily="18" charset="0"/>
                          </a:rPr>
                          <m:t>𝑀</m:t>
                        </m:r>
                      </m:num>
                      <m:den>
                        <m:r>
                          <a:rPr lang="es-MX" sz="3200" i="1">
                            <a:latin typeface="Cambria Math" panose="02040503050406030204" pitchFamily="18" charset="0"/>
                          </a:rPr>
                          <m:t>𝑃</m:t>
                        </m:r>
                      </m:den>
                    </m:f>
                  </m:oMath>
                </a14:m>
                <a:r>
                  <a:rPr lang="es-MX" sz="3200" dirty="0"/>
                  <a:t> </a:t>
                </a:r>
              </a:p>
              <a:p>
                <a:pPr marL="0" indent="0">
                  <a:buNone/>
                </a:pPr>
                <a:endParaRPr lang="es-MX" dirty="0"/>
              </a:p>
              <a:p>
                <a:pPr marL="0" indent="0">
                  <a:buNone/>
                </a:pPr>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s-MX">
                    <a:noFill/>
                  </a:rPr>
                  <a:t> </a:t>
                </a:r>
              </a:p>
            </p:txBody>
          </p:sp>
        </mc:Fallback>
      </mc:AlternateContent>
    </p:spTree>
    <p:extLst>
      <p:ext uri="{BB962C8B-B14F-4D97-AF65-F5344CB8AC3E}">
        <p14:creationId xmlns:p14="http://schemas.microsoft.com/office/powerpoint/2010/main" val="26092484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indent="0" algn="just">
              <a:buNone/>
            </a:pPr>
            <a:r>
              <a:rPr lang="es-MX" b="1" dirty="0"/>
              <a:t>Señoreaje puro: </a:t>
            </a:r>
            <a:r>
              <a:rPr lang="es-MX" dirty="0"/>
              <a:t>Se denomina de esta forma a la variación de los saldos monetarios reales. Consiste en los ingresos de los emisores del dinero (banco central y sistema financiero) en respuesta a aumentos en la </a:t>
            </a:r>
            <a:r>
              <a:rPr lang="es-MX" dirty="0" smtClean="0"/>
              <a:t>demanda. </a:t>
            </a:r>
          </a:p>
          <a:p>
            <a:pPr marL="0" indent="0" algn="just">
              <a:buNone/>
            </a:pPr>
            <a:r>
              <a:rPr lang="es-MX" dirty="0" smtClean="0"/>
              <a:t>Resulta </a:t>
            </a:r>
            <a:r>
              <a:rPr lang="es-MX" dirty="0"/>
              <a:t>de la preferencia por la liquidez o de un crecimiento en el nivel real de transacciones en la economía (motivo transacción). Se diferencia del señoreaje total debido a que es la expansión del dinero que no se traduce en inflación, no implica pérdidas a los tenedores de la </a:t>
            </a:r>
            <a:r>
              <a:rPr lang="es-MX" dirty="0" smtClean="0"/>
              <a:t>moneda.</a:t>
            </a:r>
            <a:endParaRPr lang="es-MX" dirty="0"/>
          </a:p>
        </p:txBody>
      </p:sp>
    </p:spTree>
    <p:extLst>
      <p:ext uri="{BB962C8B-B14F-4D97-AF65-F5344CB8AC3E}">
        <p14:creationId xmlns:p14="http://schemas.microsoft.com/office/powerpoint/2010/main" val="3631033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r>
                  <a:rPr lang="es-MX" dirty="0"/>
                  <a:t>En forma análoga, si caen los saldos monetarios reales, los emisores sufrirán pérdidas, el señoreaje puro será negativo. </a:t>
                </a:r>
                <a:endParaRPr lang="es-MX" dirty="0" smtClean="0"/>
              </a:p>
              <a:p>
                <a:pPr marL="0" indent="0">
                  <a:buNone/>
                </a:pPr>
                <a:endParaRPr lang="es-MX" dirty="0" smtClean="0"/>
              </a:p>
              <a:p>
                <a:pPr marL="0" indent="0">
                  <a:buNone/>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𝑆𝑒</m:t>
                      </m:r>
                      <m:r>
                        <a:rPr lang="es-MX" i="1">
                          <a:latin typeface="Cambria Math" panose="02040503050406030204" pitchFamily="18" charset="0"/>
                        </a:rPr>
                        <m:t>ñ</m:t>
                      </m:r>
                      <m:r>
                        <a:rPr lang="es-MX" i="1">
                          <a:latin typeface="Cambria Math" panose="02040503050406030204" pitchFamily="18" charset="0"/>
                        </a:rPr>
                        <m:t>𝑜𝑟𝑒𝑎𝑗𝑒</m:t>
                      </m:r>
                      <m:r>
                        <a:rPr lang="es-MX" i="1">
                          <a:latin typeface="Cambria Math" panose="02040503050406030204" pitchFamily="18" charset="0"/>
                        </a:rPr>
                        <m:t> </m:t>
                      </m:r>
                      <m:r>
                        <a:rPr lang="es-MX" i="1">
                          <a:latin typeface="Cambria Math" panose="02040503050406030204" pitchFamily="18" charset="0"/>
                        </a:rPr>
                        <m:t>𝑃𝑢𝑟𝑜</m:t>
                      </m:r>
                      <m:r>
                        <a:rPr lang="es-MX" i="1">
                          <a:latin typeface="Cambria Math" panose="02040503050406030204" pitchFamily="18" charset="0"/>
                        </a:rPr>
                        <m:t>=∆</m:t>
                      </m:r>
                      <m:d>
                        <m:dPr>
                          <m:ctrlPr>
                            <a:rPr lang="es-MX" i="1">
                              <a:latin typeface="Cambria Math" panose="02040503050406030204" pitchFamily="18" charset="0"/>
                            </a:rPr>
                          </m:ctrlPr>
                        </m:dPr>
                        <m:e>
                          <m:f>
                            <m:fPr>
                              <m:ctrlPr>
                                <a:rPr lang="es-MX" i="1">
                                  <a:latin typeface="Cambria Math" panose="02040503050406030204" pitchFamily="18" charset="0"/>
                                </a:rPr>
                              </m:ctrlPr>
                            </m:fPr>
                            <m:num>
                              <m:r>
                                <a:rPr lang="es-MX" i="1">
                                  <a:latin typeface="Cambria Math" panose="02040503050406030204" pitchFamily="18" charset="0"/>
                                </a:rPr>
                                <m:t>𝑀</m:t>
                              </m:r>
                            </m:num>
                            <m:den>
                              <m:r>
                                <a:rPr lang="es-MX" i="1">
                                  <a:latin typeface="Cambria Math" panose="02040503050406030204" pitchFamily="18" charset="0"/>
                                </a:rPr>
                                <m:t>𝑃</m:t>
                              </m:r>
                            </m:den>
                          </m:f>
                        </m:e>
                      </m:d>
                    </m:oMath>
                  </m:oMathPara>
                </a14:m>
                <a:endParaRPr lang="es-MX" dirty="0"/>
              </a:p>
              <a:p>
                <a:pPr marL="0" indent="0">
                  <a:buNone/>
                </a:pPr>
                <a:r>
                  <a:rPr lang="es-MX" dirty="0"/>
                  <a:t>Las variaciones en la demanda real de dinero se pueden deducir a corto plazo con una ecuación diferencial, pero a largo plazo es necesario realizar un análisis econométrico que determine los </a:t>
                </a:r>
                <a:r>
                  <a:rPr lang="es-MX" dirty="0" smtClean="0"/>
                  <a:t>parámetros </a:t>
                </a:r>
                <a:r>
                  <a:rPr lang="es-MX" dirty="0"/>
                  <a:t>de la misma y su estabilidad. Para cada periodo de política monetaria habrá una demanda de dinero estimada distinta. </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1217" t="-2241" r="-1797"/>
                </a:stretch>
              </a:blipFill>
            </p:spPr>
            <p:txBody>
              <a:bodyPr/>
              <a:lstStyle/>
              <a:p>
                <a:r>
                  <a:rPr lang="es-MX">
                    <a:noFill/>
                  </a:rPr>
                  <a:t> </a:t>
                </a:r>
              </a:p>
            </p:txBody>
          </p:sp>
        </mc:Fallback>
      </mc:AlternateContent>
    </p:spTree>
    <p:extLst>
      <p:ext uri="{BB962C8B-B14F-4D97-AF65-F5344CB8AC3E}">
        <p14:creationId xmlns:p14="http://schemas.microsoft.com/office/powerpoint/2010/main" val="3244930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pPr marL="0" indent="0" algn="just">
              <a:buNone/>
            </a:pPr>
            <a:r>
              <a:rPr lang="es-MX" b="1" dirty="0" smtClean="0"/>
              <a:t>Inflación importada </a:t>
            </a:r>
            <a:r>
              <a:rPr lang="es-MX" dirty="0"/>
              <a:t>La inflación importada se puede definir como: La inflación debido a los aumentos en los precios de las importaciones. </a:t>
            </a:r>
          </a:p>
          <a:p>
            <a:pPr marL="0" indent="0" algn="just">
              <a:buNone/>
            </a:pPr>
            <a:r>
              <a:rPr lang="es-MX" dirty="0" smtClean="0"/>
              <a:t>Los </a:t>
            </a:r>
            <a:r>
              <a:rPr lang="es-MX" dirty="0"/>
              <a:t>aumentos en los precios de los combustibles importados, los materiales y componentes de aumento de los costos internos de producción, y da lugar a aumentos en los precios de los bienes de producción nacional</a:t>
            </a:r>
            <a:r>
              <a:rPr lang="es-MX" dirty="0" smtClean="0"/>
              <a:t>.</a:t>
            </a:r>
          </a:p>
          <a:p>
            <a:pPr marL="0" indent="0" algn="just">
              <a:buNone/>
            </a:pPr>
            <a:r>
              <a:rPr lang="es-MX" dirty="0" smtClean="0"/>
              <a:t> </a:t>
            </a:r>
            <a:r>
              <a:rPr lang="es-MX" dirty="0"/>
              <a:t>La inflación importada puede ser objeto de compensación por el aumento de precios en el extranjero, o por la depreciación del tipo de cambio de un país. </a:t>
            </a:r>
          </a:p>
          <a:p>
            <a:pPr marL="0" indent="0">
              <a:buNone/>
            </a:pPr>
            <a:endParaRPr lang="es-MX" dirty="0"/>
          </a:p>
        </p:txBody>
      </p:sp>
    </p:spTree>
    <p:extLst>
      <p:ext uri="{BB962C8B-B14F-4D97-AF65-F5344CB8AC3E}">
        <p14:creationId xmlns:p14="http://schemas.microsoft.com/office/powerpoint/2010/main" val="3148372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p:cNvPicPr>
            <a:picLocks noGrp="1" noChangeAspect="1"/>
          </p:cNvPicPr>
          <p:nvPr>
            <p:ph idx="1"/>
          </p:nvPr>
        </p:nvPicPr>
        <p:blipFill rotWithShape="1">
          <a:blip r:embed="rId2"/>
          <a:srcRect l="25734" t="26047" r="25343" b="17718"/>
          <a:stretch/>
        </p:blipFill>
        <p:spPr>
          <a:xfrm>
            <a:off x="309093" y="125530"/>
            <a:ext cx="10122794" cy="6541945"/>
          </a:xfrm>
          <a:prstGeom prst="rect">
            <a:avLst/>
          </a:prstGeom>
        </p:spPr>
      </p:pic>
    </p:spTree>
    <p:extLst>
      <p:ext uri="{BB962C8B-B14F-4D97-AF65-F5344CB8AC3E}">
        <p14:creationId xmlns:p14="http://schemas.microsoft.com/office/powerpoint/2010/main" val="40855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2050" name="Picture 2" descr="Resultado de imagen para hombre exitoso con din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299"/>
            <a:ext cx="12282155" cy="644813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376616" y="4654467"/>
            <a:ext cx="7243902" cy="1569660"/>
          </a:xfrm>
          <a:prstGeom prst="rect">
            <a:avLst/>
          </a:prstGeom>
          <a:noFill/>
        </p:spPr>
        <p:txBody>
          <a:bodyPr wrap="square" lIns="91440" tIns="45720" rIns="91440" bIns="45720">
            <a:spAutoFit/>
          </a:bodyPr>
          <a:lstStyle/>
          <a:p>
            <a:pPr algn="ctr"/>
            <a:r>
              <a:rPr lang="es-ES" sz="9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ESPECTATIVA</a:t>
            </a:r>
            <a:endParaRPr lang="es-ES"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403954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1026" name="Picture 2" descr="Resultado de imagen para dinero lo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17" y="0"/>
            <a:ext cx="1084401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2376616" y="4654467"/>
            <a:ext cx="7243902" cy="1569660"/>
          </a:xfrm>
          <a:prstGeom prst="rect">
            <a:avLst/>
          </a:prstGeom>
          <a:noFill/>
        </p:spPr>
        <p:txBody>
          <a:bodyPr wrap="square" lIns="91440" tIns="45720" rIns="91440" bIns="45720">
            <a:spAutoFit/>
          </a:bodyPr>
          <a:lstStyle/>
          <a:p>
            <a:pPr algn="ctr"/>
            <a:r>
              <a:rPr lang="es-ES" sz="9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REALIDAD</a:t>
            </a:r>
            <a:endParaRPr lang="es-ES"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19472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Dinero primario</a:t>
            </a:r>
            <a:endParaRPr lang="es-MX" dirty="0"/>
          </a:p>
        </p:txBody>
      </p:sp>
      <p:sp>
        <p:nvSpPr>
          <p:cNvPr id="3" name="Marcador de contenido 2"/>
          <p:cNvSpPr>
            <a:spLocks noGrp="1"/>
          </p:cNvSpPr>
          <p:nvPr>
            <p:ph idx="1"/>
          </p:nvPr>
        </p:nvSpPr>
        <p:spPr>
          <a:xfrm>
            <a:off x="838200" y="2730321"/>
            <a:ext cx="4493654" cy="2511380"/>
          </a:xfrm>
        </p:spPr>
        <p:txBody>
          <a:bodyPr/>
          <a:lstStyle/>
          <a:p>
            <a:endParaRPr lang="es-MX" dirty="0"/>
          </a:p>
          <a:p>
            <a:r>
              <a:rPr lang="es-MX" dirty="0"/>
              <a:t> El dinero primario es el dinero emitido por el Banco Central de un país a través de la Base monetaria. </a:t>
            </a:r>
          </a:p>
        </p:txBody>
      </p:sp>
      <p:pic>
        <p:nvPicPr>
          <p:cNvPr id="3074" name="Picture 2" descr="Resultado de imagen para Banco central de Bolivia"/>
          <p:cNvPicPr>
            <a:picLocks noChangeAspect="1" noChangeArrowheads="1"/>
          </p:cNvPicPr>
          <p:nvPr/>
        </p:nvPicPr>
        <p:blipFill rotWithShape="1">
          <a:blip r:embed="rId2">
            <a:extLst>
              <a:ext uri="{28A0092B-C50C-407E-A947-70E740481C1C}">
                <a14:useLocalDpi xmlns:a14="http://schemas.microsoft.com/office/drawing/2010/main" val="0"/>
              </a:ext>
            </a:extLst>
          </a:blip>
          <a:srcRect r="22527"/>
          <a:stretch/>
        </p:blipFill>
        <p:spPr bwMode="auto">
          <a:xfrm>
            <a:off x="6556376" y="833258"/>
            <a:ext cx="3373236" cy="5639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100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
            </a:r>
            <a:br>
              <a:rPr lang="es-MX" dirty="0"/>
            </a:br>
            <a:r>
              <a:rPr lang="es-MX" dirty="0" smtClean="0"/>
              <a:t>Rol </a:t>
            </a:r>
            <a:r>
              <a:rPr lang="es-MX" dirty="0"/>
              <a:t>y funciones del dinero </a:t>
            </a:r>
            <a:br>
              <a:rPr lang="es-MX" dirty="0"/>
            </a:br>
            <a:endParaRPr lang="es-MX" dirty="0"/>
          </a:p>
        </p:txBody>
      </p:sp>
      <p:sp>
        <p:nvSpPr>
          <p:cNvPr id="3" name="Marcador de contenido 2"/>
          <p:cNvSpPr>
            <a:spLocks noGrp="1"/>
          </p:cNvSpPr>
          <p:nvPr>
            <p:ph idx="1"/>
          </p:nvPr>
        </p:nvSpPr>
        <p:spPr>
          <a:xfrm>
            <a:off x="838200" y="1825625"/>
            <a:ext cx="5266386" cy="4351338"/>
          </a:xfrm>
        </p:spPr>
        <p:txBody>
          <a:bodyPr/>
          <a:lstStyle/>
          <a:p>
            <a:pPr marL="0" indent="0">
              <a:buNone/>
            </a:pPr>
            <a:r>
              <a:rPr lang="es-MX" b="1" dirty="0" smtClean="0"/>
              <a:t>Unidad de cuenta: </a:t>
            </a:r>
            <a:r>
              <a:rPr lang="es-MX" dirty="0" smtClean="0"/>
              <a:t>Es </a:t>
            </a:r>
            <a:r>
              <a:rPr lang="es-MX" dirty="0"/>
              <a:t>una medida común de valor de las cosas; del mismo modo que las unidades de longitud (metro), peso (kilogramo), volumen (litro) nos permiten medir distancia, peso o capacidad en términos cuantitativos la unidad monetaria nos sirve para expresar en términos suyos el valor de las mercancías. </a:t>
            </a:r>
          </a:p>
        </p:txBody>
      </p:sp>
      <p:pic>
        <p:nvPicPr>
          <p:cNvPr id="4100" name="Picture 4" descr="Resultado de imagen para prec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86388"/>
            <a:ext cx="5743977" cy="3191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802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TM02900688[[fn=Faceta]]</Template>
  <TotalTime>1491</TotalTime>
  <Words>2914</Words>
  <Application>Microsoft Office PowerPoint</Application>
  <PresentationFormat>Panorámica</PresentationFormat>
  <Paragraphs>189</Paragraphs>
  <Slides>56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56</vt:i4>
      </vt:variant>
    </vt:vector>
  </HeadingPairs>
  <TitlesOfParts>
    <vt:vector size="61" baseType="lpstr">
      <vt:lpstr>Calibri</vt:lpstr>
      <vt:lpstr>Calibri Light</vt:lpstr>
      <vt:lpstr>Cambria Math</vt:lpstr>
      <vt:lpstr>Wingdings 2</vt:lpstr>
      <vt:lpstr>HDOfficeLightV0</vt:lpstr>
      <vt:lpstr>  DINERO PRIMARIO, BASE MONETARIA O DINERO DE ALTO PODER </vt:lpstr>
      <vt:lpstr>Dinero</vt:lpstr>
      <vt:lpstr>Presentación de PowerPoint</vt:lpstr>
      <vt:lpstr>Refrán</vt:lpstr>
      <vt:lpstr>Presentación de PowerPoint</vt:lpstr>
      <vt:lpstr>Presentación de PowerPoint</vt:lpstr>
      <vt:lpstr>Presentación de PowerPoint</vt:lpstr>
      <vt:lpstr>Dinero primario</vt:lpstr>
      <vt:lpstr> Rol y funciones del dinero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Determinantes del dinero primario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Determinantes del dinero primario en Bolivia </vt:lpstr>
      <vt:lpstr>Presentación de PowerPoint</vt:lpstr>
      <vt:lpstr>Presentación de PowerPoint</vt:lpstr>
      <vt:lpstr>Presentación de PowerPoint</vt:lpstr>
      <vt:lpstr>Presentación de PowerPoint</vt:lpstr>
      <vt:lpstr>Dinero primario e inflación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Señoreaje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DINERO PRIMARIO, BASE MONETARIA O DINERO DE ALTO PODER</dc:title>
  <dc:creator>Usuario de Windows</dc:creator>
  <cp:lastModifiedBy>Usuario de Windows</cp:lastModifiedBy>
  <cp:revision>41</cp:revision>
  <dcterms:created xsi:type="dcterms:W3CDTF">2019-02-06T13:57:13Z</dcterms:created>
  <dcterms:modified xsi:type="dcterms:W3CDTF">2020-02-26T15:38:29Z</dcterms:modified>
</cp:coreProperties>
</file>