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56" r:id="rId2"/>
    <p:sldId id="257" r:id="rId3"/>
    <p:sldId id="258" r:id="rId4"/>
    <p:sldId id="259" r:id="rId5"/>
    <p:sldId id="260" r:id="rId6"/>
    <p:sldId id="261" r:id="rId7"/>
    <p:sldId id="267"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4" r:id="rId28"/>
    <p:sldId id="285" r:id="rId29"/>
    <p:sldId id="286" r:id="rId30"/>
    <p:sldId id="287" r:id="rId31"/>
    <p:sldId id="288" r:id="rId32"/>
    <p:sldId id="289" r:id="rId33"/>
    <p:sldId id="290" r:id="rId34"/>
    <p:sldId id="294" r:id="rId35"/>
    <p:sldId id="292" r:id="rId36"/>
    <p:sldId id="295" r:id="rId37"/>
    <p:sldId id="296" r:id="rId38"/>
    <p:sldId id="297" r:id="rId39"/>
    <p:sldId id="298" r:id="rId40"/>
    <p:sldId id="293" r:id="rId4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Estilo claro 2 - Acento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9E64AF24-B7E1-4577-8D99-1C40E23D7166}" type="datetimeFigureOut">
              <a:rPr lang="es-ES" smtClean="0"/>
              <a:t>31/03/2017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1039C25D-3723-47C6-8EA1-C702C0C45E79}" type="slidenum">
              <a:rPr lang="es-ES" smtClean="0"/>
              <a:t>‹Nº›</a:t>
            </a:fld>
            <a:endParaRPr lang="es-ES"/>
          </a:p>
        </p:txBody>
      </p:sp>
    </p:spTree>
    <p:extLst>
      <p:ext uri="{BB962C8B-B14F-4D97-AF65-F5344CB8AC3E}">
        <p14:creationId xmlns:p14="http://schemas.microsoft.com/office/powerpoint/2010/main" val="4205324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64AF24-B7E1-4577-8D99-1C40E23D7166}" type="datetimeFigureOut">
              <a:rPr lang="es-ES" smtClean="0"/>
              <a:t>31/03/2017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263586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64AF24-B7E1-4577-8D99-1C40E23D7166}" type="datetimeFigureOut">
              <a:rPr lang="es-ES" smtClean="0"/>
              <a:t>31/03/2017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3391406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9E64AF24-B7E1-4577-8D99-1C40E23D7166}" type="datetimeFigureOut">
              <a:rPr lang="es-ES" smtClean="0"/>
              <a:t>31/03/2017</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1213428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8593667" y="6272784"/>
            <a:ext cx="2644309" cy="365125"/>
          </a:xfrm>
        </p:spPr>
        <p:txBody>
          <a:bodyPr/>
          <a:lstStyle/>
          <a:p>
            <a:fld id="{9E64AF24-B7E1-4577-8D99-1C40E23D7166}" type="datetimeFigureOut">
              <a:rPr lang="es-ES" smtClean="0"/>
              <a:t>31/03/2017</a:t>
            </a:fld>
            <a:endParaRPr lang="es-ES"/>
          </a:p>
        </p:txBody>
      </p:sp>
      <p:sp>
        <p:nvSpPr>
          <p:cNvPr id="5" name="Footer Placeholder 4"/>
          <p:cNvSpPr>
            <a:spLocks noGrp="1"/>
          </p:cNvSpPr>
          <p:nvPr>
            <p:ph type="ftr" sz="quarter" idx="11"/>
          </p:nvPr>
        </p:nvSpPr>
        <p:spPr>
          <a:xfrm>
            <a:off x="2182708" y="6272784"/>
            <a:ext cx="6327648" cy="365125"/>
          </a:xfrm>
        </p:spPr>
        <p:txBody>
          <a:bodyPr/>
          <a:lstStyle/>
          <a:p>
            <a:endParaRPr lang="es-E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039C25D-3723-47C6-8EA1-C702C0C45E79}" type="slidenum">
              <a:rPr lang="es-ES" smtClean="0"/>
              <a:t>‹Nº›</a:t>
            </a:fld>
            <a:endParaRPr lang="es-ES"/>
          </a:p>
        </p:txBody>
      </p:sp>
    </p:spTree>
    <p:extLst>
      <p:ext uri="{BB962C8B-B14F-4D97-AF65-F5344CB8AC3E}">
        <p14:creationId xmlns:p14="http://schemas.microsoft.com/office/powerpoint/2010/main" val="4242590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9E64AF24-B7E1-4577-8D99-1C40E23D7166}" type="datetimeFigureOut">
              <a:rPr lang="es-ES" smtClean="0"/>
              <a:t>31/03/2017</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397554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9E64AF24-B7E1-4577-8D99-1C40E23D7166}" type="datetimeFigureOut">
              <a:rPr lang="es-ES" smtClean="0"/>
              <a:t>31/03/2017</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145579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E64AF24-B7E1-4577-8D99-1C40E23D7166}" type="datetimeFigureOut">
              <a:rPr lang="es-ES" smtClean="0"/>
              <a:t>31/03/2017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30872271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4AF24-B7E1-4577-8D99-1C40E23D7166}" type="datetimeFigureOut">
              <a:rPr lang="es-ES" smtClean="0"/>
              <a:t>31/03/2017</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2483049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64AF24-B7E1-4577-8D99-1C40E23D7166}" type="datetimeFigureOut">
              <a:rPr lang="es-ES" smtClean="0"/>
              <a:t>31/03/2017</a:t>
            </a:fld>
            <a:endParaRPr lang="es-ES"/>
          </a:p>
        </p:txBody>
      </p:sp>
      <p:sp>
        <p:nvSpPr>
          <p:cNvPr id="6" name="Footer Placeholder 5"/>
          <p:cNvSpPr>
            <a:spLocks noGrp="1"/>
          </p:cNvSpPr>
          <p:nvPr>
            <p:ph type="ftr" sz="quarter" idx="11"/>
          </p:nvPr>
        </p:nvSpPr>
        <p:spPr/>
        <p:txBody>
          <a:bodyPr/>
          <a:lstStyle/>
          <a:p>
            <a:endParaRPr lang="es-E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859369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9E64AF24-B7E1-4577-8D99-1C40E23D7166}" type="datetimeFigureOut">
              <a:rPr lang="es-ES" smtClean="0"/>
              <a:t>31/03/2017</a:t>
            </a:fld>
            <a:endParaRPr lang="es-E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039C25D-3723-47C6-8EA1-C702C0C45E79}" type="slidenum">
              <a:rPr lang="es-ES" smtClean="0"/>
              <a:t>‹Nº›</a:t>
            </a:fld>
            <a:endParaRPr lang="es-ES"/>
          </a:p>
        </p:txBody>
      </p:sp>
    </p:spTree>
    <p:extLst>
      <p:ext uri="{BB962C8B-B14F-4D97-AF65-F5344CB8AC3E}">
        <p14:creationId xmlns:p14="http://schemas.microsoft.com/office/powerpoint/2010/main" val="1507408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9E64AF24-B7E1-4577-8D99-1C40E23D7166}" type="datetimeFigureOut">
              <a:rPr lang="es-ES" smtClean="0"/>
              <a:t>31/03/2017</a:t>
            </a:fld>
            <a:endParaRPr lang="es-E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E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039C25D-3723-47C6-8EA1-C702C0C45E79}" type="slidenum">
              <a:rPr lang="es-ES" smtClean="0"/>
              <a:t>‹Nº›</a:t>
            </a:fld>
            <a:endParaRPr lang="es-ES"/>
          </a:p>
        </p:txBody>
      </p:sp>
    </p:spTree>
    <p:extLst>
      <p:ext uri="{BB962C8B-B14F-4D97-AF65-F5344CB8AC3E}">
        <p14:creationId xmlns:p14="http://schemas.microsoft.com/office/powerpoint/2010/main" val="1794406895"/>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a:t>Reclutamiento de </a:t>
            </a:r>
            <a:r>
              <a:rPr lang="es-ES" dirty="0" smtClean="0"/>
              <a:t>personal</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1357870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3. Modelo de gráfica de reemplazo</a:t>
            </a:r>
            <a:endParaRPr lang="es-ES" dirty="0"/>
          </a:p>
        </p:txBody>
      </p:sp>
      <p:sp>
        <p:nvSpPr>
          <p:cNvPr id="3" name="Marcador de contenido 2"/>
          <p:cNvSpPr>
            <a:spLocks noGrp="1"/>
          </p:cNvSpPr>
          <p:nvPr>
            <p:ph idx="1"/>
          </p:nvPr>
        </p:nvSpPr>
        <p:spPr/>
        <p:txBody>
          <a:bodyPr>
            <a:normAutofit/>
          </a:bodyPr>
          <a:lstStyle/>
          <a:p>
            <a:r>
              <a:rPr lang="es-ES" sz="2400" dirty="0"/>
              <a:t>Muchas organizaciones utilizan gráficas de reemplazo u organigramas de carrera. Es una representación gráfica de quién sustituye a quién, si se presenta la eventualidad de una vacante futura dentro de la organización. La información para el desarrollo del sistema debe provenir del sistema de información administrativo</a:t>
            </a:r>
          </a:p>
          <a:p>
            <a:pPr marL="0" indent="0">
              <a:buNone/>
            </a:pPr>
            <a:endParaRPr lang="es-ES" sz="2400" dirty="0"/>
          </a:p>
          <a:p>
            <a:r>
              <a:rPr lang="es-ES" sz="2400" dirty="0"/>
              <a:t>Este modelo de planeación de personal considera la información mínima para la toma de decisiones respecto a futuras sustituciones dentro de la organización en función del </a:t>
            </a:r>
            <a:r>
              <a:rPr lang="es-ES" sz="2400" i="1" dirty="0"/>
              <a:t>estatus </a:t>
            </a:r>
            <a:r>
              <a:rPr lang="es-ES" sz="2400" dirty="0"/>
              <a:t>de los diversos candidatos internos. Este estatus depende de dos variables: desempeño actual y posibilidad de promoción.</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3893033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4487598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4. Modelo basado en el flujo de </a:t>
            </a:r>
            <a:r>
              <a:rPr lang="es-ES" b="1" dirty="0" smtClean="0"/>
              <a:t>personal</a:t>
            </a:r>
            <a:endParaRPr lang="es-ES" dirty="0"/>
          </a:p>
        </p:txBody>
      </p:sp>
      <p:sp>
        <p:nvSpPr>
          <p:cNvPr id="3" name="Marcador de contenido 2"/>
          <p:cNvSpPr>
            <a:spLocks noGrp="1"/>
          </p:cNvSpPr>
          <p:nvPr>
            <p:ph idx="1"/>
          </p:nvPr>
        </p:nvSpPr>
        <p:spPr/>
        <p:txBody>
          <a:bodyPr>
            <a:normAutofit/>
          </a:bodyPr>
          <a:lstStyle/>
          <a:p>
            <a:r>
              <a:rPr lang="es-ES" dirty="0"/>
              <a:t>Es un modelo que describe el flujo de personas hacia el interior, dentro y hacia fuera de la organización. La verificación histórica y el seguimiento de ese flujo de entradas, salidas, promociones y transferencias internas permiten una predicción a corto plazo de las necesidades de personal de la organización. Se trata de un modelo vegetativo y conservador, adecuado para organizaciones estables y sin planes de expansión.</a:t>
            </a:r>
          </a:p>
          <a:p>
            <a:pPr marL="0" indent="0">
              <a:buNone/>
            </a:pPr>
            <a:r>
              <a:rPr lang="es-ES" dirty="0"/>
              <a:t> </a:t>
            </a:r>
          </a:p>
          <a:p>
            <a:r>
              <a:rPr lang="es-ES" dirty="0"/>
              <a:t>Este modelo es capaz de predecir las consecuencias de contingencias, como la política de promociones de la organización, aumento de la rotación o dificultades de reclutamiento, etc. También es muy útil en el análisis del sistema de carreras.</a:t>
            </a:r>
          </a:p>
          <a:p>
            <a:pPr marL="0" indent="0">
              <a:buNone/>
            </a:pPr>
            <a:endParaRPr lang="es-ES" dirty="0"/>
          </a:p>
        </p:txBody>
      </p:sp>
    </p:spTree>
    <p:extLst>
      <p:ext uri="{BB962C8B-B14F-4D97-AF65-F5344CB8AC3E}">
        <p14:creationId xmlns:p14="http://schemas.microsoft.com/office/powerpoint/2010/main" val="761035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3386265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5. Modelo de planeación integrada</a:t>
            </a:r>
            <a:endParaRPr lang="es-ES" dirty="0"/>
          </a:p>
        </p:txBody>
      </p:sp>
      <p:sp>
        <p:nvSpPr>
          <p:cNvPr id="3" name="Marcador de contenido 2"/>
          <p:cNvSpPr>
            <a:spLocks noGrp="1"/>
          </p:cNvSpPr>
          <p:nvPr>
            <p:ph idx="1"/>
          </p:nvPr>
        </p:nvSpPr>
        <p:spPr/>
        <p:txBody>
          <a:bodyPr>
            <a:normAutofit/>
          </a:bodyPr>
          <a:lstStyle/>
          <a:p>
            <a:pPr marL="0" indent="0">
              <a:buNone/>
            </a:pPr>
            <a:r>
              <a:rPr lang="es-ES" dirty="0"/>
              <a:t>Es el modelo más amplio e incluyente. Desde el punto de vista de los insumos, la planeación de personal toma en cuenta cuatro factores o variables que son:</a:t>
            </a:r>
          </a:p>
          <a:p>
            <a:endParaRPr lang="es-ES" dirty="0"/>
          </a:p>
          <a:p>
            <a:r>
              <a:rPr lang="es-ES" i="1" dirty="0"/>
              <a:t>a</a:t>
            </a:r>
            <a:r>
              <a:rPr lang="es-ES" dirty="0"/>
              <a:t>) Volumen planeado de producción.</a:t>
            </a:r>
          </a:p>
          <a:p>
            <a:r>
              <a:rPr lang="es-ES" i="1" dirty="0"/>
              <a:t>b</a:t>
            </a:r>
            <a:r>
              <a:rPr lang="es-ES" dirty="0"/>
              <a:t>) Cambios tecnológicos que modifiquen la productividad del personal.</a:t>
            </a:r>
          </a:p>
          <a:p>
            <a:r>
              <a:rPr lang="es-ES" i="1" dirty="0"/>
              <a:t>c</a:t>
            </a:r>
            <a:r>
              <a:rPr lang="es-ES" dirty="0"/>
              <a:t>) Condiciones de oferta y de demanda en el mercado y comportamiento de los clientes.</a:t>
            </a:r>
          </a:p>
          <a:p>
            <a:r>
              <a:rPr lang="es-ES" i="1" dirty="0"/>
              <a:t>d</a:t>
            </a:r>
            <a:r>
              <a:rPr lang="es-ES" dirty="0"/>
              <a:t>) Planeación de carrera dentro de la organización.</a:t>
            </a:r>
          </a:p>
          <a:p>
            <a:pPr marL="0" indent="0">
              <a:buNone/>
            </a:pPr>
            <a:endParaRPr lang="es-ES" dirty="0"/>
          </a:p>
        </p:txBody>
      </p:sp>
    </p:spTree>
    <p:extLst>
      <p:ext uri="{BB962C8B-B14F-4D97-AF65-F5344CB8AC3E}">
        <p14:creationId xmlns:p14="http://schemas.microsoft.com/office/powerpoint/2010/main" val="33947782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1024962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Investigación externa del </a:t>
            </a:r>
            <a:r>
              <a:rPr lang="es-ES" b="1" dirty="0" smtClean="0"/>
              <a:t>mercado</a:t>
            </a:r>
            <a:endParaRPr lang="es-ES" dirty="0"/>
          </a:p>
        </p:txBody>
      </p:sp>
      <p:sp>
        <p:nvSpPr>
          <p:cNvPr id="3" name="Marcador de contenido 2"/>
          <p:cNvSpPr>
            <a:spLocks noGrp="1"/>
          </p:cNvSpPr>
          <p:nvPr>
            <p:ph idx="1"/>
          </p:nvPr>
        </p:nvSpPr>
        <p:spPr/>
        <p:txBody>
          <a:bodyPr>
            <a:normAutofit/>
          </a:bodyPr>
          <a:lstStyle/>
          <a:p>
            <a:pPr marL="0" indent="0">
              <a:buNone/>
            </a:pPr>
            <a:r>
              <a:rPr lang="es-ES" sz="2400" dirty="0"/>
              <a:t>Es una investigación del mercado de RH con objeto de segmentarlo y diferenciarlo para facilitar su análisis y posteriormente abordarlo. Así, en la investigación externa sobresalen dos aspectos importantes: la segmentación del mercado de RH y la identificación de las fuentes de </a:t>
            </a:r>
            <a:r>
              <a:rPr lang="es-ES" sz="2400" dirty="0" smtClean="0"/>
              <a:t>reclutamiento.</a:t>
            </a:r>
          </a:p>
          <a:p>
            <a:pPr marL="0" indent="0">
              <a:buNone/>
            </a:pPr>
            <a:endParaRPr lang="es-ES" sz="2400" dirty="0"/>
          </a:p>
          <a:p>
            <a:pPr marL="0" indent="0">
              <a:buNone/>
            </a:pPr>
            <a:r>
              <a:rPr lang="es-ES" sz="2400" dirty="0"/>
              <a:t>Por segmentación del mercado se entiende la división del mercado en diferentes segmentos o clases de candidatos con características definidas, para después analizarlos y abordarlos de manera específica.</a:t>
            </a:r>
          </a:p>
        </p:txBody>
      </p:sp>
    </p:spTree>
    <p:extLst>
      <p:ext uri="{BB962C8B-B14F-4D97-AF65-F5344CB8AC3E}">
        <p14:creationId xmlns:p14="http://schemas.microsoft.com/office/powerpoint/2010/main" val="3103708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normAutofit lnSpcReduction="10000"/>
          </a:bodyPr>
          <a:lstStyle/>
          <a:p>
            <a:pPr marL="0" indent="0">
              <a:buNone/>
            </a:pPr>
            <a:r>
              <a:rPr lang="es-ES" dirty="0"/>
              <a:t>La identificación adecuada de las fuentes de reclutamiento permite a la organización:</a:t>
            </a:r>
          </a:p>
          <a:p>
            <a:endParaRPr lang="es-ES" dirty="0"/>
          </a:p>
          <a:p>
            <a:r>
              <a:rPr lang="es-ES" i="1" dirty="0"/>
              <a:t>a</a:t>
            </a:r>
            <a:r>
              <a:rPr lang="es-ES" dirty="0"/>
              <a:t>) Aumentar el rendimiento del proceso de reclutamiento, elevando la proporción de candidatos/empleados elegidos para la selección, así como la proporción de candidatos/empleados admitidos.</a:t>
            </a:r>
          </a:p>
          <a:p>
            <a:r>
              <a:rPr lang="es-ES" i="1" dirty="0"/>
              <a:t>b</a:t>
            </a:r>
            <a:r>
              <a:rPr lang="es-ES" dirty="0"/>
              <a:t>) Reducir la duración del proceso de selección al ser más rápido y eficaz.</a:t>
            </a:r>
          </a:p>
          <a:p>
            <a:r>
              <a:rPr lang="es-ES" i="1" dirty="0"/>
              <a:t>c</a:t>
            </a:r>
            <a:r>
              <a:rPr lang="es-ES" dirty="0"/>
              <a:t>) Reducir los costos operativos de reclutamiento por medio del ahorro en la aplicación de sus técnicas y en la eficacia en la búsqueda de talentos.</a:t>
            </a:r>
          </a:p>
          <a:p>
            <a:r>
              <a:rPr lang="es-ES" dirty="0"/>
              <a:t>Una vez realizadas la investigación interna y la investigación externa, el paso siguiente es elegir las técnicas de reclutamiento más indicadas en cada caso. A continuación nos ocuparemos de este aspecto.</a:t>
            </a:r>
          </a:p>
          <a:p>
            <a:endParaRPr lang="es-ES" dirty="0"/>
          </a:p>
          <a:p>
            <a:pPr marL="0" indent="0">
              <a:buNone/>
            </a:pPr>
            <a:endParaRPr lang="es-ES" dirty="0"/>
          </a:p>
        </p:txBody>
      </p:sp>
    </p:spTree>
    <p:extLst>
      <p:ext uri="{BB962C8B-B14F-4D97-AF65-F5344CB8AC3E}">
        <p14:creationId xmlns:p14="http://schemas.microsoft.com/office/powerpoint/2010/main" val="2769721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3114549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El proceso de </a:t>
            </a:r>
            <a:r>
              <a:rPr lang="es-ES" b="1" dirty="0" smtClean="0"/>
              <a:t>reclutamiento</a:t>
            </a:r>
            <a:endParaRPr lang="es-ES" dirty="0"/>
          </a:p>
        </p:txBody>
      </p:sp>
      <p:sp>
        <p:nvSpPr>
          <p:cNvPr id="3" name="Marcador de contenido 2"/>
          <p:cNvSpPr>
            <a:spLocks noGrp="1"/>
          </p:cNvSpPr>
          <p:nvPr>
            <p:ph idx="1"/>
          </p:nvPr>
        </p:nvSpPr>
        <p:spPr/>
        <p:txBody>
          <a:bodyPr/>
          <a:lstStyle/>
          <a:p>
            <a:r>
              <a:rPr lang="es-ES" sz="2800" dirty="0"/>
              <a:t>El </a:t>
            </a:r>
            <a:r>
              <a:rPr lang="es-ES" sz="2800" i="1" dirty="0"/>
              <a:t>reclutamiento </a:t>
            </a:r>
            <a:r>
              <a:rPr lang="es-ES" sz="2800" dirty="0"/>
              <a:t>implica un </a:t>
            </a:r>
            <a:r>
              <a:rPr lang="es-ES" sz="2800" i="1" dirty="0"/>
              <a:t>proceso </a:t>
            </a:r>
            <a:r>
              <a:rPr lang="es-ES" sz="2800" dirty="0"/>
              <a:t>que varía de acuerdo con la organización. En muchas organizaciones, el inicio del </a:t>
            </a:r>
            <a:r>
              <a:rPr lang="es-ES" sz="2800" i="1" dirty="0"/>
              <a:t>proceso de reclutamiento </a:t>
            </a:r>
            <a:r>
              <a:rPr lang="es-ES" sz="2800" dirty="0"/>
              <a:t>depende de una decisión de </a:t>
            </a:r>
            <a:r>
              <a:rPr lang="es-ES" sz="2800" i="1" dirty="0"/>
              <a:t>línea </a:t>
            </a:r>
            <a:r>
              <a:rPr lang="es-ES" sz="2800" dirty="0"/>
              <a:t>que se oficializa a través de una especie de </a:t>
            </a:r>
            <a:r>
              <a:rPr lang="es-ES" sz="2800" i="1" dirty="0"/>
              <a:t>orden de servicio</a:t>
            </a:r>
            <a:r>
              <a:rPr lang="es-ES" sz="2800" dirty="0"/>
              <a:t>, generalmente denominada </a:t>
            </a:r>
            <a:r>
              <a:rPr lang="es-ES" sz="2800" i="1" dirty="0"/>
              <a:t>requisición de empleo </a:t>
            </a:r>
            <a:r>
              <a:rPr lang="es-ES" sz="2800" dirty="0"/>
              <a:t>o </a:t>
            </a:r>
            <a:r>
              <a:rPr lang="es-ES" sz="2800" i="1" dirty="0"/>
              <a:t>requisición de personal</a:t>
            </a:r>
            <a:endParaRPr lang="es-ES" sz="2800" dirty="0"/>
          </a:p>
          <a:p>
            <a:endParaRPr lang="es-ES" dirty="0"/>
          </a:p>
        </p:txBody>
      </p:sp>
    </p:spTree>
    <p:extLst>
      <p:ext uri="{BB962C8B-B14F-4D97-AF65-F5344CB8AC3E}">
        <p14:creationId xmlns:p14="http://schemas.microsoft.com/office/powerpoint/2010/main" val="717359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smtClean="0"/>
              <a:t>¿Qué es el reclutamiento?</a:t>
            </a:r>
            <a:endParaRPr lang="es-ES" b="1" dirty="0"/>
          </a:p>
        </p:txBody>
      </p:sp>
      <p:sp>
        <p:nvSpPr>
          <p:cNvPr id="3" name="Marcador de contenido 2"/>
          <p:cNvSpPr>
            <a:spLocks noGrp="1"/>
          </p:cNvSpPr>
          <p:nvPr>
            <p:ph idx="1"/>
          </p:nvPr>
        </p:nvSpPr>
        <p:spPr/>
        <p:txBody>
          <a:bodyPr>
            <a:normAutofit/>
          </a:bodyPr>
          <a:lstStyle/>
          <a:p>
            <a:r>
              <a:rPr lang="es-ES" i="1" dirty="0" smtClean="0"/>
              <a:t>Reclutamiento  </a:t>
            </a:r>
            <a:r>
              <a:rPr lang="es-ES" dirty="0"/>
              <a:t>es un conjunto de técnicas y procedimientos que se proponen atraer candidatos potencialmente calificados y capaces para ocupar puestos dentro de la organización. </a:t>
            </a:r>
          </a:p>
          <a:p>
            <a:pPr marL="0" indent="0">
              <a:buNone/>
            </a:pPr>
            <a:endParaRPr lang="es-ES" dirty="0"/>
          </a:p>
          <a:p>
            <a:r>
              <a:rPr lang="es-ES" dirty="0"/>
              <a:t>Básicamente es un sistema de información, mediante el cual la organización divulga y ofrece al </a:t>
            </a:r>
            <a:r>
              <a:rPr lang="es-ES" i="1" dirty="0"/>
              <a:t>mercado de RH </a:t>
            </a:r>
            <a:r>
              <a:rPr lang="es-ES" dirty="0"/>
              <a:t>oportunidades de empleo que pretende llenar. </a:t>
            </a:r>
            <a:endParaRPr lang="es-ES" dirty="0" smtClean="0"/>
          </a:p>
          <a:p>
            <a:endParaRPr lang="es-ES" dirty="0"/>
          </a:p>
          <a:p>
            <a:r>
              <a:rPr lang="es-ES" dirty="0" smtClean="0"/>
              <a:t>El </a:t>
            </a:r>
            <a:r>
              <a:rPr lang="es-ES" i="1" dirty="0"/>
              <a:t>reclutamiento </a:t>
            </a:r>
            <a:r>
              <a:rPr lang="es-ES" i="1" dirty="0" smtClean="0"/>
              <a:t> </a:t>
            </a:r>
            <a:r>
              <a:rPr lang="es-ES" dirty="0" smtClean="0"/>
              <a:t>se </a:t>
            </a:r>
            <a:r>
              <a:rPr lang="es-ES" dirty="0"/>
              <a:t>hace a partir de las necesidades de recursos humanos presentes y futuras de la organización.</a:t>
            </a:r>
          </a:p>
          <a:p>
            <a:pPr marL="0" indent="0">
              <a:buNone/>
            </a:pPr>
            <a:endParaRPr lang="es-ES" dirty="0"/>
          </a:p>
        </p:txBody>
      </p:sp>
    </p:spTree>
    <p:extLst>
      <p:ext uri="{BB962C8B-B14F-4D97-AF65-F5344CB8AC3E}">
        <p14:creationId xmlns:p14="http://schemas.microsoft.com/office/powerpoint/2010/main" val="16195196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432825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Medios de </a:t>
            </a:r>
            <a:r>
              <a:rPr lang="es-ES" b="1" dirty="0" smtClean="0"/>
              <a:t>reclutamiento</a:t>
            </a:r>
            <a:endParaRPr lang="es-ES" dirty="0"/>
          </a:p>
        </p:txBody>
      </p:sp>
      <p:sp>
        <p:nvSpPr>
          <p:cNvPr id="3" name="Marcador de contenido 2"/>
          <p:cNvSpPr>
            <a:spLocks noGrp="1"/>
          </p:cNvSpPr>
          <p:nvPr>
            <p:ph idx="1"/>
          </p:nvPr>
        </p:nvSpPr>
        <p:spPr/>
        <p:txBody>
          <a:bodyPr>
            <a:normAutofit/>
          </a:bodyPr>
          <a:lstStyle/>
          <a:p>
            <a:pPr marL="0" indent="0" algn="just">
              <a:buNone/>
            </a:pPr>
            <a:r>
              <a:rPr lang="es-ES" sz="2400" dirty="0"/>
              <a:t>Verificamos que las </a:t>
            </a:r>
            <a:r>
              <a:rPr lang="es-ES" sz="2400" i="1" dirty="0"/>
              <a:t>fuentes de reclutamiento </a:t>
            </a:r>
            <a:r>
              <a:rPr lang="es-ES" sz="2400" dirty="0"/>
              <a:t>sean las áreas del mercado de recursos humanos exploradas por los mecanismos de </a:t>
            </a:r>
            <a:r>
              <a:rPr lang="es-ES" sz="2400" i="1" dirty="0"/>
              <a:t>reclutamiento</a:t>
            </a:r>
            <a:r>
              <a:rPr lang="es-ES" sz="2400" dirty="0"/>
              <a:t>. </a:t>
            </a:r>
          </a:p>
          <a:p>
            <a:pPr marL="0" indent="0" algn="just">
              <a:buNone/>
            </a:pPr>
            <a:endParaRPr lang="es-ES" sz="2400" dirty="0"/>
          </a:p>
          <a:p>
            <a:pPr marL="0" indent="0" algn="just">
              <a:buNone/>
            </a:pPr>
            <a:r>
              <a:rPr lang="es-ES" sz="2400" dirty="0"/>
              <a:t>También verificamos que el </a:t>
            </a:r>
            <a:r>
              <a:rPr lang="es-ES" sz="2400" i="1" dirty="0"/>
              <a:t>mercado de RH </a:t>
            </a:r>
            <a:r>
              <a:rPr lang="es-ES" sz="2400" dirty="0"/>
              <a:t>está constituido por un conjunto de candidatos, que pueden estar:</a:t>
            </a:r>
          </a:p>
          <a:p>
            <a:pPr marL="0" indent="0" algn="just">
              <a:buNone/>
            </a:pPr>
            <a:endParaRPr lang="es-ES" sz="2400" dirty="0"/>
          </a:p>
          <a:p>
            <a:pPr algn="just"/>
            <a:r>
              <a:rPr lang="es-ES" sz="2400" i="1" dirty="0"/>
              <a:t>Ocupados </a:t>
            </a:r>
            <a:r>
              <a:rPr lang="es-ES" sz="2400" dirty="0"/>
              <a:t>o </a:t>
            </a:r>
            <a:r>
              <a:rPr lang="es-ES" sz="2400" i="1" dirty="0"/>
              <a:t>empleados (</a:t>
            </a:r>
            <a:r>
              <a:rPr lang="es-ES" sz="2400" dirty="0"/>
              <a:t>trabajando en alguna empresa</a:t>
            </a:r>
            <a:r>
              <a:rPr lang="es-ES" sz="2400" i="1" dirty="0"/>
              <a:t>) </a:t>
            </a:r>
            <a:endParaRPr lang="es-ES" sz="2400" dirty="0"/>
          </a:p>
          <a:p>
            <a:pPr algn="just"/>
            <a:r>
              <a:rPr lang="es-ES" sz="2400" i="1" dirty="0"/>
              <a:t>Disponibles, (</a:t>
            </a:r>
            <a:r>
              <a:rPr lang="es-ES" sz="2400" dirty="0"/>
              <a:t>desempleados).</a:t>
            </a:r>
            <a:endParaRPr lang="es-ES" sz="2400" dirty="0"/>
          </a:p>
        </p:txBody>
      </p:sp>
    </p:spTree>
    <p:extLst>
      <p:ext uri="{BB962C8B-B14F-4D97-AF65-F5344CB8AC3E}">
        <p14:creationId xmlns:p14="http://schemas.microsoft.com/office/powerpoint/2010/main" val="3403303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pPr marL="0" indent="0">
              <a:buNone/>
            </a:pPr>
            <a:r>
              <a:rPr lang="es-ES" dirty="0"/>
              <a:t>Los candidatos </a:t>
            </a:r>
            <a:r>
              <a:rPr lang="es-ES" i="1" dirty="0"/>
              <a:t>ocupados </a:t>
            </a:r>
            <a:r>
              <a:rPr lang="es-ES" dirty="0"/>
              <a:t>o </a:t>
            </a:r>
            <a:r>
              <a:rPr lang="es-ES" i="1" dirty="0"/>
              <a:t>disponibles </a:t>
            </a:r>
            <a:r>
              <a:rPr lang="es-ES" dirty="0"/>
              <a:t>pueden ser tanto:</a:t>
            </a:r>
          </a:p>
          <a:p>
            <a:pPr marL="0" indent="0">
              <a:buNone/>
            </a:pPr>
            <a:endParaRPr lang="es-ES" dirty="0"/>
          </a:p>
          <a:p>
            <a:r>
              <a:rPr lang="es-ES" i="1" dirty="0"/>
              <a:t>Reales </a:t>
            </a:r>
            <a:r>
              <a:rPr lang="es-ES" dirty="0"/>
              <a:t>(que buscan empleo o desean cambiar de empleo) o, </a:t>
            </a:r>
          </a:p>
          <a:p>
            <a:r>
              <a:rPr lang="es-ES" i="1" dirty="0"/>
              <a:t>Potenciales </a:t>
            </a:r>
            <a:r>
              <a:rPr lang="es-ES" dirty="0"/>
              <a:t>(que no buscan empleo). </a:t>
            </a:r>
          </a:p>
          <a:p>
            <a:pPr marL="0" indent="0">
              <a:buNone/>
            </a:pPr>
            <a:r>
              <a:rPr lang="es-ES" dirty="0"/>
              <a:t> </a:t>
            </a:r>
          </a:p>
          <a:p>
            <a:pPr marL="0" indent="0">
              <a:buNone/>
            </a:pPr>
            <a:r>
              <a:rPr lang="es-ES" dirty="0"/>
              <a:t>Los candidatos </a:t>
            </a:r>
            <a:r>
              <a:rPr lang="es-ES" i="1" dirty="0"/>
              <a:t>empleados, </a:t>
            </a:r>
            <a:r>
              <a:rPr lang="es-ES" dirty="0"/>
              <a:t>ya sea </a:t>
            </a:r>
            <a:r>
              <a:rPr lang="es-ES" i="1" dirty="0"/>
              <a:t>reales </a:t>
            </a:r>
            <a:r>
              <a:rPr lang="es-ES" dirty="0"/>
              <a:t>o </a:t>
            </a:r>
            <a:r>
              <a:rPr lang="es-ES" i="1" dirty="0"/>
              <a:t>potenciales, </a:t>
            </a:r>
            <a:r>
              <a:rPr lang="es-ES" dirty="0"/>
              <a:t>se encuentran trabajando en alguna empresa, incluso en la propia. A esto se deben los dos </a:t>
            </a:r>
            <a:r>
              <a:rPr lang="es-ES" i="1" dirty="0"/>
              <a:t>medios de reclutamiento</a:t>
            </a:r>
            <a:r>
              <a:rPr lang="es-ES" dirty="0"/>
              <a:t>: el </a:t>
            </a:r>
            <a:r>
              <a:rPr lang="es-ES" i="1" dirty="0"/>
              <a:t>interno </a:t>
            </a:r>
            <a:r>
              <a:rPr lang="es-ES" dirty="0"/>
              <a:t>y el </a:t>
            </a:r>
            <a:r>
              <a:rPr lang="es-ES" i="1" dirty="0"/>
              <a:t>externo.</a:t>
            </a:r>
            <a:endParaRPr lang="es-ES" dirty="0"/>
          </a:p>
          <a:p>
            <a:pPr marL="0" indent="0">
              <a:buNone/>
            </a:pPr>
            <a:endParaRPr lang="es-ES" dirty="0"/>
          </a:p>
        </p:txBody>
      </p:sp>
    </p:spTree>
    <p:extLst>
      <p:ext uri="{BB962C8B-B14F-4D97-AF65-F5344CB8AC3E}">
        <p14:creationId xmlns:p14="http://schemas.microsoft.com/office/powerpoint/2010/main" val="187311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r>
              <a:rPr lang="es-ES" sz="3200" dirty="0"/>
              <a:t>El </a:t>
            </a:r>
            <a:r>
              <a:rPr lang="es-ES" sz="3200" i="1" dirty="0"/>
              <a:t>reclutamiento </a:t>
            </a:r>
            <a:r>
              <a:rPr lang="es-ES" sz="3200" dirty="0"/>
              <a:t>es </a:t>
            </a:r>
            <a:r>
              <a:rPr lang="es-ES" sz="3200" i="1" dirty="0"/>
              <a:t>externo </a:t>
            </a:r>
            <a:r>
              <a:rPr lang="es-ES" sz="3200" dirty="0"/>
              <a:t>cuando se dirige a candidatos, </a:t>
            </a:r>
            <a:r>
              <a:rPr lang="es-ES" sz="3200" i="1" dirty="0"/>
              <a:t>reales </a:t>
            </a:r>
            <a:r>
              <a:rPr lang="es-ES" sz="3200" dirty="0"/>
              <a:t>o </a:t>
            </a:r>
            <a:r>
              <a:rPr lang="es-ES" sz="3200" i="1" dirty="0"/>
              <a:t>potenciales, disponibles </a:t>
            </a:r>
            <a:r>
              <a:rPr lang="es-ES" sz="3200" dirty="0"/>
              <a:t>o </a:t>
            </a:r>
            <a:r>
              <a:rPr lang="es-ES" sz="3200" i="1" dirty="0"/>
              <a:t>empleados </a:t>
            </a:r>
            <a:r>
              <a:rPr lang="es-ES" sz="3200" dirty="0"/>
              <a:t>en otras empresas, su consecuencia es una entrada de recursos humanos. Es </a:t>
            </a:r>
            <a:r>
              <a:rPr lang="es-ES" sz="3200" i="1" dirty="0"/>
              <a:t>interno </a:t>
            </a:r>
            <a:r>
              <a:rPr lang="es-ES" sz="3200" dirty="0"/>
              <a:t>cuando se dirige a candidatos, </a:t>
            </a:r>
            <a:r>
              <a:rPr lang="es-ES" sz="3200" i="1" dirty="0"/>
              <a:t>reales </a:t>
            </a:r>
            <a:r>
              <a:rPr lang="es-ES" sz="3200" dirty="0"/>
              <a:t>o </a:t>
            </a:r>
            <a:r>
              <a:rPr lang="es-ES" sz="3200" i="1" dirty="0"/>
              <a:t>potenciales, empleados </a:t>
            </a:r>
            <a:r>
              <a:rPr lang="es-ES" sz="3200" dirty="0"/>
              <a:t>únicamente en la propia empresa, su consecuencia es el reclutamiento interno de recursos humanos.</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1640467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484633"/>
            <a:ext cx="12192000" cy="5439649"/>
          </a:xfrm>
          <a:prstGeom prst="rect">
            <a:avLst/>
          </a:prstGeom>
          <a:noFill/>
          <a:ln>
            <a:noFill/>
          </a:ln>
        </p:spPr>
      </p:pic>
    </p:spTree>
    <p:extLst>
      <p:ext uri="{BB962C8B-B14F-4D97-AF65-F5344CB8AC3E}">
        <p14:creationId xmlns:p14="http://schemas.microsoft.com/office/powerpoint/2010/main" val="37016041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Reclutamiento </a:t>
            </a:r>
            <a:r>
              <a:rPr lang="es-ES" b="1" dirty="0" smtClean="0"/>
              <a:t>interno</a:t>
            </a:r>
            <a:endParaRPr lang="es-ES" dirty="0"/>
          </a:p>
        </p:txBody>
      </p:sp>
      <p:sp>
        <p:nvSpPr>
          <p:cNvPr id="3" name="Marcador de contenido 2"/>
          <p:cNvSpPr>
            <a:spLocks noGrp="1"/>
          </p:cNvSpPr>
          <p:nvPr>
            <p:ph idx="1"/>
          </p:nvPr>
        </p:nvSpPr>
        <p:spPr/>
        <p:txBody>
          <a:bodyPr/>
          <a:lstStyle/>
          <a:p>
            <a:pPr marL="0" indent="0">
              <a:buNone/>
            </a:pPr>
            <a:r>
              <a:rPr lang="es-ES" sz="3600" dirty="0"/>
              <a:t>El </a:t>
            </a:r>
            <a:r>
              <a:rPr lang="es-ES" sz="3600" i="1" dirty="0"/>
              <a:t>reclutamiento </a:t>
            </a:r>
            <a:r>
              <a:rPr lang="es-ES" sz="3600" dirty="0"/>
              <a:t>es </a:t>
            </a:r>
            <a:r>
              <a:rPr lang="es-ES" sz="3600" i="1" dirty="0"/>
              <a:t>interno </a:t>
            </a:r>
            <a:r>
              <a:rPr lang="es-ES" sz="3600" dirty="0"/>
              <a:t>cuando, al haber una determinada vacante, la empresa trata de llenarla mediante el reacomodo de sus empleados, los cuales pueden ser promovidos (</a:t>
            </a:r>
            <a:r>
              <a:rPr lang="es-ES" sz="3600" i="1" dirty="0"/>
              <a:t>movimiento vertical</a:t>
            </a:r>
            <a:r>
              <a:rPr lang="es-ES" sz="3600" dirty="0"/>
              <a:t>) o transferidos (</a:t>
            </a:r>
            <a:r>
              <a:rPr lang="es-ES" sz="3600" i="1" dirty="0"/>
              <a:t>movimiento horizontal</a:t>
            </a:r>
            <a:r>
              <a:rPr lang="es-ES" sz="3600" dirty="0"/>
              <a:t>) o transferidos con promoción (</a:t>
            </a:r>
            <a:r>
              <a:rPr lang="es-ES" sz="3600" i="1" dirty="0"/>
              <a:t>movimiento diagonal</a:t>
            </a:r>
            <a:r>
              <a:rPr lang="es-ES" sz="3600" dirty="0"/>
              <a:t>).</a:t>
            </a:r>
          </a:p>
          <a:p>
            <a:endParaRPr lang="es-ES" dirty="0"/>
          </a:p>
        </p:txBody>
      </p:sp>
    </p:spTree>
    <p:extLst>
      <p:ext uri="{BB962C8B-B14F-4D97-AF65-F5344CB8AC3E}">
        <p14:creationId xmlns:p14="http://schemas.microsoft.com/office/powerpoint/2010/main" val="21063453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1352282"/>
            <a:ext cx="10058400" cy="4819918"/>
          </a:xfrm>
        </p:spPr>
        <p:txBody>
          <a:bodyPr/>
          <a:lstStyle/>
          <a:p>
            <a:pPr marL="0" indent="0">
              <a:buNone/>
            </a:pPr>
            <a:r>
              <a:rPr lang="es-ES" sz="3200" dirty="0"/>
              <a:t>Así, el reclutamiento interno puede implicar:</a:t>
            </a:r>
          </a:p>
          <a:p>
            <a:pPr marL="0" indent="0">
              <a:buNone/>
            </a:pPr>
            <a:endParaRPr lang="es-ES" sz="3200" dirty="0"/>
          </a:p>
          <a:p>
            <a:pPr lvl="0">
              <a:buFont typeface="Wingdings" panose="05000000000000000000" pitchFamily="2" charset="2"/>
              <a:buChar char="ü"/>
            </a:pPr>
            <a:r>
              <a:rPr lang="es-ES" sz="3200" dirty="0"/>
              <a:t>Transferencia de personal.</a:t>
            </a:r>
          </a:p>
          <a:p>
            <a:pPr lvl="0">
              <a:buFont typeface="Wingdings" panose="05000000000000000000" pitchFamily="2" charset="2"/>
              <a:buChar char="ü"/>
            </a:pPr>
            <a:r>
              <a:rPr lang="es-ES" sz="3200" dirty="0"/>
              <a:t>Promoción de personal.</a:t>
            </a:r>
          </a:p>
          <a:p>
            <a:pPr lvl="0">
              <a:buFont typeface="Wingdings" panose="05000000000000000000" pitchFamily="2" charset="2"/>
              <a:buChar char="ü"/>
            </a:pPr>
            <a:r>
              <a:rPr lang="es-ES" sz="3200" dirty="0"/>
              <a:t>Transferencia con promoción de personal.</a:t>
            </a:r>
          </a:p>
          <a:p>
            <a:pPr lvl="0">
              <a:buFont typeface="Wingdings" panose="05000000000000000000" pitchFamily="2" charset="2"/>
              <a:buChar char="ü"/>
            </a:pPr>
            <a:r>
              <a:rPr lang="es-ES" sz="3200" dirty="0"/>
              <a:t>Programas de desarrollo de personal.</a:t>
            </a:r>
          </a:p>
          <a:p>
            <a:pPr lvl="0">
              <a:buFont typeface="Wingdings" panose="05000000000000000000" pitchFamily="2" charset="2"/>
              <a:buChar char="ü"/>
            </a:pPr>
            <a:r>
              <a:rPr lang="es-ES" sz="3200" dirty="0"/>
              <a:t>Planes de carrera para el personal.</a:t>
            </a:r>
          </a:p>
          <a:p>
            <a:pPr marL="0" indent="0">
              <a:buNone/>
            </a:pPr>
            <a:endParaRPr lang="es-ES" dirty="0"/>
          </a:p>
        </p:txBody>
      </p:sp>
    </p:spTree>
    <p:extLst>
      <p:ext uri="{BB962C8B-B14F-4D97-AF65-F5344CB8AC3E}">
        <p14:creationId xmlns:p14="http://schemas.microsoft.com/office/powerpoint/2010/main" val="1769470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2123" y="373487"/>
            <a:ext cx="11346287" cy="5798713"/>
          </a:xfrm>
        </p:spPr>
        <p:txBody>
          <a:bodyPr>
            <a:normAutofit lnSpcReduction="10000"/>
          </a:bodyPr>
          <a:lstStyle/>
          <a:p>
            <a:pPr marL="0" indent="0">
              <a:buNone/>
            </a:pPr>
            <a:r>
              <a:rPr lang="es-ES" sz="3200" dirty="0"/>
              <a:t>E</a:t>
            </a:r>
            <a:r>
              <a:rPr lang="es-ES" sz="3200" dirty="0" smtClean="0"/>
              <a:t>l </a:t>
            </a:r>
            <a:r>
              <a:rPr lang="es-ES" sz="3200" i="1" dirty="0"/>
              <a:t>reclutamiento interno </a:t>
            </a:r>
            <a:r>
              <a:rPr lang="es-ES" sz="3200" dirty="0"/>
              <a:t>se basa en datos e informaciones relacionadas con otros subsistemas, a saber</a:t>
            </a:r>
            <a:r>
              <a:rPr lang="es-ES" sz="3200" dirty="0" smtClean="0"/>
              <a:t>:</a:t>
            </a:r>
          </a:p>
          <a:p>
            <a:pPr marL="0" indent="0">
              <a:buNone/>
            </a:pPr>
            <a:endParaRPr lang="es-ES" sz="2400" dirty="0" smtClean="0"/>
          </a:p>
          <a:p>
            <a:pPr marL="0" indent="0">
              <a:buNone/>
            </a:pPr>
            <a:r>
              <a:rPr lang="es-ES" sz="2800" i="1" dirty="0"/>
              <a:t>a</a:t>
            </a:r>
            <a:r>
              <a:rPr lang="es-ES" sz="2800" dirty="0"/>
              <a:t>) Resultados obtenidos en los exámenes de selección </a:t>
            </a:r>
          </a:p>
          <a:p>
            <a:pPr marL="0" indent="0">
              <a:buNone/>
            </a:pPr>
            <a:r>
              <a:rPr lang="es-ES" sz="2800" i="1" dirty="0"/>
              <a:t>b</a:t>
            </a:r>
            <a:r>
              <a:rPr lang="es-ES" sz="2800" dirty="0"/>
              <a:t>) Resultado en las evaluaciones de desempeño.</a:t>
            </a:r>
          </a:p>
          <a:p>
            <a:pPr marL="0" indent="0">
              <a:buNone/>
            </a:pPr>
            <a:r>
              <a:rPr lang="es-ES" sz="2800" i="1" dirty="0"/>
              <a:t>c</a:t>
            </a:r>
            <a:r>
              <a:rPr lang="es-ES" sz="2800" dirty="0"/>
              <a:t>) Resultado en los programas de capacitación y entrenamiento.</a:t>
            </a:r>
          </a:p>
          <a:p>
            <a:pPr marL="0" indent="0">
              <a:buNone/>
            </a:pPr>
            <a:r>
              <a:rPr lang="es-ES" sz="2800" i="1" dirty="0"/>
              <a:t>d</a:t>
            </a:r>
            <a:r>
              <a:rPr lang="es-ES" sz="2800" dirty="0"/>
              <a:t>) Análisis y descripción tanto del puesto actual del candidato interno, como del puesto considerado.</a:t>
            </a:r>
          </a:p>
          <a:p>
            <a:pPr marL="0" indent="0">
              <a:buNone/>
            </a:pPr>
            <a:r>
              <a:rPr lang="es-ES" sz="2800" i="1" dirty="0"/>
              <a:t>e</a:t>
            </a:r>
            <a:r>
              <a:rPr lang="es-ES" sz="2800" dirty="0"/>
              <a:t>) Planes de carrera o incluso planes de movilización de personal.</a:t>
            </a:r>
          </a:p>
          <a:p>
            <a:pPr marL="0" indent="0">
              <a:buNone/>
            </a:pPr>
            <a:r>
              <a:rPr lang="es-ES" sz="2800" i="1" dirty="0"/>
              <a:t>f </a:t>
            </a:r>
            <a:r>
              <a:rPr lang="es-ES" sz="2800" dirty="0"/>
              <a:t>) Condiciones de promoción del candidato interno (si está “listo” para ser promovido) y de reemplazo (si ya hay un sustituto preparado para ocupar su lugar).</a:t>
            </a:r>
          </a:p>
          <a:p>
            <a:pPr marL="0" indent="0">
              <a:buNone/>
            </a:pPr>
            <a:endParaRPr lang="es-ES" dirty="0"/>
          </a:p>
          <a:p>
            <a:pPr marL="0" indent="0">
              <a:buNone/>
            </a:pPr>
            <a:endParaRPr lang="es-ES" dirty="0"/>
          </a:p>
        </p:txBody>
      </p:sp>
    </p:spTree>
    <p:extLst>
      <p:ext uri="{BB962C8B-B14F-4D97-AF65-F5344CB8AC3E}">
        <p14:creationId xmlns:p14="http://schemas.microsoft.com/office/powerpoint/2010/main" val="20243881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 b="1" dirty="0"/>
              <a:t>Ventajas del reclutamiento </a:t>
            </a:r>
            <a:r>
              <a:rPr lang="es-ES" b="1" dirty="0" smtClean="0"/>
              <a:t>interno</a:t>
            </a:r>
            <a:endParaRPr lang="es-ES" dirty="0"/>
          </a:p>
        </p:txBody>
      </p:sp>
      <p:sp>
        <p:nvSpPr>
          <p:cNvPr id="3" name="Marcador de contenido 2"/>
          <p:cNvSpPr>
            <a:spLocks noGrp="1"/>
          </p:cNvSpPr>
          <p:nvPr>
            <p:ph idx="1"/>
          </p:nvPr>
        </p:nvSpPr>
        <p:spPr/>
        <p:txBody>
          <a:bodyPr/>
          <a:lstStyle/>
          <a:p>
            <a:pPr marL="0" indent="0">
              <a:buNone/>
            </a:pPr>
            <a:r>
              <a:rPr lang="es-ES" sz="3200" i="1" dirty="0">
                <a:solidFill>
                  <a:srgbClr val="0070C0"/>
                </a:solidFill>
              </a:rPr>
              <a:t>Es más económico</a:t>
            </a:r>
            <a:r>
              <a:rPr lang="es-ES" sz="3200" i="1" dirty="0"/>
              <a:t>: </a:t>
            </a:r>
            <a:r>
              <a:rPr lang="es-ES" dirty="0"/>
              <a:t>evita gastos en anuncios de periódicos u honorarios a empresas de reclutamiento y otros</a:t>
            </a:r>
            <a:r>
              <a:rPr lang="es-ES" dirty="0" smtClean="0"/>
              <a:t>.</a:t>
            </a:r>
          </a:p>
          <a:p>
            <a:pPr marL="0" indent="0">
              <a:buNone/>
            </a:pPr>
            <a:r>
              <a:rPr lang="es-ES" dirty="0"/>
              <a:t> </a:t>
            </a:r>
          </a:p>
          <a:p>
            <a:pPr marL="0" indent="0">
              <a:buNone/>
            </a:pPr>
            <a:r>
              <a:rPr lang="es-ES" sz="3200" i="1" dirty="0">
                <a:solidFill>
                  <a:srgbClr val="0070C0"/>
                </a:solidFill>
              </a:rPr>
              <a:t>Es más rápido</a:t>
            </a:r>
            <a:r>
              <a:rPr lang="es-ES" sz="3200" i="1" dirty="0"/>
              <a:t>: </a:t>
            </a:r>
            <a:r>
              <a:rPr lang="es-ES" dirty="0"/>
              <a:t>evita las demoras frecuentes del reclutamiento externo, la espera del día en que se publique el anuncio en el periódico, la espera a que lleguen los candidatos, etc.</a:t>
            </a:r>
          </a:p>
          <a:p>
            <a:pPr marL="0" indent="0">
              <a:buNone/>
            </a:pPr>
            <a:endParaRPr lang="es-ES" dirty="0"/>
          </a:p>
          <a:p>
            <a:pPr marL="0" indent="0">
              <a:buNone/>
            </a:pPr>
            <a:r>
              <a:rPr lang="es-ES" sz="3200" i="1" dirty="0">
                <a:solidFill>
                  <a:srgbClr val="0070C0"/>
                </a:solidFill>
              </a:rPr>
              <a:t>Presenta un índice mayor de validez y de seguridad</a:t>
            </a:r>
            <a:r>
              <a:rPr lang="es-ES" sz="3200" i="1" dirty="0"/>
              <a:t>, </a:t>
            </a:r>
            <a:r>
              <a:rPr lang="es-ES" dirty="0"/>
              <a:t>pues el candidato ya es conocido, ya fue evaluado durante un tiempo y sometido a la valoración de los jefes involucrados.</a:t>
            </a:r>
          </a:p>
          <a:p>
            <a:endParaRPr lang="es-ES" dirty="0"/>
          </a:p>
        </p:txBody>
      </p:sp>
    </p:spTree>
    <p:extLst>
      <p:ext uri="{BB962C8B-B14F-4D97-AF65-F5344CB8AC3E}">
        <p14:creationId xmlns:p14="http://schemas.microsoft.com/office/powerpoint/2010/main" val="38422750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553792"/>
            <a:ext cx="10058400" cy="5618408"/>
          </a:xfrm>
        </p:spPr>
        <p:txBody>
          <a:bodyPr>
            <a:normAutofit/>
          </a:bodyPr>
          <a:lstStyle/>
          <a:p>
            <a:pPr marL="0" indent="0">
              <a:buNone/>
            </a:pPr>
            <a:r>
              <a:rPr lang="es-ES" sz="3200" i="1" dirty="0">
                <a:solidFill>
                  <a:srgbClr val="0070C0"/>
                </a:solidFill>
              </a:rPr>
              <a:t>Es una fuente poderosa de motivación para los empleados</a:t>
            </a:r>
            <a:r>
              <a:rPr lang="es-ES" sz="2400" dirty="0"/>
              <a:t>, ya que éstos vislumbran la posibilidad de crecimiento dentro de la organización.</a:t>
            </a:r>
          </a:p>
          <a:p>
            <a:pPr marL="0" indent="0">
              <a:buNone/>
            </a:pPr>
            <a:endParaRPr lang="es-ES" sz="2400" dirty="0"/>
          </a:p>
          <a:p>
            <a:pPr marL="0" indent="0">
              <a:buNone/>
            </a:pPr>
            <a:r>
              <a:rPr lang="es-ES" sz="3200" i="1" dirty="0">
                <a:solidFill>
                  <a:srgbClr val="0070C0"/>
                </a:solidFill>
              </a:rPr>
              <a:t>Aprovecha las inversiones de la empresa en la capacitación del personal</a:t>
            </a:r>
            <a:r>
              <a:rPr lang="es-ES" sz="3200" dirty="0"/>
              <a:t>, </a:t>
            </a:r>
            <a:r>
              <a:rPr lang="es-ES" sz="2400" dirty="0"/>
              <a:t>que muchas veces tiene su utilidad cuando el empleado llega a ocupar puestos más elevados y complejos.</a:t>
            </a:r>
          </a:p>
          <a:p>
            <a:pPr marL="0" indent="0">
              <a:buNone/>
            </a:pPr>
            <a:endParaRPr lang="es-ES" sz="2400" dirty="0"/>
          </a:p>
          <a:p>
            <a:pPr marL="0" indent="0">
              <a:buNone/>
            </a:pPr>
            <a:r>
              <a:rPr lang="es-ES" sz="3200" i="1" dirty="0">
                <a:solidFill>
                  <a:srgbClr val="0070C0"/>
                </a:solidFill>
              </a:rPr>
              <a:t>Desarrolla un saludable espíritu de competencia entre el personal</a:t>
            </a:r>
            <a:r>
              <a:rPr lang="es-ES" sz="2400" dirty="0"/>
              <a:t>, al tener en cuenta que las oportunidades se le ofrecen a los que demuestran aptitudes para merecerlas.</a:t>
            </a:r>
          </a:p>
          <a:p>
            <a:pPr marL="0" indent="0">
              <a:buNone/>
            </a:pPr>
            <a:endParaRPr lang="es-ES" sz="2400" dirty="0"/>
          </a:p>
        </p:txBody>
      </p:sp>
    </p:spTree>
    <p:extLst>
      <p:ext uri="{BB962C8B-B14F-4D97-AF65-F5344CB8AC3E}">
        <p14:creationId xmlns:p14="http://schemas.microsoft.com/office/powerpoint/2010/main" val="1414808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7999"/>
          </a:xfrm>
          <a:prstGeom prst="rect">
            <a:avLst/>
          </a:prstGeom>
          <a:noFill/>
          <a:ln>
            <a:noFill/>
          </a:ln>
        </p:spPr>
      </p:pic>
    </p:spTree>
    <p:extLst>
      <p:ext uri="{BB962C8B-B14F-4D97-AF65-F5344CB8AC3E}">
        <p14:creationId xmlns:p14="http://schemas.microsoft.com/office/powerpoint/2010/main" val="120146762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656823"/>
            <a:ext cx="10058400" cy="5515377"/>
          </a:xfrm>
        </p:spPr>
        <p:txBody>
          <a:bodyPr>
            <a:noAutofit/>
          </a:bodyPr>
          <a:lstStyle/>
          <a:p>
            <a:r>
              <a:rPr lang="es-ES" sz="3200" dirty="0"/>
              <a:t>Exige que los nuevos empleados tengan cierto potencial de desarrollo y motivación para que puedan promoverlos a un nivel superior al del puesto. </a:t>
            </a:r>
            <a:r>
              <a:rPr lang="es-ES" sz="3200" dirty="0">
                <a:solidFill>
                  <a:srgbClr val="0070C0"/>
                </a:solidFill>
              </a:rPr>
              <a:t>Si la organización no ofrece oportunidades de crecimiento, correrá el riesgo de frustrar las ambiciones de sus empleados.</a:t>
            </a:r>
          </a:p>
          <a:p>
            <a:pPr marL="0" indent="0">
              <a:buNone/>
            </a:pPr>
            <a:endParaRPr lang="es-ES" sz="3200" dirty="0"/>
          </a:p>
          <a:p>
            <a:r>
              <a:rPr lang="es-ES" sz="3200" dirty="0">
                <a:solidFill>
                  <a:srgbClr val="0070C0"/>
                </a:solidFill>
              </a:rPr>
              <a:t>Puede generar conflicto de intereses,</a:t>
            </a:r>
            <a:r>
              <a:rPr lang="es-ES" sz="3200" dirty="0"/>
              <a:t> pues al ofrecer la oportunidad de crecimiento, crea una actitud negativa en los empleados que no demuestran tener las capacidades necesarias o no logran obtener aquellas oportunidades.</a:t>
            </a:r>
          </a:p>
          <a:p>
            <a:pPr marL="0" indent="0">
              <a:buNone/>
            </a:pPr>
            <a:endParaRPr lang="es-ES" sz="3200" dirty="0"/>
          </a:p>
        </p:txBody>
      </p:sp>
    </p:spTree>
    <p:extLst>
      <p:ext uri="{BB962C8B-B14F-4D97-AF65-F5344CB8AC3E}">
        <p14:creationId xmlns:p14="http://schemas.microsoft.com/office/powerpoint/2010/main" val="18955209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425003"/>
            <a:ext cx="10058400" cy="5747197"/>
          </a:xfrm>
        </p:spPr>
        <p:txBody>
          <a:bodyPr/>
          <a:lstStyle/>
          <a:p>
            <a:pPr marL="0" indent="0">
              <a:buNone/>
            </a:pPr>
            <a:r>
              <a:rPr lang="es-ES" sz="3200" dirty="0"/>
              <a:t>Cuando se administra incorrectamente se puede llegar a una situación que Lawrence Peter denomina </a:t>
            </a:r>
            <a:r>
              <a:rPr lang="es-ES" sz="3200" i="1" dirty="0">
                <a:solidFill>
                  <a:srgbClr val="0070C0"/>
                </a:solidFill>
              </a:rPr>
              <a:t>principio de Peter</a:t>
            </a:r>
            <a:r>
              <a:rPr lang="es-ES" sz="3200" dirty="0"/>
              <a:t>: al promover continuamente a sus empleados, la empresa los eleva hasta el nivel en el que demuestran su máximo de incompetencia.</a:t>
            </a:r>
          </a:p>
          <a:p>
            <a:pPr marL="0" indent="0">
              <a:buNone/>
            </a:pPr>
            <a:endParaRPr lang="es-ES" sz="3200" dirty="0"/>
          </a:p>
          <a:p>
            <a:pPr marL="0" indent="0">
              <a:buNone/>
            </a:pPr>
            <a:r>
              <a:rPr lang="es-ES" sz="3200" dirty="0"/>
              <a:t>Cuando se realiza continuamente, lleva a los empleados a limitarse cada vez más a las políticas y estrategias de la organización. Esto los lleva a </a:t>
            </a:r>
            <a:r>
              <a:rPr lang="es-ES" sz="3200" dirty="0">
                <a:solidFill>
                  <a:srgbClr val="0070C0"/>
                </a:solidFill>
              </a:rPr>
              <a:t>perder creatividad y actitud de innovación.</a:t>
            </a:r>
          </a:p>
          <a:p>
            <a:pPr marL="0" indent="0">
              <a:buNone/>
            </a:pPr>
            <a:r>
              <a:rPr lang="es-ES" dirty="0">
                <a:solidFill>
                  <a:srgbClr val="0070C0"/>
                </a:solidFill>
              </a:rPr>
              <a:t> </a:t>
            </a:r>
          </a:p>
          <a:p>
            <a:pPr marL="0" indent="0">
              <a:buNone/>
            </a:pPr>
            <a:endParaRPr lang="es-ES" dirty="0"/>
          </a:p>
        </p:txBody>
      </p:sp>
    </p:spTree>
    <p:extLst>
      <p:ext uri="{BB962C8B-B14F-4D97-AF65-F5344CB8AC3E}">
        <p14:creationId xmlns:p14="http://schemas.microsoft.com/office/powerpoint/2010/main" val="32959181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pPr marL="0" indent="0">
              <a:buNone/>
            </a:pPr>
            <a:r>
              <a:rPr lang="es-ES" sz="3200" dirty="0"/>
              <a:t>No se puede hacer en términos globales en toda la organización. </a:t>
            </a:r>
            <a:r>
              <a:rPr lang="es-ES" sz="3200" dirty="0">
                <a:solidFill>
                  <a:srgbClr val="0070C0"/>
                </a:solidFill>
              </a:rPr>
              <a:t>Para no dañar el patrimonio humano, el reclutamiento interno debe realizarse en la medida en que los candidatos internos tengan condiciones para igualar a los candidatos externos</a:t>
            </a:r>
            <a:r>
              <a:rPr lang="es-ES" sz="3200" dirty="0" smtClean="0">
                <a:solidFill>
                  <a:srgbClr val="0070C0"/>
                </a:solidFill>
              </a:rPr>
              <a:t>.</a:t>
            </a:r>
            <a:endParaRPr lang="es-ES" sz="3200" dirty="0">
              <a:solidFill>
                <a:srgbClr val="0070C0"/>
              </a:solidFill>
            </a:endParaRPr>
          </a:p>
        </p:txBody>
      </p:sp>
    </p:spTree>
    <p:extLst>
      <p:ext uri="{BB962C8B-B14F-4D97-AF65-F5344CB8AC3E}">
        <p14:creationId xmlns:p14="http://schemas.microsoft.com/office/powerpoint/2010/main" val="7779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Reclutamiento </a:t>
            </a:r>
            <a:r>
              <a:rPr lang="es-ES" b="1" dirty="0" smtClean="0"/>
              <a:t>externo</a:t>
            </a:r>
            <a:endParaRPr lang="es-ES" dirty="0"/>
          </a:p>
        </p:txBody>
      </p:sp>
      <p:sp>
        <p:nvSpPr>
          <p:cNvPr id="3" name="Marcador de contenido 2"/>
          <p:cNvSpPr>
            <a:spLocks noGrp="1"/>
          </p:cNvSpPr>
          <p:nvPr>
            <p:ph idx="1"/>
          </p:nvPr>
        </p:nvSpPr>
        <p:spPr/>
        <p:txBody>
          <a:bodyPr>
            <a:normAutofit lnSpcReduction="10000"/>
          </a:bodyPr>
          <a:lstStyle/>
          <a:p>
            <a:pPr marL="0" indent="0">
              <a:buNone/>
            </a:pPr>
            <a:r>
              <a:rPr lang="es-ES" sz="2800" dirty="0"/>
              <a:t>El </a:t>
            </a:r>
            <a:r>
              <a:rPr lang="es-ES" sz="2800" i="1" dirty="0"/>
              <a:t>reclutamiento externo </a:t>
            </a:r>
            <a:r>
              <a:rPr lang="es-ES" sz="2800" dirty="0"/>
              <a:t>funciona con candidatos que provienen de fuera. Cuando hay una vacante, la organización trata de cubrirla con personas extrañas, es decir, con candidatos externos atraídos mediante las técnicas de </a:t>
            </a:r>
            <a:r>
              <a:rPr lang="es-ES" sz="2800" i="1" dirty="0"/>
              <a:t>reclutamiento</a:t>
            </a:r>
            <a:r>
              <a:rPr lang="es-ES" sz="2800" i="1" dirty="0" smtClean="0"/>
              <a:t>.</a:t>
            </a:r>
          </a:p>
          <a:p>
            <a:endParaRPr lang="es-ES" sz="2800" i="1" dirty="0"/>
          </a:p>
          <a:p>
            <a:pPr marL="0" indent="0">
              <a:buNone/>
            </a:pPr>
            <a:r>
              <a:rPr lang="es-ES" sz="2800" dirty="0" smtClean="0"/>
              <a:t>El </a:t>
            </a:r>
            <a:r>
              <a:rPr lang="es-ES" sz="2800" i="1" dirty="0"/>
              <a:t>reclutamiento externo </a:t>
            </a:r>
            <a:r>
              <a:rPr lang="es-ES" sz="2800" dirty="0"/>
              <a:t>incide sobre candidatos </a:t>
            </a:r>
            <a:r>
              <a:rPr lang="es-ES" sz="2800" i="1" dirty="0"/>
              <a:t>reales </a:t>
            </a:r>
            <a:r>
              <a:rPr lang="es-ES" sz="2800" dirty="0"/>
              <a:t>o </a:t>
            </a:r>
            <a:r>
              <a:rPr lang="es-ES" sz="2800" i="1" dirty="0"/>
              <a:t>potenciales, disponibles </a:t>
            </a:r>
            <a:r>
              <a:rPr lang="es-ES" sz="2800" dirty="0"/>
              <a:t>o </a:t>
            </a:r>
            <a:r>
              <a:rPr lang="es-ES" sz="2800" i="1" dirty="0"/>
              <a:t>empleados </a:t>
            </a:r>
            <a:r>
              <a:rPr lang="es-ES" sz="2800" dirty="0"/>
              <a:t>en otras organizaciones y puede involucrar una o más de las </a:t>
            </a:r>
            <a:r>
              <a:rPr lang="es-ES" sz="2800" i="1" dirty="0"/>
              <a:t>técnicas de </a:t>
            </a:r>
            <a:r>
              <a:rPr lang="es-ES" sz="2800" i="1" dirty="0" smtClean="0"/>
              <a:t>reclutamiento.</a:t>
            </a:r>
            <a:endParaRPr lang="es-ES" sz="2800" dirty="0"/>
          </a:p>
          <a:p>
            <a:endParaRPr lang="es-ES" dirty="0"/>
          </a:p>
        </p:txBody>
      </p:sp>
    </p:spTree>
    <p:extLst>
      <p:ext uri="{BB962C8B-B14F-4D97-AF65-F5344CB8AC3E}">
        <p14:creationId xmlns:p14="http://schemas.microsoft.com/office/powerpoint/2010/main" val="626060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Medios de reclutamiento externo</a:t>
            </a:r>
            <a:endParaRPr lang="es-ES" dirty="0"/>
          </a:p>
        </p:txBody>
      </p:sp>
      <p:sp>
        <p:nvSpPr>
          <p:cNvPr id="3" name="Marcador de contenido 2"/>
          <p:cNvSpPr>
            <a:spLocks noGrp="1"/>
          </p:cNvSpPr>
          <p:nvPr>
            <p:ph idx="1"/>
          </p:nvPr>
        </p:nvSpPr>
        <p:spPr>
          <a:xfrm>
            <a:off x="1069848" y="1944709"/>
            <a:ext cx="10058400" cy="4417453"/>
          </a:xfrm>
        </p:spPr>
        <p:txBody>
          <a:bodyPr>
            <a:normAutofit fontScale="77500" lnSpcReduction="20000"/>
          </a:bodyPr>
          <a:lstStyle/>
          <a:p>
            <a:pPr lvl="0">
              <a:buFont typeface="Wingdings" panose="05000000000000000000" pitchFamily="2" charset="2"/>
              <a:buChar char="v"/>
            </a:pPr>
            <a:r>
              <a:rPr lang="es-ES" sz="3000" dirty="0"/>
              <a:t>Archivos de candidatos que se hayan presentado espontáneamente o en reclutamientos anteriores.</a:t>
            </a:r>
          </a:p>
          <a:p>
            <a:pPr marL="0" lvl="0" indent="0">
              <a:buNone/>
            </a:pPr>
            <a:endParaRPr lang="es-ES" sz="3000" dirty="0"/>
          </a:p>
          <a:p>
            <a:pPr lvl="0">
              <a:buFont typeface="Wingdings" panose="05000000000000000000" pitchFamily="2" charset="2"/>
              <a:buChar char="v"/>
            </a:pPr>
            <a:r>
              <a:rPr lang="es-ES" sz="3000" dirty="0"/>
              <a:t>Recomendación de candidatos por parte de los empleados de la empresa.</a:t>
            </a:r>
          </a:p>
          <a:p>
            <a:pPr marL="0" lvl="0" indent="0">
              <a:buNone/>
            </a:pPr>
            <a:endParaRPr lang="es-ES" sz="3000" dirty="0"/>
          </a:p>
          <a:p>
            <a:pPr lvl="0">
              <a:buFont typeface="Wingdings" panose="05000000000000000000" pitchFamily="2" charset="2"/>
              <a:buChar char="v"/>
            </a:pPr>
            <a:r>
              <a:rPr lang="es-ES" sz="3000" dirty="0"/>
              <a:t>Carteles o anuncios en la puerta de la empresa.</a:t>
            </a:r>
          </a:p>
          <a:p>
            <a:pPr marL="0" lvl="0" indent="0">
              <a:buNone/>
            </a:pPr>
            <a:endParaRPr lang="es-ES" sz="3000" dirty="0"/>
          </a:p>
          <a:p>
            <a:pPr lvl="0">
              <a:buFont typeface="Wingdings" panose="05000000000000000000" pitchFamily="2" charset="2"/>
              <a:buChar char="v"/>
            </a:pPr>
            <a:r>
              <a:rPr lang="es-ES" sz="3000" dirty="0"/>
              <a:t>Contactos con sindicados o asociaciones de profesionales.</a:t>
            </a:r>
          </a:p>
          <a:p>
            <a:pPr marL="0" lvl="0" indent="0">
              <a:buNone/>
            </a:pPr>
            <a:endParaRPr lang="es-ES" sz="3000" dirty="0"/>
          </a:p>
          <a:p>
            <a:pPr lvl="0">
              <a:buFont typeface="Wingdings" panose="05000000000000000000" pitchFamily="2" charset="2"/>
              <a:buChar char="v"/>
            </a:pPr>
            <a:r>
              <a:rPr lang="es-ES" sz="3000" dirty="0"/>
              <a:t>Contactos con universidades, escuelas, asociaciones de estudiantes, instituciones académicas y centros de vinculación empresa-escuela.</a:t>
            </a:r>
          </a:p>
          <a:p>
            <a:pPr marL="0" indent="0">
              <a:buNone/>
            </a:pPr>
            <a:endParaRPr lang="es-ES" dirty="0"/>
          </a:p>
        </p:txBody>
      </p:sp>
    </p:spTree>
    <p:extLst>
      <p:ext uri="{BB962C8B-B14F-4D97-AF65-F5344CB8AC3E}">
        <p14:creationId xmlns:p14="http://schemas.microsoft.com/office/powerpoint/2010/main" val="2097026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502275"/>
            <a:ext cx="10058400" cy="5847009"/>
          </a:xfrm>
        </p:spPr>
        <p:txBody>
          <a:bodyPr>
            <a:normAutofit fontScale="92500"/>
          </a:bodyPr>
          <a:lstStyle/>
          <a:p>
            <a:pPr lvl="0">
              <a:buFont typeface="Wingdings" panose="05000000000000000000" pitchFamily="2" charset="2"/>
              <a:buChar char="v"/>
            </a:pPr>
            <a:r>
              <a:rPr lang="es-ES" sz="3200" dirty="0"/>
              <a:t>Conferencias y ferias de empleo en universidades y escuelas</a:t>
            </a:r>
            <a:r>
              <a:rPr lang="es-ES" sz="3200" dirty="0" smtClean="0"/>
              <a:t>.</a:t>
            </a:r>
          </a:p>
          <a:p>
            <a:pPr marL="0" lvl="0" indent="0">
              <a:buNone/>
            </a:pPr>
            <a:endParaRPr lang="es-ES" sz="3200" dirty="0"/>
          </a:p>
          <a:p>
            <a:pPr lvl="0">
              <a:buFont typeface="Wingdings" panose="05000000000000000000" pitchFamily="2" charset="2"/>
              <a:buChar char="v"/>
            </a:pPr>
            <a:r>
              <a:rPr lang="es-ES" sz="3200" dirty="0"/>
              <a:t>Convenios con otras empresas que actúan en el mismo mercado, en términos de cooperación mutua</a:t>
            </a:r>
            <a:r>
              <a:rPr lang="es-ES" sz="3200" dirty="0" smtClean="0"/>
              <a:t>.</a:t>
            </a:r>
          </a:p>
          <a:p>
            <a:pPr marL="0" lvl="0" indent="0">
              <a:buNone/>
            </a:pPr>
            <a:endParaRPr lang="es-ES" sz="3200" dirty="0"/>
          </a:p>
          <a:p>
            <a:pPr lvl="0">
              <a:buFont typeface="Wingdings" panose="05000000000000000000" pitchFamily="2" charset="2"/>
              <a:buChar char="v"/>
            </a:pPr>
            <a:r>
              <a:rPr lang="es-ES" sz="3200" dirty="0"/>
              <a:t>Anuncios en periódicos y </a:t>
            </a:r>
            <a:r>
              <a:rPr lang="es-ES" sz="3200" dirty="0" smtClean="0"/>
              <a:t>revistas.</a:t>
            </a:r>
          </a:p>
          <a:p>
            <a:pPr marL="0" lvl="0" indent="0">
              <a:buNone/>
            </a:pPr>
            <a:endParaRPr lang="es-ES" sz="3200" dirty="0" smtClean="0"/>
          </a:p>
          <a:p>
            <a:pPr lvl="0">
              <a:buFont typeface="Wingdings" panose="05000000000000000000" pitchFamily="2" charset="2"/>
              <a:buChar char="v"/>
            </a:pPr>
            <a:r>
              <a:rPr lang="es-ES" sz="3200" dirty="0" smtClean="0"/>
              <a:t>Viajes </a:t>
            </a:r>
            <a:r>
              <a:rPr lang="es-ES" sz="3200" dirty="0"/>
              <a:t>de reclutamiento en otras localidades</a:t>
            </a:r>
            <a:r>
              <a:rPr lang="es-ES" sz="3200" dirty="0" smtClean="0"/>
              <a:t>.</a:t>
            </a:r>
          </a:p>
          <a:p>
            <a:pPr marL="0" lvl="0" indent="0">
              <a:buNone/>
            </a:pPr>
            <a:endParaRPr lang="es-ES" sz="3200" dirty="0"/>
          </a:p>
          <a:p>
            <a:pPr lvl="0">
              <a:buFont typeface="Wingdings" panose="05000000000000000000" pitchFamily="2" charset="2"/>
              <a:buChar char="v"/>
            </a:pPr>
            <a:r>
              <a:rPr lang="es-ES" sz="3200" dirty="0"/>
              <a:t>Reclutamiento en línea (</a:t>
            </a:r>
            <a:r>
              <a:rPr lang="es-ES" sz="3200" i="1" dirty="0" err="1"/>
              <a:t>on</a:t>
            </a:r>
            <a:r>
              <a:rPr lang="es-ES" sz="3200" i="1" dirty="0"/>
              <a:t> line</a:t>
            </a:r>
            <a:r>
              <a:rPr lang="es-ES" sz="3200" dirty="0"/>
              <a:t>) a través de la internet.</a:t>
            </a:r>
          </a:p>
          <a:p>
            <a:pPr marL="0" indent="0">
              <a:buNone/>
            </a:pPr>
            <a:endParaRPr lang="es-ES" dirty="0"/>
          </a:p>
        </p:txBody>
      </p:sp>
    </p:spTree>
    <p:extLst>
      <p:ext uri="{BB962C8B-B14F-4D97-AF65-F5344CB8AC3E}">
        <p14:creationId xmlns:p14="http://schemas.microsoft.com/office/powerpoint/2010/main" val="7100767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4546" y="460033"/>
            <a:ext cx="11848563" cy="956643"/>
          </a:xfrm>
        </p:spPr>
        <p:txBody>
          <a:bodyPr/>
          <a:lstStyle/>
          <a:p>
            <a:pPr marL="0" indent="0">
              <a:buNone/>
            </a:pPr>
            <a:r>
              <a:rPr lang="es-ES" sz="2800" dirty="0"/>
              <a:t>En el </a:t>
            </a:r>
            <a:r>
              <a:rPr lang="es-ES" sz="2800" i="1" dirty="0"/>
              <a:t>reclutamiento externo </a:t>
            </a:r>
            <a:r>
              <a:rPr lang="es-ES" sz="2800" dirty="0"/>
              <a:t>existen dos maneras de abordar las </a:t>
            </a:r>
            <a:r>
              <a:rPr lang="es-ES" sz="2800" i="1" dirty="0"/>
              <a:t>fuentes de reclutamiento: </a:t>
            </a:r>
            <a:r>
              <a:rPr lang="es-ES" sz="2800" dirty="0"/>
              <a:t>el </a:t>
            </a:r>
            <a:r>
              <a:rPr lang="es-ES" sz="2800" i="1" dirty="0"/>
              <a:t>enfoque directo </a:t>
            </a:r>
            <a:r>
              <a:rPr lang="es-ES" sz="2800" dirty="0"/>
              <a:t>y el </a:t>
            </a:r>
            <a:r>
              <a:rPr lang="es-ES" sz="2800" i="1" dirty="0"/>
              <a:t>indirecto</a:t>
            </a:r>
            <a:r>
              <a:rPr lang="es-ES" sz="2800" dirty="0"/>
              <a:t>.</a:t>
            </a:r>
          </a:p>
          <a:p>
            <a:endParaRPr lang="es-ES" dirty="0"/>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1506828"/>
            <a:ext cx="12192000" cy="5351172"/>
          </a:xfrm>
          <a:prstGeom prst="rect">
            <a:avLst/>
          </a:prstGeom>
          <a:noFill/>
          <a:ln>
            <a:noFill/>
          </a:ln>
        </p:spPr>
      </p:pic>
    </p:spTree>
    <p:extLst>
      <p:ext uri="{BB962C8B-B14F-4D97-AF65-F5344CB8AC3E}">
        <p14:creationId xmlns:p14="http://schemas.microsoft.com/office/powerpoint/2010/main" val="24548026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1. Ventajas del reclutamiento </a:t>
            </a:r>
            <a:r>
              <a:rPr lang="es-ES" b="1" dirty="0" smtClean="0"/>
              <a:t>externo</a:t>
            </a:r>
            <a:endParaRPr lang="es-ES" dirty="0"/>
          </a:p>
        </p:txBody>
      </p:sp>
      <p:sp>
        <p:nvSpPr>
          <p:cNvPr id="3" name="Marcador de contenido 2"/>
          <p:cNvSpPr>
            <a:spLocks noGrp="1"/>
          </p:cNvSpPr>
          <p:nvPr>
            <p:ph idx="1"/>
          </p:nvPr>
        </p:nvSpPr>
        <p:spPr/>
        <p:txBody>
          <a:bodyPr/>
          <a:lstStyle/>
          <a:p>
            <a:pPr>
              <a:buFont typeface="Wingdings" panose="05000000000000000000" pitchFamily="2" charset="2"/>
              <a:buChar char="v"/>
            </a:pPr>
            <a:r>
              <a:rPr lang="es-ES" sz="3200" i="1" dirty="0"/>
              <a:t>Lleva </a:t>
            </a:r>
            <a:r>
              <a:rPr lang="es-ES" sz="3200" dirty="0"/>
              <a:t>“sangre nueva” </a:t>
            </a:r>
            <a:r>
              <a:rPr lang="es-ES" sz="3200" i="1" dirty="0"/>
              <a:t>y experiencia nueva a la organización.</a:t>
            </a:r>
            <a:endParaRPr lang="es-ES" sz="3200" dirty="0"/>
          </a:p>
          <a:p>
            <a:pPr>
              <a:buFont typeface="Wingdings" panose="05000000000000000000" pitchFamily="2" charset="2"/>
              <a:buChar char="v"/>
            </a:pPr>
            <a:r>
              <a:rPr lang="es-ES" sz="3200" i="1" dirty="0"/>
              <a:t>Renueva y enriquece los recursos humanos de la organización</a:t>
            </a:r>
            <a:endParaRPr lang="es-ES" sz="3200" dirty="0"/>
          </a:p>
          <a:p>
            <a:pPr>
              <a:buFont typeface="Wingdings" panose="05000000000000000000" pitchFamily="2" charset="2"/>
              <a:buChar char="v"/>
            </a:pPr>
            <a:r>
              <a:rPr lang="es-ES" sz="3200" i="1" dirty="0"/>
              <a:t>Aprovecha las inversiones en capacitación y desarrollo </a:t>
            </a:r>
            <a:r>
              <a:rPr lang="es-ES" sz="3200" i="1" dirty="0" smtClean="0"/>
              <a:t>de</a:t>
            </a:r>
            <a:r>
              <a:rPr lang="es-ES" sz="3200" dirty="0"/>
              <a:t> </a:t>
            </a:r>
            <a:r>
              <a:rPr lang="es-ES" sz="3200" i="1" dirty="0" smtClean="0"/>
              <a:t>personal </a:t>
            </a:r>
            <a:r>
              <a:rPr lang="es-ES" sz="3200" i="1" dirty="0"/>
              <a:t>hechas por otras empresas o por los mismos candidatos.</a:t>
            </a:r>
            <a:endParaRPr lang="es-ES" sz="3200" dirty="0"/>
          </a:p>
          <a:p>
            <a:endParaRPr lang="es-ES" dirty="0"/>
          </a:p>
        </p:txBody>
      </p:sp>
    </p:spTree>
    <p:extLst>
      <p:ext uri="{BB962C8B-B14F-4D97-AF65-F5344CB8AC3E}">
        <p14:creationId xmlns:p14="http://schemas.microsoft.com/office/powerpoint/2010/main" val="20512070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2. Desventajas del reclutamiento </a:t>
            </a:r>
            <a:r>
              <a:rPr lang="es-ES" b="1" dirty="0" smtClean="0"/>
              <a:t>externo</a:t>
            </a:r>
            <a:endParaRPr lang="es-ES" dirty="0"/>
          </a:p>
        </p:txBody>
      </p:sp>
      <p:sp>
        <p:nvSpPr>
          <p:cNvPr id="3" name="Marcador de contenido 2"/>
          <p:cNvSpPr>
            <a:spLocks noGrp="1"/>
          </p:cNvSpPr>
          <p:nvPr>
            <p:ph idx="1"/>
          </p:nvPr>
        </p:nvSpPr>
        <p:spPr/>
        <p:txBody>
          <a:bodyPr>
            <a:noAutofit/>
          </a:bodyPr>
          <a:lstStyle/>
          <a:p>
            <a:pPr>
              <a:buFont typeface="Wingdings" panose="05000000000000000000" pitchFamily="2" charset="2"/>
              <a:buChar char="v"/>
            </a:pPr>
            <a:r>
              <a:rPr lang="es-ES" sz="2800" i="1" dirty="0"/>
              <a:t>Por lo general </a:t>
            </a:r>
            <a:r>
              <a:rPr lang="es-ES" sz="2800" i="1" dirty="0">
                <a:solidFill>
                  <a:srgbClr val="0070C0"/>
                </a:solidFill>
              </a:rPr>
              <a:t>es más tardado que el reclutamiento interno</a:t>
            </a:r>
            <a:r>
              <a:rPr lang="es-ES" sz="2800" i="1" dirty="0"/>
              <a:t>.</a:t>
            </a:r>
            <a:endParaRPr lang="es-ES" sz="2800" dirty="0"/>
          </a:p>
          <a:p>
            <a:pPr>
              <a:buFont typeface="Wingdings" panose="05000000000000000000" pitchFamily="2" charset="2"/>
              <a:buChar char="v"/>
            </a:pPr>
            <a:r>
              <a:rPr lang="es-ES" sz="2800" i="1" dirty="0">
                <a:solidFill>
                  <a:srgbClr val="0070C0"/>
                </a:solidFill>
              </a:rPr>
              <a:t>Es más caro </a:t>
            </a:r>
            <a:r>
              <a:rPr lang="es-ES" sz="2800" i="1" dirty="0"/>
              <a:t>y exige inversiones y gastos inmediatos</a:t>
            </a:r>
            <a:endParaRPr lang="es-ES" sz="2800" dirty="0"/>
          </a:p>
          <a:p>
            <a:pPr>
              <a:buFont typeface="Wingdings" panose="05000000000000000000" pitchFamily="2" charset="2"/>
              <a:buChar char="v"/>
            </a:pPr>
            <a:r>
              <a:rPr lang="es-ES" sz="2800" i="1" dirty="0"/>
              <a:t>En principio </a:t>
            </a:r>
            <a:r>
              <a:rPr lang="es-ES" sz="2800" i="1" dirty="0">
                <a:solidFill>
                  <a:srgbClr val="0070C0"/>
                </a:solidFill>
              </a:rPr>
              <a:t>es menos seguro </a:t>
            </a:r>
            <a:r>
              <a:rPr lang="es-ES" sz="2800" i="1" dirty="0"/>
              <a:t>que el reclutamiento interno. </a:t>
            </a:r>
            <a:r>
              <a:rPr lang="es-ES" sz="2800" dirty="0"/>
              <a:t>Los candidatos externos son desconocidos.</a:t>
            </a:r>
          </a:p>
          <a:p>
            <a:pPr>
              <a:buFont typeface="Wingdings" panose="05000000000000000000" pitchFamily="2" charset="2"/>
              <a:buChar char="v"/>
            </a:pPr>
            <a:r>
              <a:rPr lang="es-ES" sz="2800" i="1" dirty="0"/>
              <a:t>Puede provocar </a:t>
            </a:r>
            <a:r>
              <a:rPr lang="es-ES" sz="2800" i="1" dirty="0">
                <a:solidFill>
                  <a:srgbClr val="0070C0"/>
                </a:solidFill>
              </a:rPr>
              <a:t>barreras internas</a:t>
            </a:r>
            <a:r>
              <a:rPr lang="es-ES" sz="2800" i="1" dirty="0"/>
              <a:t>.</a:t>
            </a:r>
            <a:endParaRPr lang="es-ES" sz="2800" dirty="0"/>
          </a:p>
          <a:p>
            <a:pPr>
              <a:buFont typeface="Wingdings" panose="05000000000000000000" pitchFamily="2" charset="2"/>
              <a:buChar char="v"/>
            </a:pPr>
            <a:r>
              <a:rPr lang="es-ES" sz="2800" i="1" dirty="0">
                <a:solidFill>
                  <a:srgbClr val="0070C0"/>
                </a:solidFill>
              </a:rPr>
              <a:t>Generalmente afecta a la política salarial de la empresa</a:t>
            </a:r>
            <a:r>
              <a:rPr lang="es-ES" sz="2800" dirty="0">
                <a:solidFill>
                  <a:srgbClr val="0070C0"/>
                </a:solidFill>
              </a:rPr>
              <a:t> </a:t>
            </a:r>
            <a:r>
              <a:rPr lang="es-ES" sz="2800" dirty="0"/>
              <a:t>e influye en los niveles salariales internos, especialmente cuando la oferta y la demanda de recursos humanos no están en equilibrio</a:t>
            </a:r>
            <a:r>
              <a:rPr lang="es-ES" sz="2800" dirty="0" smtClean="0"/>
              <a:t>.</a:t>
            </a:r>
            <a:endParaRPr lang="es-ES" sz="2800" dirty="0"/>
          </a:p>
        </p:txBody>
      </p:sp>
    </p:spTree>
    <p:extLst>
      <p:ext uri="{BB962C8B-B14F-4D97-AF65-F5344CB8AC3E}">
        <p14:creationId xmlns:p14="http://schemas.microsoft.com/office/powerpoint/2010/main" val="42776232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Reclutamiento </a:t>
            </a:r>
            <a:r>
              <a:rPr lang="es-ES" b="1" dirty="0" smtClean="0"/>
              <a:t>mixto</a:t>
            </a:r>
            <a:endParaRPr lang="es-ES" dirty="0"/>
          </a:p>
        </p:txBody>
      </p:sp>
      <p:sp>
        <p:nvSpPr>
          <p:cNvPr id="3" name="Marcador de contenido 2"/>
          <p:cNvSpPr>
            <a:spLocks noGrp="1"/>
          </p:cNvSpPr>
          <p:nvPr>
            <p:ph idx="1"/>
          </p:nvPr>
        </p:nvSpPr>
        <p:spPr/>
        <p:txBody>
          <a:bodyPr>
            <a:normAutofit/>
          </a:bodyPr>
          <a:lstStyle/>
          <a:p>
            <a:pPr marL="0" indent="0">
              <a:buNone/>
            </a:pPr>
            <a:endParaRPr lang="es-ES" sz="3200" dirty="0" smtClean="0"/>
          </a:p>
          <a:p>
            <a:pPr marL="0" indent="0" algn="just">
              <a:buNone/>
            </a:pPr>
            <a:r>
              <a:rPr lang="es-ES" sz="3200" dirty="0" smtClean="0"/>
              <a:t>En </a:t>
            </a:r>
            <a:r>
              <a:rPr lang="es-ES" sz="3200" dirty="0"/>
              <a:t>la práctica, las empresas no hacen sólo </a:t>
            </a:r>
            <a:r>
              <a:rPr lang="es-ES" sz="3200" i="1" dirty="0"/>
              <a:t>reclutamiento interno </a:t>
            </a:r>
            <a:r>
              <a:rPr lang="es-ES" sz="3200" dirty="0"/>
              <a:t>o sólo </a:t>
            </a:r>
            <a:r>
              <a:rPr lang="es-ES" sz="3200" i="1" dirty="0"/>
              <a:t>reclutamiento externo. </a:t>
            </a:r>
            <a:r>
              <a:rPr lang="es-ES" sz="3200" dirty="0"/>
              <a:t>Ambos se complementan. Al hacer un </a:t>
            </a:r>
            <a:r>
              <a:rPr lang="es-ES" sz="3200" i="1" dirty="0"/>
              <a:t>reclutamiento interno </a:t>
            </a:r>
            <a:r>
              <a:rPr lang="es-ES" sz="3200" dirty="0"/>
              <a:t>el individuo que se desplaza a la posición vacante necesita que se cubra su posición actual. </a:t>
            </a:r>
            <a:endParaRPr lang="es-ES" sz="3200" dirty="0"/>
          </a:p>
        </p:txBody>
      </p:sp>
    </p:spTree>
    <p:extLst>
      <p:ext uri="{BB962C8B-B14F-4D97-AF65-F5344CB8AC3E}">
        <p14:creationId xmlns:p14="http://schemas.microsoft.com/office/powerpoint/2010/main" val="1043929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s-ES" sz="3200" dirty="0"/>
              <a:t>El reclutamiento requiere de una cuidadosa planeación que consta de tres fases, a las que corresponden las siguientes tres etapas del proceso de reclutamiento</a:t>
            </a:r>
            <a:r>
              <a:rPr lang="es-ES" sz="3200" dirty="0" smtClean="0"/>
              <a:t>:</a:t>
            </a:r>
            <a:endParaRPr lang="es-ES" sz="32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14939222"/>
              </p:ext>
            </p:extLst>
          </p:nvPr>
        </p:nvGraphicFramePr>
        <p:xfrm>
          <a:off x="657896" y="2253803"/>
          <a:ext cx="10945969" cy="4052559"/>
        </p:xfrm>
        <a:graphic>
          <a:graphicData uri="http://schemas.openxmlformats.org/drawingml/2006/table">
            <a:tbl>
              <a:tblPr firstRow="1" firstCol="1" bandRow="1">
                <a:tableStyleId>{FABFCF23-3B69-468F-B69F-88F6DE6A72F2}</a:tableStyleId>
              </a:tblPr>
              <a:tblGrid>
                <a:gridCol w="5382296"/>
                <a:gridCol w="5563673"/>
              </a:tblGrid>
              <a:tr h="514118">
                <a:tc>
                  <a:txBody>
                    <a:bodyPr/>
                    <a:lstStyle/>
                    <a:p>
                      <a:pPr algn="ctr">
                        <a:lnSpc>
                          <a:spcPct val="107000"/>
                        </a:lnSpc>
                        <a:spcAft>
                          <a:spcPts val="0"/>
                        </a:spcAft>
                      </a:pPr>
                      <a:r>
                        <a:rPr lang="es-ES" sz="3200" dirty="0">
                          <a:effectLst/>
                        </a:rPr>
                        <a:t>Planeación del reclutamiento</a:t>
                      </a:r>
                      <a:endParaRPr lang="es-ES"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3200" dirty="0">
                          <a:effectLst/>
                        </a:rPr>
                        <a:t>Etapas del reclutamiento</a:t>
                      </a:r>
                      <a:endParaRPr lang="es-ES" sz="3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52120">
                <a:tc>
                  <a:txBody>
                    <a:bodyPr/>
                    <a:lstStyle/>
                    <a:p>
                      <a:pPr>
                        <a:lnSpc>
                          <a:spcPct val="107000"/>
                        </a:lnSpc>
                        <a:spcAft>
                          <a:spcPts val="0"/>
                        </a:spcAft>
                      </a:pPr>
                      <a:r>
                        <a:rPr lang="es-ES" sz="2400" dirty="0">
                          <a:effectLst/>
                        </a:rPr>
                        <a:t>1. Qué necesita la organización en términos de personas.</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2400" dirty="0">
                          <a:effectLst/>
                        </a:rPr>
                        <a:t>1. Investigación interna de las necesidades.</a:t>
                      </a:r>
                    </a:p>
                    <a:p>
                      <a:pPr>
                        <a:lnSpc>
                          <a:spcPct val="107000"/>
                        </a:lnSpc>
                        <a:spcAft>
                          <a:spcPts val="0"/>
                        </a:spcAft>
                      </a:pPr>
                      <a:r>
                        <a:rPr lang="es-ES" sz="2400" dirty="0">
                          <a:effectLst/>
                        </a:rPr>
                        <a:t> </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s-ES" sz="2400" dirty="0">
                          <a:effectLst/>
                        </a:rPr>
                        <a:t>2. Qué puede ofrecer el mercado de RH.</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2400">
                          <a:effectLst/>
                        </a:rPr>
                        <a:t>2. Investigación externa del mercado.</a:t>
                      </a:r>
                    </a:p>
                    <a:p>
                      <a:pPr>
                        <a:lnSpc>
                          <a:spcPct val="107000"/>
                        </a:lnSpc>
                        <a:spcAft>
                          <a:spcPts val="0"/>
                        </a:spcAft>
                      </a:pPr>
                      <a:r>
                        <a:rPr lang="es-ES" sz="2400">
                          <a:effectLst/>
                        </a:rPr>
                        <a:t> </a:t>
                      </a:r>
                      <a:endParaRPr lang="es-ES"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52120">
                <a:tc>
                  <a:txBody>
                    <a:bodyPr/>
                    <a:lstStyle/>
                    <a:p>
                      <a:pPr>
                        <a:lnSpc>
                          <a:spcPct val="107000"/>
                        </a:lnSpc>
                        <a:spcAft>
                          <a:spcPts val="0"/>
                        </a:spcAft>
                      </a:pPr>
                      <a:r>
                        <a:rPr lang="es-ES" sz="2400" dirty="0">
                          <a:effectLst/>
                        </a:rPr>
                        <a:t>3. Qué técnicas de reclutamiento se deben emplear.</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s-ES" sz="2400" dirty="0">
                          <a:effectLst/>
                        </a:rPr>
                        <a:t>3. Definición de las técnicas de reclutamiento a utilizar.</a:t>
                      </a:r>
                      <a:endParaRPr lang="es-ES"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581717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069848" y="618186"/>
            <a:ext cx="10058400" cy="5554014"/>
          </a:xfrm>
        </p:spPr>
        <p:txBody>
          <a:bodyPr/>
          <a:lstStyle/>
          <a:p>
            <a:pPr marL="0" indent="0">
              <a:buNone/>
            </a:pPr>
            <a:r>
              <a:rPr lang="es-ES" sz="2400" dirty="0"/>
              <a:t>El </a:t>
            </a:r>
            <a:r>
              <a:rPr lang="es-ES" sz="2400" i="1" dirty="0"/>
              <a:t>reclutamiento mixto </a:t>
            </a:r>
            <a:r>
              <a:rPr lang="es-ES" sz="2400" dirty="0"/>
              <a:t>se puede abordar con tres procesos alternativos:</a:t>
            </a:r>
          </a:p>
          <a:p>
            <a:pPr marL="0" indent="0">
              <a:buNone/>
            </a:pPr>
            <a:endParaRPr lang="es-ES" sz="2400" dirty="0" smtClean="0"/>
          </a:p>
          <a:p>
            <a:pPr marL="457200" indent="-457200">
              <a:buFont typeface="+mj-lt"/>
              <a:buAutoNum type="alphaLcParenR"/>
            </a:pPr>
            <a:r>
              <a:rPr lang="es-ES" sz="2400" i="1" dirty="0" smtClean="0"/>
              <a:t>Inicialmente </a:t>
            </a:r>
            <a:r>
              <a:rPr lang="es-ES" sz="2400" i="1" dirty="0"/>
              <a:t>reclutamiento externo, seguido de reclutamiento interno</a:t>
            </a:r>
            <a:r>
              <a:rPr lang="es-ES" sz="2400" dirty="0"/>
              <a:t>, en caso de que el primero no dé los resultados deseados.</a:t>
            </a:r>
          </a:p>
          <a:p>
            <a:pPr marL="457200" indent="-457200">
              <a:buFont typeface="+mj-lt"/>
              <a:buAutoNum type="alphaLcParenR"/>
            </a:pPr>
            <a:endParaRPr lang="es-ES" sz="2400" dirty="0"/>
          </a:p>
          <a:p>
            <a:pPr marL="457200" indent="-457200">
              <a:buFont typeface="+mj-lt"/>
              <a:buAutoNum type="alphaLcParenR"/>
            </a:pPr>
            <a:r>
              <a:rPr lang="es-ES" sz="2400" i="1" dirty="0" smtClean="0"/>
              <a:t>Inicialmente </a:t>
            </a:r>
            <a:r>
              <a:rPr lang="es-ES" sz="2400" i="1" dirty="0"/>
              <a:t>reclutamiento interno, seguido de reclutamiento externo</a:t>
            </a:r>
            <a:r>
              <a:rPr lang="es-ES" sz="2400" dirty="0"/>
              <a:t>, en caso de no obtener los resultados deseados.</a:t>
            </a:r>
          </a:p>
          <a:p>
            <a:pPr marL="0" indent="0">
              <a:buNone/>
            </a:pPr>
            <a:endParaRPr lang="es-ES" sz="2400" dirty="0"/>
          </a:p>
          <a:p>
            <a:pPr marL="457200" indent="-457200">
              <a:buFont typeface="+mj-lt"/>
              <a:buAutoNum type="alphaLcParenR"/>
            </a:pPr>
            <a:r>
              <a:rPr lang="es-ES" sz="2400" i="1" dirty="0" smtClean="0"/>
              <a:t>Reclutamiento </a:t>
            </a:r>
            <a:r>
              <a:rPr lang="es-ES" sz="2400" i="1" dirty="0"/>
              <a:t>externo e interno concomitantemente. </a:t>
            </a:r>
            <a:r>
              <a:rPr lang="es-ES" sz="2400" dirty="0"/>
              <a:t>Es el caso en el que la empresa está preocupada por llenar la vacante existente ya sea por medio de </a:t>
            </a:r>
            <a:r>
              <a:rPr lang="es-ES" sz="2400" i="1" dirty="0"/>
              <a:t>input </a:t>
            </a:r>
            <a:r>
              <a:rPr lang="es-ES" sz="2400" dirty="0"/>
              <a:t>(entradas) o mediante transformaciones de los recursos humanos.</a:t>
            </a:r>
          </a:p>
          <a:p>
            <a:pPr marL="0" indent="0">
              <a:buNone/>
            </a:pPr>
            <a:endParaRPr lang="es-ES" dirty="0"/>
          </a:p>
        </p:txBody>
      </p:sp>
    </p:spTree>
    <p:extLst>
      <p:ext uri="{BB962C8B-B14F-4D97-AF65-F5344CB8AC3E}">
        <p14:creationId xmlns:p14="http://schemas.microsoft.com/office/powerpoint/2010/main" val="2114473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4000" b="1" dirty="0"/>
              <a:t>INVESTIGACIÓN INTERNA DE LAS </a:t>
            </a:r>
            <a:r>
              <a:rPr lang="es-ES" sz="4000" b="1" dirty="0" smtClean="0"/>
              <a:t>NECESIDADES</a:t>
            </a:r>
            <a:endParaRPr lang="es-ES" sz="4000" dirty="0"/>
          </a:p>
        </p:txBody>
      </p:sp>
      <p:sp>
        <p:nvSpPr>
          <p:cNvPr id="3" name="Marcador de contenido 2"/>
          <p:cNvSpPr>
            <a:spLocks noGrp="1"/>
          </p:cNvSpPr>
          <p:nvPr>
            <p:ph idx="1"/>
          </p:nvPr>
        </p:nvSpPr>
        <p:spPr/>
        <p:txBody>
          <a:bodyPr>
            <a:normAutofit lnSpcReduction="10000"/>
          </a:bodyPr>
          <a:lstStyle/>
          <a:p>
            <a:pPr algn="just"/>
            <a:endParaRPr lang="es-ES" sz="3200" dirty="0" smtClean="0"/>
          </a:p>
          <a:p>
            <a:pPr algn="just"/>
            <a:r>
              <a:rPr lang="es-ES" sz="3200" dirty="0" smtClean="0"/>
              <a:t>Es </a:t>
            </a:r>
            <a:r>
              <a:rPr lang="es-ES" sz="3200" dirty="0"/>
              <a:t>una identificación de las necesidades de la organización respecto a recursos humanos a corto, mediano y largo plazo.</a:t>
            </a:r>
          </a:p>
          <a:p>
            <a:pPr marL="0" indent="0" algn="just">
              <a:buNone/>
            </a:pPr>
            <a:endParaRPr lang="es-ES" sz="3200" dirty="0"/>
          </a:p>
          <a:p>
            <a:pPr algn="just"/>
            <a:r>
              <a:rPr lang="es-ES" sz="3200" dirty="0"/>
              <a:t>En muchas organizaciones, esa investigación interna es sustituida por un trabajo más amplio denominado planeación de personal.</a:t>
            </a:r>
          </a:p>
          <a:p>
            <a:pPr marL="0" indent="0" algn="just">
              <a:buNone/>
            </a:pPr>
            <a:endParaRPr lang="es-ES" sz="3200" dirty="0"/>
          </a:p>
        </p:txBody>
      </p:sp>
    </p:spTree>
    <p:extLst>
      <p:ext uri="{BB962C8B-B14F-4D97-AF65-F5344CB8AC3E}">
        <p14:creationId xmlns:p14="http://schemas.microsoft.com/office/powerpoint/2010/main" val="797607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Planeación de </a:t>
            </a:r>
            <a:r>
              <a:rPr lang="es-ES" b="1" dirty="0" smtClean="0"/>
              <a:t>personal</a:t>
            </a:r>
            <a:endParaRPr lang="es-ES" dirty="0"/>
          </a:p>
        </p:txBody>
      </p:sp>
      <p:sp>
        <p:nvSpPr>
          <p:cNvPr id="3" name="Marcador de contenido 2"/>
          <p:cNvSpPr>
            <a:spLocks noGrp="1"/>
          </p:cNvSpPr>
          <p:nvPr>
            <p:ph idx="1"/>
          </p:nvPr>
        </p:nvSpPr>
        <p:spPr/>
        <p:txBody>
          <a:bodyPr>
            <a:normAutofit/>
          </a:bodyPr>
          <a:lstStyle/>
          <a:p>
            <a:pPr algn="just"/>
            <a:r>
              <a:rPr lang="es-ES" sz="2400" dirty="0"/>
              <a:t>La planeación de personal es el proceso de decisión respecto a los recursos humanos necesarios para alcanzar los objetivos organizacionales en determinado tiempo. Se trata de anticipar cuál es la fuerza de trabajo y los talentos humanos necesarios para la realización de la actividad organizacional futura.</a:t>
            </a:r>
          </a:p>
          <a:p>
            <a:pPr marL="0" indent="0" algn="just">
              <a:buNone/>
            </a:pPr>
            <a:endParaRPr lang="es-ES" sz="2400" dirty="0"/>
          </a:p>
          <a:p>
            <a:pPr algn="just"/>
            <a:r>
              <a:rPr lang="es-ES" sz="2400" dirty="0"/>
              <a:t>Existen varios modelos de planeación de personal. Algunos son generales e incluyen a toda la organización, mientras que otros son específicos para determinadas áreas.</a:t>
            </a:r>
          </a:p>
          <a:p>
            <a:endParaRPr lang="es-ES" dirty="0"/>
          </a:p>
        </p:txBody>
      </p:sp>
    </p:spTree>
    <p:extLst>
      <p:ext uri="{BB962C8B-B14F-4D97-AF65-F5344CB8AC3E}">
        <p14:creationId xmlns:p14="http://schemas.microsoft.com/office/powerpoint/2010/main" val="3498302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lang="es-ES" sz="3600" b="1" dirty="0" smtClean="0"/>
              <a:t>1. Modelo </a:t>
            </a:r>
            <a:r>
              <a:rPr lang="es-ES" sz="3600" b="1" dirty="0"/>
              <a:t>basado en la demanda estimada del producto o </a:t>
            </a:r>
            <a:r>
              <a:rPr lang="es-ES" sz="3600" b="1" dirty="0" smtClean="0"/>
              <a:t>servicio</a:t>
            </a:r>
            <a:endParaRPr lang="es-ES" dirty="0"/>
          </a:p>
        </p:txBody>
      </p:sp>
      <p:sp>
        <p:nvSpPr>
          <p:cNvPr id="3" name="Marcador de contenido 2"/>
          <p:cNvSpPr>
            <a:spLocks noGrp="1"/>
          </p:cNvSpPr>
          <p:nvPr>
            <p:ph idx="1"/>
          </p:nvPr>
        </p:nvSpPr>
        <p:spPr/>
        <p:txBody>
          <a:bodyPr/>
          <a:lstStyle/>
          <a:p>
            <a:pPr marL="0" indent="0">
              <a:buNone/>
            </a:pPr>
            <a:endParaRPr lang="es-ES" dirty="0" smtClean="0"/>
          </a:p>
          <a:p>
            <a:pPr marL="0" indent="0" algn="just">
              <a:buNone/>
            </a:pPr>
            <a:r>
              <a:rPr lang="es-ES" sz="2400" dirty="0"/>
              <a:t>Las necesidades de personal son una variable dependiente de la demanda estimada del producto (si se trata de una industria) o del servicio (si se trata de una organización no industrial). La relación entre estas dos variables (número de personas y demanda del producto/servicio) son influidas por las variaciones en la productividad, la tecnología, la disponibilidad interna y externa de recursos financieros y la disponibilidad de personas en la organización.</a:t>
            </a:r>
          </a:p>
          <a:p>
            <a:pPr marL="0" indent="0">
              <a:buNone/>
            </a:pPr>
            <a:endParaRPr lang="es-ES" dirty="0"/>
          </a:p>
        </p:txBody>
      </p:sp>
    </p:spTree>
    <p:extLst>
      <p:ext uri="{BB962C8B-B14F-4D97-AF65-F5344CB8AC3E}">
        <p14:creationId xmlns:p14="http://schemas.microsoft.com/office/powerpoint/2010/main" val="6828798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b="1" dirty="0"/>
              <a:t>2. Modelo basado en segmentos de </a:t>
            </a:r>
            <a:r>
              <a:rPr lang="es-ES" b="1" dirty="0" smtClean="0"/>
              <a:t>puestos</a:t>
            </a:r>
            <a:endParaRPr lang="es-ES" dirty="0"/>
          </a:p>
        </p:txBody>
      </p:sp>
      <p:sp>
        <p:nvSpPr>
          <p:cNvPr id="3" name="Marcador de contenido 2"/>
          <p:cNvSpPr>
            <a:spLocks noGrp="1"/>
          </p:cNvSpPr>
          <p:nvPr>
            <p:ph idx="1"/>
          </p:nvPr>
        </p:nvSpPr>
        <p:spPr/>
        <p:txBody>
          <a:bodyPr>
            <a:normAutofit/>
          </a:bodyPr>
          <a:lstStyle/>
          <a:p>
            <a:pPr marL="0" indent="0">
              <a:buNone/>
            </a:pPr>
            <a:r>
              <a:rPr lang="es-ES" dirty="0"/>
              <a:t>Este modelo también se enfoca en el nivel operativo de la organización. Es una técnica de planeación de personal utilizada por las empresas grandes. </a:t>
            </a:r>
            <a:endParaRPr lang="es-ES" dirty="0" smtClean="0"/>
          </a:p>
          <a:p>
            <a:endParaRPr lang="es-ES" dirty="0"/>
          </a:p>
          <a:p>
            <a:pPr marL="514350" lvl="0" indent="-514350">
              <a:buFont typeface="+mj-lt"/>
              <a:buAutoNum type="alphaLcParenR"/>
            </a:pPr>
            <a:r>
              <a:rPr lang="es-ES" dirty="0"/>
              <a:t>Elegir un factor estratégico (nivel de ventas, volumen de producción, plan de expansión) para cada área de la empresa. Se trata de elegir un factor organizacional cuyas variaciones afecten las necesidades de personal.</a:t>
            </a:r>
          </a:p>
          <a:p>
            <a:pPr marL="514350" lvl="0" indent="-514350">
              <a:buFont typeface="+mj-lt"/>
              <a:buAutoNum type="alphaLcParenR"/>
            </a:pPr>
            <a:r>
              <a:rPr lang="es-ES" dirty="0"/>
              <a:t>Establecer niveles históricos (pasado y futuro) de cada factor estratégico. </a:t>
            </a:r>
          </a:p>
          <a:p>
            <a:pPr marL="514350" lvl="0" indent="-514350">
              <a:buFont typeface="+mj-lt"/>
              <a:buAutoNum type="alphaLcParenR"/>
            </a:pPr>
            <a:r>
              <a:rPr lang="es-ES" dirty="0"/>
              <a:t>Determinar los niveles históricos de mano de obra en cada área funcional. </a:t>
            </a:r>
          </a:p>
          <a:p>
            <a:pPr marL="514350" lvl="0" indent="-514350">
              <a:buFont typeface="+mj-lt"/>
              <a:buAutoNum type="alphaLcParenR"/>
            </a:pPr>
            <a:r>
              <a:rPr lang="es-ES" dirty="0"/>
              <a:t>Proyectar los niveles futuros de mano de obra de cada área funcional y correlacionarlos con la proyección de los niveles (históricos y futuros) del factor estratégico correspondientes.</a:t>
            </a:r>
          </a:p>
          <a:p>
            <a:endParaRPr lang="es-ES" dirty="0"/>
          </a:p>
        </p:txBody>
      </p:sp>
    </p:spTree>
    <p:extLst>
      <p:ext uri="{BB962C8B-B14F-4D97-AF65-F5344CB8AC3E}">
        <p14:creationId xmlns:p14="http://schemas.microsoft.com/office/powerpoint/2010/main" val="1432976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Marcador de contenido 2"/>
          <p:cNvSpPr>
            <a:spLocks noGrp="1"/>
          </p:cNvSpPr>
          <p:nvPr>
            <p:ph idx="1"/>
          </p:nvPr>
        </p:nvSpPr>
        <p:spPr/>
        <p:txBody>
          <a:bodyPr/>
          <a:lstStyle/>
          <a:p>
            <a:endParaRPr lang="es-ES"/>
          </a:p>
        </p:txBody>
      </p:sp>
      <p:pic>
        <p:nvPicPr>
          <p:cNvPr id="4" name="Imagen 3"/>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20552327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TM03090434[[fn=Madera]]</Template>
  <TotalTime>324</TotalTime>
  <Words>2135</Words>
  <Application>Microsoft Office PowerPoint</Application>
  <PresentationFormat>Panorámica</PresentationFormat>
  <Paragraphs>158</Paragraphs>
  <Slides>40</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40</vt:i4>
      </vt:variant>
    </vt:vector>
  </HeadingPairs>
  <TitlesOfParts>
    <vt:vector size="46" baseType="lpstr">
      <vt:lpstr>Calibri</vt:lpstr>
      <vt:lpstr>Rockwell</vt:lpstr>
      <vt:lpstr>Rockwell Condensed</vt:lpstr>
      <vt:lpstr>Times New Roman</vt:lpstr>
      <vt:lpstr>Wingdings</vt:lpstr>
      <vt:lpstr>Tipo de madera</vt:lpstr>
      <vt:lpstr>Reclutamiento de personal</vt:lpstr>
      <vt:lpstr>¿Qué es el reclutamiento?</vt:lpstr>
      <vt:lpstr>Presentación de PowerPoint</vt:lpstr>
      <vt:lpstr>El reclutamiento requiere de una cuidadosa planeación que consta de tres fases, a las que corresponden las siguientes tres etapas del proceso de reclutamiento:</vt:lpstr>
      <vt:lpstr>INVESTIGACIÓN INTERNA DE LAS NECESIDADES</vt:lpstr>
      <vt:lpstr>Planeación de personal</vt:lpstr>
      <vt:lpstr>1. Modelo basado en la demanda estimada del producto o servicio</vt:lpstr>
      <vt:lpstr>2. Modelo basado en segmentos de puestos</vt:lpstr>
      <vt:lpstr>Presentación de PowerPoint</vt:lpstr>
      <vt:lpstr>3. Modelo de gráfica de reemplazo</vt:lpstr>
      <vt:lpstr>Presentación de PowerPoint</vt:lpstr>
      <vt:lpstr>4. Modelo basado en el flujo de personal</vt:lpstr>
      <vt:lpstr>Presentación de PowerPoint</vt:lpstr>
      <vt:lpstr>5. Modelo de planeación integrada</vt:lpstr>
      <vt:lpstr>Presentación de PowerPoint</vt:lpstr>
      <vt:lpstr>Investigación externa del mercado</vt:lpstr>
      <vt:lpstr>Presentación de PowerPoint</vt:lpstr>
      <vt:lpstr>Presentación de PowerPoint</vt:lpstr>
      <vt:lpstr>El proceso de reclutamiento</vt:lpstr>
      <vt:lpstr>Presentación de PowerPoint</vt:lpstr>
      <vt:lpstr>Medios de reclutamiento</vt:lpstr>
      <vt:lpstr>Presentación de PowerPoint</vt:lpstr>
      <vt:lpstr>Presentación de PowerPoint</vt:lpstr>
      <vt:lpstr>Presentación de PowerPoint</vt:lpstr>
      <vt:lpstr>Reclutamiento interno</vt:lpstr>
      <vt:lpstr>Presentación de PowerPoint</vt:lpstr>
      <vt:lpstr>Presentación de PowerPoint</vt:lpstr>
      <vt:lpstr>Ventajas del reclutamiento interno</vt:lpstr>
      <vt:lpstr>Presentación de PowerPoint</vt:lpstr>
      <vt:lpstr>Presentación de PowerPoint</vt:lpstr>
      <vt:lpstr>Presentación de PowerPoint</vt:lpstr>
      <vt:lpstr>Presentación de PowerPoint</vt:lpstr>
      <vt:lpstr>Reclutamiento externo</vt:lpstr>
      <vt:lpstr>Medios de reclutamiento externo</vt:lpstr>
      <vt:lpstr>Presentación de PowerPoint</vt:lpstr>
      <vt:lpstr>Presentación de PowerPoint</vt:lpstr>
      <vt:lpstr>1. Ventajas del reclutamiento externo</vt:lpstr>
      <vt:lpstr>2. Desventajas del reclutamiento externo</vt:lpstr>
      <vt:lpstr>Reclutamiento mixto</vt:lpstr>
      <vt:lpstr>Presentación de PowerPoint</vt:lpstr>
    </vt:vector>
  </TitlesOfParts>
  <Company>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Reclutamiento de personal</dc:title>
  <dc:creator>Full name</dc:creator>
  <cp:lastModifiedBy>Full name</cp:lastModifiedBy>
  <cp:revision>20</cp:revision>
  <dcterms:created xsi:type="dcterms:W3CDTF">2017-03-30T15:28:18Z</dcterms:created>
  <dcterms:modified xsi:type="dcterms:W3CDTF">2017-03-31T17:28:06Z</dcterms:modified>
</cp:coreProperties>
</file>