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00" r:id="rId3"/>
    <p:sldId id="299" r:id="rId4"/>
    <p:sldId id="257" r:id="rId5"/>
    <p:sldId id="258" r:id="rId6"/>
    <p:sldId id="259" r:id="rId7"/>
    <p:sldId id="351" r:id="rId8"/>
    <p:sldId id="261" r:id="rId9"/>
    <p:sldId id="263" r:id="rId10"/>
    <p:sldId id="301" r:id="rId11"/>
    <p:sldId id="302" r:id="rId12"/>
    <p:sldId id="347" r:id="rId13"/>
    <p:sldId id="348" r:id="rId14"/>
    <p:sldId id="349" r:id="rId15"/>
    <p:sldId id="350" r:id="rId16"/>
    <p:sldId id="264" r:id="rId17"/>
    <p:sldId id="352" r:id="rId18"/>
    <p:sldId id="265" r:id="rId19"/>
    <p:sldId id="338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6E1"/>
    <a:srgbClr val="419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800D32-2093-4119-BCA3-ACD3557F858D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7A05-014B-4580-837A-EBCF2782C9E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8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D32-2093-4119-BCA3-ACD3557F858D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7A05-014B-4580-837A-EBCF2782C9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20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D32-2093-4119-BCA3-ACD3557F858D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7A05-014B-4580-837A-EBCF2782C9E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31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D32-2093-4119-BCA3-ACD3557F858D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7A05-014B-4580-837A-EBCF2782C9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66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D32-2093-4119-BCA3-ACD3557F858D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7A05-014B-4580-837A-EBCF2782C9E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1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D32-2093-4119-BCA3-ACD3557F858D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7A05-014B-4580-837A-EBCF2782C9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99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D32-2093-4119-BCA3-ACD3557F858D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7A05-014B-4580-837A-EBCF2782C9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21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D32-2093-4119-BCA3-ACD3557F858D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7A05-014B-4580-837A-EBCF2782C9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5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D32-2093-4119-BCA3-ACD3557F858D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7A05-014B-4580-837A-EBCF2782C9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02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D32-2093-4119-BCA3-ACD3557F858D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7A05-014B-4580-837A-EBCF2782C9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59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0D32-2093-4119-BCA3-ACD3557F858D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7A05-014B-4580-837A-EBCF2782C9E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5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5800D32-2093-4119-BCA3-ACD3557F858D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E077A05-014B-4580-837A-EBCF2782C9E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7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https://www.tradingview.com/x/5ivzQnPi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605"/>
            <a:ext cx="9212709" cy="682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67"/>
            <a:ext cx="9130589" cy="6846533"/>
          </a:xfrm>
        </p:spPr>
      </p:pic>
    </p:spTree>
    <p:extLst>
      <p:ext uri="{BB962C8B-B14F-4D97-AF65-F5344CB8AC3E}">
        <p14:creationId xmlns:p14="http://schemas.microsoft.com/office/powerpoint/2010/main" val="25801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https://www.tradingview.com/x/yoMfoApc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https://www.tradingview.com/x/1lU7jRwx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4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https://www.tradingview.com/x/cBTtqoKM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https://www.tradingview.com/x/0LmQr1UX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9205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6" y="1021601"/>
            <a:ext cx="1991247" cy="1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800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792192"/>
            <a:ext cx="1595566" cy="10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573992"/>
            <a:ext cx="7290055" cy="4023360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pPr algn="ctr"/>
            <a:endParaRPr lang="es-ES" sz="3200" b="1" dirty="0" smtClean="0">
              <a:solidFill>
                <a:srgbClr val="3B86E1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3B86E1"/>
                </a:solidFill>
              </a:rPr>
              <a:t>Lic. Boris Aguilar B.</a:t>
            </a:r>
          </a:p>
          <a:p>
            <a:pPr algn="ctr"/>
            <a:r>
              <a:rPr lang="es-ES" dirty="0" smtClean="0">
                <a:solidFill>
                  <a:schemeClr val="accent2"/>
                </a:solidFill>
              </a:rPr>
              <a:t>STOCK TRADER</a:t>
            </a:r>
          </a:p>
          <a:p>
            <a:r>
              <a:rPr lang="es-ES_tradnl" i="1" dirty="0" smtClean="0">
                <a:solidFill>
                  <a:srgbClr val="00B0F0"/>
                </a:solidFill>
              </a:rPr>
              <a:t>Escuelas </a:t>
            </a:r>
            <a:r>
              <a:rPr lang="es-ES_tradnl" i="1" dirty="0">
                <a:solidFill>
                  <a:srgbClr val="00B0F0"/>
                </a:solidFill>
              </a:rPr>
              <a:t>de Formación:</a:t>
            </a:r>
          </a:p>
          <a:p>
            <a:r>
              <a:rPr lang="es-ES_tradnl" i="1" dirty="0">
                <a:solidFill>
                  <a:srgbClr val="00B0F0"/>
                </a:solidFill>
              </a:rPr>
              <a:t>           </a:t>
            </a:r>
            <a:r>
              <a:rPr lang="es-ES_tradnl" i="1" dirty="0" smtClean="0">
                <a:solidFill>
                  <a:srgbClr val="00B0F0"/>
                </a:solidFill>
              </a:rPr>
              <a:t>          </a:t>
            </a:r>
            <a:r>
              <a:rPr lang="es-ES_tradnl" i="1" dirty="0">
                <a:solidFill>
                  <a:srgbClr val="00B0F0"/>
                </a:solidFill>
              </a:rPr>
              <a:t>PRISTINE  (www.pristine.com)</a:t>
            </a:r>
          </a:p>
          <a:p>
            <a:r>
              <a:rPr lang="es-ES_tradnl" i="1" dirty="0">
                <a:solidFill>
                  <a:srgbClr val="00B0F0"/>
                </a:solidFill>
              </a:rPr>
              <a:t>       </a:t>
            </a:r>
            <a:r>
              <a:rPr lang="es-ES_tradnl" i="1" dirty="0" smtClean="0">
                <a:solidFill>
                  <a:srgbClr val="00B0F0"/>
                </a:solidFill>
              </a:rPr>
              <a:t>              </a:t>
            </a:r>
            <a:r>
              <a:rPr lang="es-ES_tradnl" i="1" dirty="0">
                <a:solidFill>
                  <a:srgbClr val="00B0F0"/>
                </a:solidFill>
              </a:rPr>
              <a:t>TRADENET  (www.tradenet.com)</a:t>
            </a:r>
          </a:p>
          <a:p>
            <a:r>
              <a:rPr lang="es-ES_tradnl" i="1" dirty="0">
                <a:solidFill>
                  <a:srgbClr val="00B0F0"/>
                </a:solidFill>
              </a:rPr>
              <a:t>          </a:t>
            </a:r>
            <a:r>
              <a:rPr lang="es-ES_tradnl" i="1" dirty="0" smtClean="0">
                <a:solidFill>
                  <a:srgbClr val="00B0F0"/>
                </a:solidFill>
              </a:rPr>
              <a:t>           </a:t>
            </a:r>
            <a:r>
              <a:rPr lang="es-ES_tradnl" i="1" dirty="0">
                <a:solidFill>
                  <a:srgbClr val="00B0F0"/>
                </a:solidFill>
              </a:rPr>
              <a:t>EDUTRADE  (www.edutrade.com</a:t>
            </a:r>
            <a:r>
              <a:rPr lang="es-ES_tradnl" i="1" dirty="0" smtClean="0">
                <a:solidFill>
                  <a:srgbClr val="00B0F0"/>
                </a:solidFill>
              </a:rPr>
              <a:t>)</a:t>
            </a:r>
          </a:p>
          <a:p>
            <a:r>
              <a:rPr lang="es-ES_tradnl" i="1" dirty="0" smtClean="0">
                <a:solidFill>
                  <a:srgbClr val="00B0F0"/>
                </a:solidFill>
              </a:rPr>
              <a:t>Próximamente </a:t>
            </a:r>
            <a:r>
              <a:rPr lang="es-ES_tradnl" i="1" dirty="0">
                <a:solidFill>
                  <a:srgbClr val="00B0F0"/>
                </a:solidFill>
              </a:rPr>
              <a:t>WARRIOR TRADING </a:t>
            </a:r>
            <a:r>
              <a:rPr lang="es-ES_tradnl" i="1" dirty="0" smtClean="0">
                <a:solidFill>
                  <a:srgbClr val="00B0F0"/>
                </a:solidFill>
              </a:rPr>
              <a:t>(www.warriortrading.com)</a:t>
            </a:r>
            <a:endParaRPr lang="es-ES_tradnl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405" y="3573016"/>
            <a:ext cx="1649067" cy="51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272370"/>
            <a:ext cx="1652084" cy="5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941168"/>
            <a:ext cx="1728192" cy="67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89240"/>
            <a:ext cx="1728192" cy="7975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27784" y="3356992"/>
            <a:ext cx="3672408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467544" y="692696"/>
            <a:ext cx="300552" cy="1224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59" y="260648"/>
            <a:ext cx="4752528" cy="301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2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0070C0"/>
                </a:solidFill>
              </a:rPr>
              <a:t>¿Qué es la bolsa de valores?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8096" y="1844824"/>
            <a:ext cx="7290055" cy="4464536"/>
          </a:xfrm>
        </p:spPr>
        <p:txBody>
          <a:bodyPr/>
          <a:lstStyle/>
          <a:p>
            <a:r>
              <a:rPr lang="es-ES_tradnl" dirty="0" smtClean="0"/>
              <a:t>Mercado secundario donde se negocian títulos e instrumentos financieros para otorgar financiamiento a las empresas y proveer liquidez al mercado (stock </a:t>
            </a:r>
            <a:r>
              <a:rPr lang="es-ES_tradnl" dirty="0" err="1" smtClean="0"/>
              <a:t>market</a:t>
            </a:r>
            <a:r>
              <a:rPr lang="es-ES_tradnl" dirty="0" smtClean="0"/>
              <a:t>).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7715304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-3610"/>
            <a:ext cx="1475656" cy="1512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0070C0"/>
                </a:solidFill>
              </a:rPr>
              <a:t>¿Quiénes participan en la bolsa de valores?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220032"/>
            <a:ext cx="7772400" cy="4305312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► Inversionistas institucionales (</a:t>
            </a:r>
            <a:r>
              <a:rPr lang="es-ES_tradnl" sz="2800" dirty="0" err="1" smtClean="0"/>
              <a:t>edge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funds</a:t>
            </a:r>
            <a:r>
              <a:rPr lang="es-ES_tradnl" sz="2800" dirty="0" smtClean="0"/>
              <a:t>, mutual </a:t>
            </a:r>
            <a:r>
              <a:rPr lang="es-ES_tradnl" sz="2800" dirty="0" err="1" smtClean="0"/>
              <a:t>funds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banks</a:t>
            </a:r>
            <a:r>
              <a:rPr lang="es-ES_tradnl" sz="2800" dirty="0" smtClean="0"/>
              <a:t>).</a:t>
            </a:r>
          </a:p>
          <a:p>
            <a:pPr>
              <a:buNone/>
            </a:pPr>
            <a:endParaRPr lang="es-ES_tradnl" sz="2800" dirty="0" smtClean="0"/>
          </a:p>
          <a:p>
            <a:r>
              <a:rPr lang="es-ES_tradnl" sz="2800" dirty="0" smtClean="0"/>
              <a:t>► Corredoras de bolsa (</a:t>
            </a:r>
            <a:r>
              <a:rPr lang="es-ES_tradnl" sz="2800" dirty="0" err="1" smtClean="0"/>
              <a:t>brokers</a:t>
            </a:r>
            <a:r>
              <a:rPr lang="es-ES_tradnl" sz="2800" dirty="0" smtClean="0"/>
              <a:t>).</a:t>
            </a:r>
          </a:p>
          <a:p>
            <a:pPr>
              <a:buNone/>
            </a:pPr>
            <a:endParaRPr lang="es-ES_tradnl" sz="2800" dirty="0" smtClean="0"/>
          </a:p>
          <a:p>
            <a:r>
              <a:rPr lang="es-ES_tradnl" sz="2800" dirty="0" smtClean="0"/>
              <a:t>► Inversionistas privados (Warren Buffet).</a:t>
            </a:r>
          </a:p>
          <a:p>
            <a:pPr>
              <a:buNone/>
            </a:pPr>
            <a:endParaRPr lang="es-ES_tradnl" sz="2800" dirty="0" smtClean="0"/>
          </a:p>
          <a:p>
            <a:r>
              <a:rPr lang="es-ES_tradnl" sz="2800" dirty="0" smtClean="0"/>
              <a:t>► </a:t>
            </a:r>
            <a:r>
              <a:rPr lang="es-ES_tradnl" sz="2800" dirty="0" err="1" smtClean="0"/>
              <a:t>Retailers</a:t>
            </a:r>
            <a:r>
              <a:rPr lang="es-ES_tradnl" sz="2800" dirty="0" smtClean="0"/>
              <a:t> (</a:t>
            </a:r>
            <a:r>
              <a:rPr lang="es-ES_tradnl" sz="2800" dirty="0" err="1" smtClean="0"/>
              <a:t>traders</a:t>
            </a:r>
            <a:r>
              <a:rPr lang="es-ES_tradnl" sz="2800" dirty="0" smtClean="0"/>
              <a:t>).</a:t>
            </a:r>
            <a:endParaRPr lang="es-E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-3610"/>
            <a:ext cx="1475656" cy="1512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</a:rPr>
              <a:t>¿Qué es un </a:t>
            </a:r>
            <a:r>
              <a:rPr lang="es-ES_tradnl" i="1" dirty="0" err="1" smtClean="0">
                <a:solidFill>
                  <a:srgbClr val="0070C0"/>
                </a:solidFill>
              </a:rPr>
              <a:t>trader</a:t>
            </a:r>
            <a:r>
              <a:rPr lang="es-ES_tradnl" dirty="0" smtClean="0">
                <a:solidFill>
                  <a:srgbClr val="0070C0"/>
                </a:solidFill>
              </a:rPr>
              <a:t>?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► Es un negociador profesional que determina con una alta probabilidad de éxito el movimiento esperado de los precios de las acciones, sea al alza o a la baja, y obtiene beneficios de dicha oscilación.</a:t>
            </a:r>
          </a:p>
          <a:p>
            <a:r>
              <a:rPr lang="es-ES_tradnl" dirty="0" smtClean="0"/>
              <a:t>► Busca oportunidades claras de negociación.</a:t>
            </a:r>
          </a:p>
          <a:p>
            <a:r>
              <a:rPr lang="es-ES_tradnl" dirty="0" smtClean="0"/>
              <a:t>► Es un administrador de riesgo financiero.</a:t>
            </a:r>
          </a:p>
          <a:p>
            <a:r>
              <a:rPr lang="es-ES_tradnl" dirty="0" smtClean="0"/>
              <a:t>► Es un analista técnico y fundamental.</a:t>
            </a:r>
          </a:p>
          <a:p>
            <a:r>
              <a:rPr lang="es-ES_tradnl" dirty="0" smtClean="0"/>
              <a:t>► Además es un profesional que tiene un alto dominio de sus emociones, es decir, posee una templanza psicológica férrea.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-3610"/>
            <a:ext cx="1475656" cy="1512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093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</a:rPr>
              <a:t>Análisis Técnico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Velas japonesas</a:t>
            </a:r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08920"/>
            <a:ext cx="84098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-3610"/>
            <a:ext cx="1475656" cy="1512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www.tradingview.com/x/T6xo0jPn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6671"/>
            <a:ext cx="9180512" cy="68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5164887</TotalTime>
  <Words>199</Words>
  <Application>Microsoft Office PowerPoint</Application>
  <PresentationFormat>Presentación en pantalla (4:3)</PresentationFormat>
  <Paragraphs>29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Tw Cen MT</vt:lpstr>
      <vt:lpstr>Tw Cen MT Condensed</vt:lpstr>
      <vt:lpstr>Wingdings 3</vt:lpstr>
      <vt:lpstr>Integral</vt:lpstr>
      <vt:lpstr>Presentación de PowerPoint</vt:lpstr>
      <vt:lpstr>Presentación de PowerPoint</vt:lpstr>
      <vt:lpstr>Presentación de PowerPoint</vt:lpstr>
      <vt:lpstr>¿Qué es la bolsa de valores?</vt:lpstr>
      <vt:lpstr>¿Quiénes participan en la bolsa de valores?</vt:lpstr>
      <vt:lpstr>¿Qué es un trader?</vt:lpstr>
      <vt:lpstr>Presentación de PowerPoint</vt:lpstr>
      <vt:lpstr>Análisis Técnico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Elite Corp.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Boris Aguilar</dc:creator>
  <cp:lastModifiedBy>HP-AMD E2</cp:lastModifiedBy>
  <cp:revision>47</cp:revision>
  <dcterms:created xsi:type="dcterms:W3CDTF">2015-09-24T01:35:12Z</dcterms:created>
  <dcterms:modified xsi:type="dcterms:W3CDTF">2017-06-12T14:32:02Z</dcterms:modified>
</cp:coreProperties>
</file>